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0" r:id="rId1"/>
  </p:sldMasterIdLst>
  <p:sldIdLst>
    <p:sldId id="256" r:id="rId2"/>
    <p:sldId id="258" r:id="rId3"/>
    <p:sldId id="269" r:id="rId4"/>
    <p:sldId id="259" r:id="rId5"/>
    <p:sldId id="266" r:id="rId6"/>
    <p:sldId id="265" r:id="rId7"/>
    <p:sldId id="270" r:id="rId8"/>
    <p:sldId id="271" r:id="rId9"/>
    <p:sldId id="272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54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923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923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6D143D7-1F1E-4276-AED3-CBE972751AF2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1611EB-A2AA-4D89-8B4E-0D6DB0B09C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456CC-E732-40E3-B54B-A338B45042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20BA3-757E-474C-9DE8-4846A659F2EC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76258-3ADA-4F93-ACB7-65D5EEC54B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71C0F-3530-4254-94A7-64D69D147AB2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C072B-AAA0-4965-93A2-0EDF4C0E1A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1CC55-0B51-431F-9FFC-2A7291815B0A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D1EE4E-EC1E-45BC-8C87-71B3E99A73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710E3-A629-455A-A616-0BCF4CA38531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554DC-0747-4BFD-84C8-5131876728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82D59-9DB1-488B-8409-2CC8CC9E506C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08AC4-2909-469E-B69F-69A451C935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88148-9698-4495-90A2-FA210A59FEA4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B1596-9DE3-4D18-AA94-CC94653990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D2D47-9009-40A6-819D-8276A50B1E73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F8A215-8AA2-431E-B174-E8D692A017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417025-F26C-4C10-B33B-74481C2F6361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FEED9-CD66-488E-840A-20C73A8284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66472D-BA7A-4650-959D-E99C0F2AE41B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D1448A-5A0D-4A96-8752-5B772CEF9D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C7327-E04E-4C20-A42D-86A609D4DEAA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7A276-A3B1-4CE0-8BF6-67A193D0F0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EE029-3560-491C-ABC1-48FB32095383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50000">
              <a:schemeClr val="bg1"/>
            </a:gs>
            <a:gs pos="10000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>
              <a:defRPr/>
            </a:pPr>
            <a:fld id="{3401969E-CC24-4F07-B9E2-38E7C66344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819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8198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8199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8200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8201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8202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8203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8204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8205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20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D42EC4B0-481A-4F11-B90A-193A4CF3B958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  <p:sldLayoutId id="2147483814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63" y="1714500"/>
            <a:ext cx="7915275" cy="189865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i="1" dirty="0">
                <a:solidFill>
                  <a:schemeClr val="accent2">
                    <a:lumMod val="50000"/>
                  </a:schemeClr>
                </a:solidFill>
              </a:rPr>
              <a:t>Метод площадей при решении планиметрических задач</a:t>
            </a:r>
            <a:br>
              <a:rPr lang="ru-RU" i="1" dirty="0">
                <a:solidFill>
                  <a:schemeClr val="accent2">
                    <a:lumMod val="50000"/>
                  </a:schemeClr>
                </a:solidFill>
              </a:rPr>
            </a:b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6357938" y="4429125"/>
            <a:ext cx="257175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>
              <a:tabLst>
                <a:tab pos="1765300" algn="l"/>
              </a:tabLst>
              <a:defRPr/>
            </a:pP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Работу выполнил</a:t>
            </a:r>
            <a:endParaRPr lang="ru-RU" sz="800" dirty="0">
              <a:solidFill>
                <a:schemeClr val="accent2">
                  <a:lumMod val="50000"/>
                </a:schemeClr>
              </a:solidFill>
              <a:ea typeface="Calibri" pitchFamily="34" charset="0"/>
              <a:cs typeface="Times New Roman" pitchFamily="18" charset="0"/>
            </a:endParaRPr>
          </a:p>
          <a:p>
            <a:pPr algn="r" eaLnBrk="0" hangingPunct="0">
              <a:tabLst>
                <a:tab pos="1765300" algn="l"/>
              </a:tabLst>
              <a:defRPr/>
            </a:pP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Гладышев Алексей</a:t>
            </a:r>
            <a:endParaRPr lang="ru-RU" sz="800" dirty="0">
              <a:solidFill>
                <a:schemeClr val="accent2">
                  <a:lumMod val="50000"/>
                </a:schemeClr>
              </a:solidFill>
              <a:ea typeface="Calibri" pitchFamily="34" charset="0"/>
              <a:cs typeface="Times New Roman" pitchFamily="18" charset="0"/>
            </a:endParaRPr>
          </a:p>
          <a:p>
            <a:pPr algn="r" eaLnBrk="0" hangingPunct="0">
              <a:tabLst>
                <a:tab pos="1765300" algn="l"/>
              </a:tabLst>
              <a:defRPr/>
            </a:pP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ученик 10 класса.</a:t>
            </a:r>
            <a:endParaRPr lang="ru-RU" sz="800" dirty="0">
              <a:solidFill>
                <a:schemeClr val="accent2">
                  <a:lumMod val="50000"/>
                </a:schemeClr>
              </a:solidFill>
              <a:ea typeface="Calibri" pitchFamily="34" charset="0"/>
              <a:cs typeface="Times New Roman" pitchFamily="18" charset="0"/>
            </a:endParaRPr>
          </a:p>
          <a:p>
            <a:pPr algn="r" eaLnBrk="0" hangingPunct="0">
              <a:tabLst>
                <a:tab pos="1765300" algn="l"/>
              </a:tabLst>
              <a:defRPr/>
            </a:pP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Руководитель</a:t>
            </a:r>
            <a:endParaRPr lang="ru-RU" sz="800" dirty="0">
              <a:solidFill>
                <a:schemeClr val="accent2">
                  <a:lumMod val="50000"/>
                </a:schemeClr>
              </a:solidFill>
              <a:ea typeface="Calibri" pitchFamily="34" charset="0"/>
              <a:cs typeface="Times New Roman" pitchFamily="18" charset="0"/>
            </a:endParaRPr>
          </a:p>
          <a:p>
            <a:pPr algn="r" eaLnBrk="0" hangingPunct="0">
              <a:tabLst>
                <a:tab pos="1765300" algn="l"/>
              </a:tabLst>
              <a:defRPr/>
            </a:pP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Пахутина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Г.М.,</a:t>
            </a:r>
            <a:endParaRPr lang="ru-RU" sz="800" dirty="0">
              <a:solidFill>
                <a:schemeClr val="accent2">
                  <a:lumMod val="50000"/>
                </a:schemeClr>
              </a:solidFill>
              <a:ea typeface="Calibri" pitchFamily="34" charset="0"/>
              <a:cs typeface="Times New Roman" pitchFamily="18" charset="0"/>
            </a:endParaRPr>
          </a:p>
          <a:p>
            <a:pPr algn="r" eaLnBrk="0" hangingPunct="0">
              <a:tabLst>
                <a:tab pos="1765300" algn="l"/>
              </a:tabLst>
              <a:defRPr/>
            </a:pP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учитель математики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2">
                  <a:lumMod val="75000"/>
                </a:schemeClr>
              </a:solidFill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ChangeArrowheads="1"/>
          </p:cNvSpPr>
          <p:nvPr/>
        </p:nvSpPr>
        <p:spPr bwMode="auto">
          <a:xfrm>
            <a:off x="214313" y="1000125"/>
            <a:ext cx="8286750" cy="418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algn="ctr">
              <a:defRPr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Основные характеристики метода площадей: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indent="450850" algn="ctr">
              <a:defRPr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1000" dirty="0">
              <a:solidFill>
                <a:schemeClr val="accent1">
                  <a:lumMod val="75000"/>
                </a:schemeClr>
              </a:solidFill>
              <a:ea typeface="Calibri" pitchFamily="34" charset="0"/>
              <a:cs typeface="Times New Roman" pitchFamily="18" charset="0"/>
            </a:endParaRPr>
          </a:p>
          <a:p>
            <a:pPr indent="450850" eaLnBrk="0" hangingPunct="0">
              <a:buFontTx/>
              <a:buChar char="-"/>
              <a:defRPr/>
            </a:pP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универсальность</a:t>
            </a:r>
            <a:endParaRPr lang="en-US" sz="28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indent="450850" eaLnBrk="0" hangingPunct="0">
              <a:buFontTx/>
              <a:buChar char="-"/>
              <a:defRPr/>
            </a:pPr>
            <a:endParaRPr lang="ru-RU" sz="1050" dirty="0">
              <a:solidFill>
                <a:schemeClr val="accent2">
                  <a:lumMod val="50000"/>
                </a:schemeClr>
              </a:solidFill>
              <a:ea typeface="Calibri" pitchFamily="34" charset="0"/>
              <a:cs typeface="Times New Roman" pitchFamily="18" charset="0"/>
            </a:endParaRPr>
          </a:p>
          <a:p>
            <a:pPr indent="450850" eaLnBrk="0" hangingPunct="0">
              <a:buFontTx/>
              <a:buChar char="-"/>
              <a:defRPr/>
            </a:pP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продуктивность</a:t>
            </a:r>
            <a:endParaRPr lang="en-US" sz="28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indent="450850" eaLnBrk="0" hangingPunct="0">
              <a:buFontTx/>
              <a:buChar char="-"/>
              <a:defRPr/>
            </a:pPr>
            <a:endParaRPr lang="ru-RU" sz="1050" dirty="0">
              <a:solidFill>
                <a:schemeClr val="accent2">
                  <a:lumMod val="50000"/>
                </a:schemeClr>
              </a:solidFill>
              <a:ea typeface="Calibri" pitchFamily="34" charset="0"/>
              <a:cs typeface="Times New Roman" pitchFamily="18" charset="0"/>
            </a:endParaRPr>
          </a:p>
          <a:p>
            <a:pPr indent="450850" eaLnBrk="0" hangingPunct="0">
              <a:buFontTx/>
              <a:buChar char="-"/>
              <a:defRPr/>
            </a:pP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вариативность</a:t>
            </a:r>
            <a:endParaRPr lang="en-US" sz="28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indent="450850" eaLnBrk="0" hangingPunct="0">
              <a:buFontTx/>
              <a:buChar char="-"/>
              <a:defRPr/>
            </a:pPr>
            <a:endParaRPr lang="ru-RU" sz="1050" dirty="0">
              <a:solidFill>
                <a:schemeClr val="accent2">
                  <a:lumMod val="50000"/>
                </a:schemeClr>
              </a:solidFill>
              <a:ea typeface="Calibri" pitchFamily="34" charset="0"/>
              <a:cs typeface="Times New Roman" pitchFamily="18" charset="0"/>
            </a:endParaRPr>
          </a:p>
          <a:p>
            <a:pPr indent="450850" eaLnBrk="0" hangingPunct="0">
              <a:buFontTx/>
              <a:buChar char="-"/>
              <a:defRPr/>
            </a:pP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доступность</a:t>
            </a:r>
            <a:endParaRPr lang="en-US" sz="28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indent="450850" eaLnBrk="0" hangingPunct="0">
              <a:buFontTx/>
              <a:buChar char="-"/>
              <a:defRPr/>
            </a:pPr>
            <a:endParaRPr lang="ru-RU" sz="1050" dirty="0">
              <a:solidFill>
                <a:schemeClr val="accent2">
                  <a:lumMod val="50000"/>
                </a:schemeClr>
              </a:solidFill>
              <a:ea typeface="Calibri" pitchFamily="34" charset="0"/>
              <a:cs typeface="Times New Roman" pitchFamily="18" charset="0"/>
            </a:endParaRPr>
          </a:p>
          <a:p>
            <a:pPr indent="450850" eaLnBrk="0" hangingPunct="0">
              <a:buFontTx/>
              <a:buChar char="-"/>
              <a:defRPr/>
            </a:pPr>
            <a:r>
              <a:rPr lang="ru-RU" sz="2800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традуктивность</a:t>
            </a:r>
            <a:endParaRPr lang="en-US" sz="28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indent="450850" eaLnBrk="0" hangingPunct="0">
              <a:buFontTx/>
              <a:buChar char="-"/>
              <a:defRPr/>
            </a:pPr>
            <a:endParaRPr lang="ru-RU" sz="3600" dirty="0">
              <a:solidFill>
                <a:schemeClr val="accent2">
                  <a:lumMod val="50000"/>
                </a:schemeClr>
              </a:solidFill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Группа 39"/>
          <p:cNvGrpSpPr>
            <a:grpSpLocks/>
          </p:cNvGrpSpPr>
          <p:nvPr/>
        </p:nvGrpSpPr>
        <p:grpSpPr bwMode="auto">
          <a:xfrm>
            <a:off x="1000125" y="1643063"/>
            <a:ext cx="7000875" cy="4429125"/>
            <a:chOff x="-285784" y="285728"/>
            <a:chExt cx="6332047" cy="3803672"/>
          </a:xfrm>
        </p:grpSpPr>
        <p:grpSp>
          <p:nvGrpSpPr>
            <p:cNvPr id="13316" name="Группа 38"/>
            <p:cNvGrpSpPr>
              <a:grpSpLocks/>
            </p:cNvGrpSpPr>
            <p:nvPr/>
          </p:nvGrpSpPr>
          <p:grpSpPr bwMode="auto">
            <a:xfrm>
              <a:off x="-285784" y="285728"/>
              <a:ext cx="6332047" cy="3803672"/>
              <a:chOff x="-266700" y="285728"/>
              <a:chExt cx="6332047" cy="3803672"/>
            </a:xfrm>
          </p:grpSpPr>
          <p:grpSp>
            <p:nvGrpSpPr>
              <p:cNvPr id="13319" name="Группа 30"/>
              <p:cNvGrpSpPr>
                <a:grpSpLocks/>
              </p:cNvGrpSpPr>
              <p:nvPr/>
            </p:nvGrpSpPr>
            <p:grpSpPr bwMode="auto">
              <a:xfrm>
                <a:off x="228600" y="1454150"/>
                <a:ext cx="2085975" cy="942975"/>
                <a:chOff x="228600" y="1454150"/>
                <a:chExt cx="2085975" cy="942975"/>
              </a:xfrm>
            </p:grpSpPr>
            <p:sp>
              <p:nvSpPr>
                <p:cNvPr id="13350" name="AutoShape 23"/>
                <p:cNvSpPr>
                  <a:spLocks noChangeArrowheads="1"/>
                </p:cNvSpPr>
                <p:nvPr/>
              </p:nvSpPr>
              <p:spPr bwMode="auto">
                <a:xfrm>
                  <a:off x="228600" y="1454150"/>
                  <a:ext cx="2085975" cy="942975"/>
                </a:xfrm>
                <a:prstGeom prst="flowChartProcess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>
                    <a:latin typeface="Constantia" pitchFamily="18" charset="0"/>
                  </a:endParaRPr>
                </a:p>
              </p:txBody>
            </p:sp>
            <p:sp>
              <p:nvSpPr>
                <p:cNvPr id="15400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438298" y="1501813"/>
                  <a:ext cx="1876640" cy="81935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defRPr/>
                  </a:pPr>
                  <a:r>
                    <a:rPr lang="ru-RU" sz="1600" dirty="0">
                      <a:solidFill>
                        <a:schemeClr val="accent2">
                          <a:lumMod val="50000"/>
                        </a:schemeClr>
                      </a:solidFill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В условии задачи</a:t>
                  </a:r>
                  <a:endParaRPr lang="ru-RU" sz="700" dirty="0">
                    <a:solidFill>
                      <a:schemeClr val="accent2">
                        <a:lumMod val="50000"/>
                      </a:schemeClr>
                    </a:solidFill>
                    <a:ea typeface="Calibri" pitchFamily="34" charset="0"/>
                    <a:cs typeface="Times New Roman" pitchFamily="18" charset="0"/>
                  </a:endParaRPr>
                </a:p>
                <a:p>
                  <a:pPr algn="ctr" eaLnBrk="0" hangingPunct="0">
                    <a:defRPr/>
                  </a:pPr>
                  <a:r>
                    <a:rPr lang="ru-RU" sz="1600" dirty="0">
                      <a:solidFill>
                        <a:schemeClr val="accent2">
                          <a:lumMod val="50000"/>
                        </a:schemeClr>
                      </a:solidFill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упоминается о</a:t>
                  </a:r>
                  <a:endParaRPr lang="ru-RU" sz="700" dirty="0">
                    <a:solidFill>
                      <a:schemeClr val="accent2">
                        <a:lumMod val="50000"/>
                      </a:schemeClr>
                    </a:solidFill>
                    <a:ea typeface="Calibri" pitchFamily="34" charset="0"/>
                    <a:cs typeface="Times New Roman" pitchFamily="18" charset="0"/>
                  </a:endParaRPr>
                </a:p>
                <a:p>
                  <a:pPr algn="ctr" eaLnBrk="0" hangingPunct="0">
                    <a:defRPr/>
                  </a:pPr>
                  <a:r>
                    <a:rPr lang="ru-RU" sz="1600" dirty="0">
                      <a:solidFill>
                        <a:schemeClr val="accent2">
                          <a:lumMod val="50000"/>
                        </a:schemeClr>
                      </a:solidFill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площади</a:t>
                  </a:r>
                  <a:endParaRPr lang="ru-RU" sz="700" dirty="0">
                    <a:solidFill>
                      <a:schemeClr val="accent2">
                        <a:lumMod val="50000"/>
                      </a:schemeClr>
                    </a:solidFill>
                    <a:ea typeface="Calibri" pitchFamily="34" charset="0"/>
                    <a:cs typeface="Times New Roman" pitchFamily="18" charset="0"/>
                  </a:endParaRPr>
                </a:p>
                <a:p>
                  <a:pPr eaLnBrk="0" hangingPunct="0">
                    <a:defRPr/>
                  </a:pPr>
                  <a:endParaRPr lang="ru-RU" dirty="0">
                    <a:ea typeface="Calibri" pitchFamily="34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13320" name="Группа 29"/>
              <p:cNvGrpSpPr>
                <a:grpSpLocks/>
              </p:cNvGrpSpPr>
              <p:nvPr/>
            </p:nvGrpSpPr>
            <p:grpSpPr bwMode="auto">
              <a:xfrm>
                <a:off x="3181350" y="1454150"/>
                <a:ext cx="2009775" cy="942975"/>
                <a:chOff x="3181350" y="1454150"/>
                <a:chExt cx="2009775" cy="942975"/>
              </a:xfrm>
            </p:grpSpPr>
            <p:sp>
              <p:nvSpPr>
                <p:cNvPr id="13348" name="AutoShape 22"/>
                <p:cNvSpPr>
                  <a:spLocks noChangeArrowheads="1"/>
                </p:cNvSpPr>
                <p:nvPr/>
              </p:nvSpPr>
              <p:spPr bwMode="auto">
                <a:xfrm>
                  <a:off x="3181350" y="1454150"/>
                  <a:ext cx="2009775" cy="942975"/>
                </a:xfrm>
                <a:prstGeom prst="flowChartProcess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ru-RU">
                    <a:latin typeface="Constantia" pitchFamily="18" charset="0"/>
                  </a:endParaRPr>
                </a:p>
              </p:txBody>
            </p:sp>
            <p:sp>
              <p:nvSpPr>
                <p:cNvPr id="15398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3282693" y="1501813"/>
                  <a:ext cx="1847925" cy="81935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>
                    <a:defRPr/>
                  </a:pPr>
                  <a:r>
                    <a:rPr lang="ru-RU" sz="1600" dirty="0">
                      <a:solidFill>
                        <a:schemeClr val="accent2">
                          <a:lumMod val="50000"/>
                        </a:schemeClr>
                      </a:solidFill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В условии задачи</a:t>
                  </a:r>
                  <a:endParaRPr lang="ru-RU" sz="700" dirty="0">
                    <a:solidFill>
                      <a:schemeClr val="accent2">
                        <a:lumMod val="50000"/>
                      </a:schemeClr>
                    </a:solidFill>
                    <a:ea typeface="Calibri" pitchFamily="34" charset="0"/>
                    <a:cs typeface="Times New Roman" pitchFamily="18" charset="0"/>
                  </a:endParaRPr>
                </a:p>
                <a:p>
                  <a:pPr algn="ctr" eaLnBrk="0" hangingPunct="0">
                    <a:defRPr/>
                  </a:pPr>
                  <a:r>
                    <a:rPr lang="ru-RU" sz="1600" dirty="0">
                      <a:solidFill>
                        <a:schemeClr val="accent2">
                          <a:lumMod val="50000"/>
                        </a:schemeClr>
                      </a:solidFill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не упоминается о</a:t>
                  </a:r>
                  <a:endParaRPr lang="ru-RU" sz="700" dirty="0">
                    <a:solidFill>
                      <a:schemeClr val="accent2">
                        <a:lumMod val="50000"/>
                      </a:schemeClr>
                    </a:solidFill>
                    <a:ea typeface="Calibri" pitchFamily="34" charset="0"/>
                    <a:cs typeface="Times New Roman" pitchFamily="18" charset="0"/>
                  </a:endParaRPr>
                </a:p>
                <a:p>
                  <a:pPr algn="ctr" eaLnBrk="0" hangingPunct="0">
                    <a:defRPr/>
                  </a:pPr>
                  <a:r>
                    <a:rPr lang="ru-RU" sz="1600" dirty="0">
                      <a:solidFill>
                        <a:schemeClr val="accent2">
                          <a:lumMod val="50000"/>
                        </a:schemeClr>
                      </a:solidFill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площади</a:t>
                  </a:r>
                  <a:endParaRPr lang="ru-RU" sz="700" dirty="0">
                    <a:solidFill>
                      <a:schemeClr val="accent2">
                        <a:lumMod val="50000"/>
                      </a:schemeClr>
                    </a:solidFill>
                    <a:ea typeface="Calibri" pitchFamily="34" charset="0"/>
                    <a:cs typeface="Times New Roman" pitchFamily="18" charset="0"/>
                  </a:endParaRPr>
                </a:p>
                <a:p>
                  <a:pPr eaLnBrk="0" hangingPunct="0">
                    <a:defRPr/>
                  </a:pPr>
                  <a:endParaRPr lang="ru-RU" dirty="0">
                    <a:ea typeface="Calibri" pitchFamily="34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13321" name="Группа 37"/>
              <p:cNvGrpSpPr>
                <a:grpSpLocks/>
              </p:cNvGrpSpPr>
              <p:nvPr/>
            </p:nvGrpSpPr>
            <p:grpSpPr bwMode="auto">
              <a:xfrm>
                <a:off x="767104" y="285728"/>
                <a:ext cx="3781425" cy="996972"/>
                <a:chOff x="767104" y="285728"/>
                <a:chExt cx="3781425" cy="996972"/>
              </a:xfrm>
            </p:grpSpPr>
            <p:grpSp>
              <p:nvGrpSpPr>
                <p:cNvPr id="13343" name="Группа 28"/>
                <p:cNvGrpSpPr>
                  <a:grpSpLocks/>
                </p:cNvGrpSpPr>
                <p:nvPr/>
              </p:nvGrpSpPr>
              <p:grpSpPr bwMode="auto">
                <a:xfrm>
                  <a:off x="767104" y="285728"/>
                  <a:ext cx="3781425" cy="828674"/>
                  <a:chOff x="767104" y="285728"/>
                  <a:chExt cx="3781425" cy="828674"/>
                </a:xfrm>
              </p:grpSpPr>
              <p:sp>
                <p:nvSpPr>
                  <p:cNvPr id="13346" name="AutoShape 25"/>
                  <p:cNvSpPr>
                    <a:spLocks noChangeArrowheads="1"/>
                  </p:cNvSpPr>
                  <p:nvPr/>
                </p:nvSpPr>
                <p:spPr bwMode="auto">
                  <a:xfrm>
                    <a:off x="767104" y="285728"/>
                    <a:ext cx="3781425" cy="828674"/>
                  </a:xfrm>
                  <a:prstGeom prst="flowChartProcess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>
                      <a:latin typeface="Constantia" pitchFamily="18" charset="0"/>
                    </a:endParaRPr>
                  </a:p>
                </p:txBody>
              </p:sp>
              <p:sp>
                <p:nvSpPr>
                  <p:cNvPr id="15396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28607" y="457507"/>
                    <a:ext cx="2175296" cy="571232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ctr">
                      <a:defRPr/>
                    </a:pPr>
                    <a:r>
                      <a: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rPr>
                      <a:t>Задачи, решаемые</a:t>
                    </a:r>
                    <a:endParaRPr lang="ru-RU" sz="700" dirty="0">
                      <a:solidFill>
                        <a:schemeClr val="accent2">
                          <a:lumMod val="50000"/>
                        </a:schemeClr>
                      </a:solidFill>
                      <a:ea typeface="Calibri" pitchFamily="34" charset="0"/>
                      <a:cs typeface="Times New Roman" pitchFamily="18" charset="0"/>
                    </a:endParaRPr>
                  </a:p>
                  <a:p>
                    <a:pPr algn="ctr" eaLnBrk="0" hangingPunct="0">
                      <a:defRPr/>
                    </a:pPr>
                    <a:r>
                      <a:rPr lang="ru-RU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rPr>
                      <a:t>методом площадей</a:t>
                    </a:r>
                    <a:endParaRPr lang="ru-RU" sz="2000" dirty="0">
                      <a:solidFill>
                        <a:schemeClr val="accent2">
                          <a:lumMod val="50000"/>
                        </a:schemeClr>
                      </a:solidFill>
                      <a:ea typeface="Calibri" pitchFamily="34" charset="0"/>
                      <a:cs typeface="Times New Roman" pitchFamily="18" charset="0"/>
                    </a:endParaRPr>
                  </a:p>
                </p:txBody>
              </p:sp>
            </p:grpSp>
            <p:cxnSp>
              <p:nvCxnSpPr>
                <p:cNvPr id="13344" name="AutoShape 9"/>
                <p:cNvCxnSpPr>
                  <a:cxnSpLocks noChangeShapeType="1"/>
                </p:cNvCxnSpPr>
                <p:nvPr/>
              </p:nvCxnSpPr>
              <p:spPr bwMode="auto">
                <a:xfrm>
                  <a:off x="1162050" y="1262063"/>
                  <a:ext cx="2962275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13345" name="AutoShape 8"/>
                <p:cNvCxnSpPr>
                  <a:cxnSpLocks noChangeShapeType="1"/>
                </p:cNvCxnSpPr>
                <p:nvPr/>
              </p:nvCxnSpPr>
              <p:spPr bwMode="auto">
                <a:xfrm flipV="1">
                  <a:off x="2676525" y="1085850"/>
                  <a:ext cx="0" cy="19685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  <p:grpSp>
            <p:nvGrpSpPr>
              <p:cNvPr id="13322" name="Группа 36"/>
              <p:cNvGrpSpPr>
                <a:grpSpLocks/>
              </p:cNvGrpSpPr>
              <p:nvPr/>
            </p:nvGrpSpPr>
            <p:grpSpPr bwMode="auto">
              <a:xfrm>
                <a:off x="-266700" y="1806575"/>
                <a:ext cx="6332047" cy="2282825"/>
                <a:chOff x="-266700" y="1806575"/>
                <a:chExt cx="6332047" cy="2282825"/>
              </a:xfrm>
            </p:grpSpPr>
            <p:grpSp>
              <p:nvGrpSpPr>
                <p:cNvPr id="13323" name="Группа 35"/>
                <p:cNvGrpSpPr>
                  <a:grpSpLocks/>
                </p:cNvGrpSpPr>
                <p:nvPr/>
              </p:nvGrpSpPr>
              <p:grpSpPr bwMode="auto">
                <a:xfrm>
                  <a:off x="-266700" y="2801077"/>
                  <a:ext cx="6332047" cy="1288323"/>
                  <a:chOff x="-266700" y="2801077"/>
                  <a:chExt cx="6332047" cy="1288323"/>
                </a:xfrm>
              </p:grpSpPr>
              <p:grpSp>
                <p:nvGrpSpPr>
                  <p:cNvPr id="13331" name="Группа 31"/>
                  <p:cNvGrpSpPr>
                    <a:grpSpLocks/>
                  </p:cNvGrpSpPr>
                  <p:nvPr/>
                </p:nvGrpSpPr>
                <p:grpSpPr bwMode="auto">
                  <a:xfrm>
                    <a:off x="-266700" y="2803525"/>
                    <a:ext cx="1428750" cy="1285875"/>
                    <a:chOff x="-266700" y="2803525"/>
                    <a:chExt cx="1428750" cy="1285875"/>
                  </a:xfrm>
                </p:grpSpPr>
                <p:sp>
                  <p:nvSpPr>
                    <p:cNvPr id="13341" name="Rectangle 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-266700" y="2803525"/>
                      <a:ext cx="1428750" cy="128587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>
                        <a:latin typeface="Constantia" pitchFamily="18" charset="0"/>
                      </a:endParaRPr>
                    </a:p>
                  </p:txBody>
                </p:sp>
                <p:sp>
                  <p:nvSpPr>
                    <p:cNvPr id="15391" name="Text Box 1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-180550" y="2861045"/>
                      <a:ext cx="1295126" cy="1152009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Задачи на</a:t>
                      </a:r>
                      <a:endParaRPr lang="ru-RU" sz="700" dirty="0">
                        <a:solidFill>
                          <a:schemeClr val="accent2">
                            <a:lumMod val="50000"/>
                          </a:schemeClr>
                        </a:solidFill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algn="ctr" eaLnBrk="0" hangingPunct="0">
                        <a:defRPr/>
                      </a:pPr>
                      <a:r>
                        <a:rPr lang="ru-RU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выражение</a:t>
                      </a:r>
                      <a:endParaRPr lang="ru-RU" sz="700" dirty="0">
                        <a:solidFill>
                          <a:schemeClr val="accent2">
                            <a:lumMod val="50000"/>
                          </a:schemeClr>
                        </a:solidFill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algn="ctr" eaLnBrk="0" hangingPunct="0">
                        <a:defRPr/>
                      </a:pPr>
                      <a:r>
                        <a:rPr lang="ru-RU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площади</a:t>
                      </a:r>
                      <a:endParaRPr lang="ru-RU" sz="700" dirty="0">
                        <a:solidFill>
                          <a:schemeClr val="accent2">
                            <a:lumMod val="50000"/>
                          </a:schemeClr>
                        </a:solidFill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algn="ctr" eaLnBrk="0" hangingPunct="0">
                        <a:defRPr/>
                      </a:pPr>
                      <a:r>
                        <a:rPr lang="ru-RU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несколькими</a:t>
                      </a:r>
                      <a:endParaRPr lang="ru-RU" sz="700" dirty="0">
                        <a:solidFill>
                          <a:schemeClr val="accent2">
                            <a:lumMod val="50000"/>
                          </a:schemeClr>
                        </a:solidFill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algn="ctr" eaLnBrk="0" hangingPunct="0">
                        <a:defRPr/>
                      </a:pPr>
                      <a:r>
                        <a:rPr lang="ru-RU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способами</a:t>
                      </a:r>
                      <a:endParaRPr lang="ru-RU" sz="700" dirty="0">
                        <a:solidFill>
                          <a:schemeClr val="accent2">
                            <a:lumMod val="50000"/>
                          </a:schemeClr>
                        </a:solidFill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eaLnBrk="0" hangingPunct="0">
                        <a:defRPr/>
                      </a:pPr>
                      <a:endParaRPr lang="ru-RU" dirty="0">
                        <a:ea typeface="Calibri" pitchFamily="34" charset="0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13332" name="Группа 32"/>
                  <p:cNvGrpSpPr>
                    <a:grpSpLocks/>
                  </p:cNvGrpSpPr>
                  <p:nvPr/>
                </p:nvGrpSpPr>
                <p:grpSpPr bwMode="auto">
                  <a:xfrm>
                    <a:off x="1304925" y="2803525"/>
                    <a:ext cx="1428750" cy="1285875"/>
                    <a:chOff x="1304925" y="2803525"/>
                    <a:chExt cx="1428750" cy="1285875"/>
                  </a:xfrm>
                </p:grpSpPr>
                <p:sp>
                  <p:nvSpPr>
                    <p:cNvPr id="13339" name="Rectangl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04925" y="2803525"/>
                      <a:ext cx="1428750" cy="128587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>
                        <a:latin typeface="Constantia" pitchFamily="18" charset="0"/>
                      </a:endParaRPr>
                    </a:p>
                  </p:txBody>
                </p:sp>
                <p:sp>
                  <p:nvSpPr>
                    <p:cNvPr id="15389" name="Text Box 1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381643" y="2861045"/>
                      <a:ext cx="1295126" cy="1152009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Задачи на</a:t>
                      </a:r>
                      <a:endParaRPr lang="ru-RU" sz="700" dirty="0">
                        <a:solidFill>
                          <a:schemeClr val="accent2">
                            <a:lumMod val="50000"/>
                          </a:schemeClr>
                        </a:solidFill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algn="ctr" eaLnBrk="0" hangingPunct="0">
                        <a:defRPr/>
                      </a:pPr>
                      <a:r>
                        <a:rPr lang="ru-RU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использование</a:t>
                      </a:r>
                      <a:endParaRPr lang="ru-RU" sz="700" dirty="0">
                        <a:solidFill>
                          <a:schemeClr val="accent2">
                            <a:lumMod val="50000"/>
                          </a:schemeClr>
                        </a:solidFill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algn="ctr" eaLnBrk="0" hangingPunct="0">
                        <a:defRPr/>
                      </a:pPr>
                      <a:r>
                        <a:rPr lang="ru-RU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свойства</a:t>
                      </a:r>
                      <a:endParaRPr lang="ru-RU" sz="700" dirty="0">
                        <a:solidFill>
                          <a:schemeClr val="accent2">
                            <a:lumMod val="50000"/>
                          </a:schemeClr>
                        </a:solidFill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algn="ctr" eaLnBrk="0" hangingPunct="0">
                        <a:defRPr/>
                      </a:pPr>
                      <a:r>
                        <a:rPr lang="ru-RU" sz="14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аддитивности</a:t>
                      </a:r>
                      <a:endParaRPr lang="ru-RU" sz="700" dirty="0">
                        <a:solidFill>
                          <a:schemeClr val="accent2">
                            <a:lumMod val="50000"/>
                          </a:schemeClr>
                        </a:solidFill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algn="ctr" eaLnBrk="0" hangingPunct="0">
                        <a:defRPr/>
                      </a:pPr>
                      <a:r>
                        <a:rPr lang="ru-RU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площади</a:t>
                      </a:r>
                      <a:endParaRPr lang="ru-RU" sz="700" dirty="0">
                        <a:solidFill>
                          <a:schemeClr val="accent2">
                            <a:lumMod val="50000"/>
                          </a:schemeClr>
                        </a:solidFill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eaLnBrk="0" hangingPunct="0">
                        <a:defRPr/>
                      </a:pPr>
                      <a:endParaRPr lang="ru-RU" dirty="0">
                        <a:ea typeface="Calibri" pitchFamily="34" charset="0"/>
                        <a:cs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13333" name="Группа 34"/>
                  <p:cNvGrpSpPr>
                    <a:grpSpLocks/>
                  </p:cNvGrpSpPr>
                  <p:nvPr/>
                </p:nvGrpSpPr>
                <p:grpSpPr bwMode="auto">
                  <a:xfrm>
                    <a:off x="2876550" y="2801077"/>
                    <a:ext cx="3188797" cy="1288323"/>
                    <a:chOff x="2876550" y="2801077"/>
                    <a:chExt cx="3188797" cy="1288323"/>
                  </a:xfrm>
                </p:grpSpPr>
                <p:sp>
                  <p:nvSpPr>
                    <p:cNvPr id="13334" name="Rectangle 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50029" y="2801077"/>
                      <a:ext cx="1615318" cy="1285902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>
                        <a:latin typeface="Constantia" pitchFamily="18" charset="0"/>
                      </a:endParaRPr>
                    </a:p>
                  </p:txBody>
                </p:sp>
                <p:grpSp>
                  <p:nvGrpSpPr>
                    <p:cNvPr id="13335" name="Группа 3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76550" y="2803525"/>
                      <a:ext cx="1428750" cy="1285875"/>
                      <a:chOff x="2876550" y="2803525"/>
                      <a:chExt cx="1428750" cy="1285875"/>
                    </a:xfrm>
                  </p:grpSpPr>
                  <p:sp>
                    <p:nvSpPr>
                      <p:cNvPr id="13337" name="Rectangle 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876550" y="2803525"/>
                        <a:ext cx="1428750" cy="12858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>
                          <a:latin typeface="Constantia" pitchFamily="18" charset="0"/>
                        </a:endParaRPr>
                      </a:p>
                    </p:txBody>
                  </p:sp>
                  <p:sp>
                    <p:nvSpPr>
                      <p:cNvPr id="15387" name="Text Box 13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942399" y="2861045"/>
                        <a:ext cx="1296562" cy="1152009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algn="ctr">
                          <a:defRPr/>
                        </a:pPr>
                        <a:r>
                          <a:rPr lang="ru-RU" sz="1400" dirty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Times New Roman" pitchFamily="18" charset="0"/>
                            <a:ea typeface="Calibri" pitchFamily="34" charset="0"/>
                            <a:cs typeface="Times New Roman" pitchFamily="18" charset="0"/>
                          </a:rPr>
                          <a:t>Задачи на</a:t>
                        </a:r>
                        <a:endParaRPr lang="ru-RU" sz="700" dirty="0">
                          <a:solidFill>
                            <a:schemeClr val="accent2">
                              <a:lumMod val="50000"/>
                            </a:schemeClr>
                          </a:solidFill>
                          <a:ea typeface="Calibri" pitchFamily="34" charset="0"/>
                          <a:cs typeface="Times New Roman" pitchFamily="18" charset="0"/>
                        </a:endParaRPr>
                      </a:p>
                      <a:p>
                        <a:pPr algn="ctr" eaLnBrk="0" hangingPunct="0">
                          <a:defRPr/>
                        </a:pPr>
                        <a:r>
                          <a:rPr lang="ru-RU" sz="1400" dirty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Times New Roman" pitchFamily="18" charset="0"/>
                            <a:ea typeface="Calibri" pitchFamily="34" charset="0"/>
                            <a:cs typeface="Times New Roman" pitchFamily="18" charset="0"/>
                          </a:rPr>
                          <a:t>использование</a:t>
                        </a:r>
                        <a:endParaRPr lang="ru-RU" sz="700" dirty="0">
                          <a:solidFill>
                            <a:schemeClr val="accent2">
                              <a:lumMod val="50000"/>
                            </a:schemeClr>
                          </a:solidFill>
                          <a:ea typeface="Calibri" pitchFamily="34" charset="0"/>
                          <a:cs typeface="Times New Roman" pitchFamily="18" charset="0"/>
                        </a:endParaRPr>
                      </a:p>
                      <a:p>
                        <a:pPr algn="ctr" eaLnBrk="0" hangingPunct="0">
                          <a:defRPr/>
                        </a:pPr>
                        <a:r>
                          <a:rPr lang="ru-RU" sz="1400" dirty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Times New Roman" pitchFamily="18" charset="0"/>
                            <a:ea typeface="Calibri" pitchFamily="34" charset="0"/>
                            <a:cs typeface="Times New Roman" pitchFamily="18" charset="0"/>
                          </a:rPr>
                          <a:t>свойств</a:t>
                        </a:r>
                        <a:endParaRPr lang="ru-RU" sz="700" dirty="0">
                          <a:solidFill>
                            <a:schemeClr val="accent2">
                              <a:lumMod val="50000"/>
                            </a:schemeClr>
                          </a:solidFill>
                          <a:ea typeface="Calibri" pitchFamily="34" charset="0"/>
                          <a:cs typeface="Times New Roman" pitchFamily="18" charset="0"/>
                        </a:endParaRPr>
                      </a:p>
                      <a:p>
                        <a:pPr algn="ctr" eaLnBrk="0" hangingPunct="0">
                          <a:defRPr/>
                        </a:pPr>
                        <a:r>
                          <a:rPr lang="ru-RU" sz="1400" dirty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Times New Roman" pitchFamily="18" charset="0"/>
                            <a:ea typeface="Calibri" pitchFamily="34" charset="0"/>
                            <a:cs typeface="Times New Roman" pitchFamily="18" charset="0"/>
                          </a:rPr>
                          <a:t>отношений</a:t>
                        </a:r>
                        <a:endParaRPr lang="ru-RU" sz="700" dirty="0">
                          <a:solidFill>
                            <a:schemeClr val="accent2">
                              <a:lumMod val="50000"/>
                            </a:schemeClr>
                          </a:solidFill>
                          <a:ea typeface="Calibri" pitchFamily="34" charset="0"/>
                          <a:cs typeface="Times New Roman" pitchFamily="18" charset="0"/>
                        </a:endParaRPr>
                      </a:p>
                      <a:p>
                        <a:pPr algn="ctr" eaLnBrk="0" hangingPunct="0">
                          <a:defRPr/>
                        </a:pPr>
                        <a:r>
                          <a:rPr lang="ru-RU" sz="1400" dirty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Times New Roman" pitchFamily="18" charset="0"/>
                            <a:ea typeface="Calibri" pitchFamily="34" charset="0"/>
                            <a:cs typeface="Times New Roman" pitchFamily="18" charset="0"/>
                          </a:rPr>
                          <a:t>площадей</a:t>
                        </a:r>
                        <a:endParaRPr lang="ru-RU" sz="700" dirty="0">
                          <a:solidFill>
                            <a:schemeClr val="accent2">
                              <a:lumMod val="50000"/>
                            </a:schemeClr>
                          </a:solidFill>
                          <a:ea typeface="Calibri" pitchFamily="34" charset="0"/>
                          <a:cs typeface="Times New Roman" pitchFamily="18" charset="0"/>
                        </a:endParaRPr>
                      </a:p>
                      <a:p>
                        <a:pPr eaLnBrk="0" hangingPunct="0">
                          <a:defRPr/>
                        </a:pPr>
                        <a:endParaRPr lang="ru-RU" dirty="0">
                          <a:ea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</p:grpSp>
                <p:sp>
                  <p:nvSpPr>
                    <p:cNvPr id="15385" name="Text Box 1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514641" y="2862409"/>
                      <a:ext cx="1486093" cy="10729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Комбинированные задачи</a:t>
                      </a:r>
                      <a:endParaRPr lang="ru-RU" sz="700" dirty="0">
                        <a:solidFill>
                          <a:schemeClr val="accent2">
                            <a:lumMod val="50000"/>
                          </a:schemeClr>
                        </a:solidFill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eaLnBrk="0" hangingPunct="0">
                        <a:defRPr/>
                      </a:pPr>
                      <a:endParaRPr lang="ru-RU" dirty="0">
                        <a:ea typeface="Calibri" pitchFamily="34" charset="0"/>
                        <a:cs typeface="Times New Roman" pitchFamily="18" charset="0"/>
                      </a:endParaRPr>
                    </a:p>
                  </p:txBody>
                </p:sp>
              </p:grpSp>
            </p:grpSp>
            <p:cxnSp>
              <p:nvCxnSpPr>
                <p:cNvPr id="13324" name="AutoShape 11"/>
                <p:cNvCxnSpPr>
                  <a:cxnSpLocks noChangeShapeType="1"/>
                </p:cNvCxnSpPr>
                <p:nvPr/>
              </p:nvCxnSpPr>
              <p:spPr bwMode="auto">
                <a:xfrm>
                  <a:off x="447680" y="2500306"/>
                  <a:ext cx="4692650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13325" name="AutoShape 10"/>
                <p:cNvCxnSpPr>
                  <a:cxnSpLocks noChangeShapeType="1"/>
                </p:cNvCxnSpPr>
                <p:nvPr/>
              </p:nvCxnSpPr>
              <p:spPr bwMode="auto">
                <a:xfrm>
                  <a:off x="2314575" y="1806575"/>
                  <a:ext cx="866775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13326" name="AutoShape 7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2433391" y="2156184"/>
                  <a:ext cx="674850" cy="1436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13327" name="AutoShape 6"/>
                <p:cNvCxnSpPr>
                  <a:cxnSpLocks noChangeShapeType="1"/>
                </p:cNvCxnSpPr>
                <p:nvPr/>
              </p:nvCxnSpPr>
              <p:spPr bwMode="auto">
                <a:xfrm>
                  <a:off x="438150" y="2527300"/>
                  <a:ext cx="0" cy="31750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13328" name="AutoShape 5"/>
                <p:cNvCxnSpPr>
                  <a:cxnSpLocks noChangeShapeType="1"/>
                </p:cNvCxnSpPr>
                <p:nvPr/>
              </p:nvCxnSpPr>
              <p:spPr bwMode="auto">
                <a:xfrm>
                  <a:off x="5130800" y="2527300"/>
                  <a:ext cx="0" cy="31750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13329" name="AutoShape 4"/>
                <p:cNvCxnSpPr>
                  <a:cxnSpLocks noChangeShapeType="1"/>
                </p:cNvCxnSpPr>
                <p:nvPr/>
              </p:nvCxnSpPr>
              <p:spPr bwMode="auto">
                <a:xfrm>
                  <a:off x="2003425" y="2527300"/>
                  <a:ext cx="0" cy="31750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13330" name="AutoShape 3"/>
                <p:cNvCxnSpPr>
                  <a:cxnSpLocks noChangeShapeType="1"/>
                </p:cNvCxnSpPr>
                <p:nvPr/>
              </p:nvCxnSpPr>
              <p:spPr bwMode="auto">
                <a:xfrm>
                  <a:off x="3563938" y="2527300"/>
                  <a:ext cx="0" cy="31750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</p:grpSp>
        </p:grpSp>
        <p:cxnSp>
          <p:nvCxnSpPr>
            <p:cNvPr id="13317" name="AutoShape 2"/>
            <p:cNvCxnSpPr>
              <a:cxnSpLocks noChangeShapeType="1"/>
            </p:cNvCxnSpPr>
            <p:nvPr/>
          </p:nvCxnSpPr>
          <p:spPr bwMode="auto">
            <a:xfrm>
              <a:off x="1162050" y="1262063"/>
              <a:ext cx="0" cy="2127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3318" name="AutoShape 1"/>
            <p:cNvCxnSpPr>
              <a:cxnSpLocks noChangeShapeType="1"/>
            </p:cNvCxnSpPr>
            <p:nvPr/>
          </p:nvCxnSpPr>
          <p:spPr bwMode="auto">
            <a:xfrm>
              <a:off x="4124325" y="1262063"/>
              <a:ext cx="0" cy="2127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15364" name="Прямоугольник 40"/>
          <p:cNvSpPr>
            <a:spLocks noChangeArrowheads="1"/>
          </p:cNvSpPr>
          <p:nvPr/>
        </p:nvSpPr>
        <p:spPr bwMode="auto">
          <a:xfrm>
            <a:off x="428625" y="642938"/>
            <a:ext cx="8143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0850">
              <a:defRPr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Классификация задач, решаемых методом площадей.</a:t>
            </a:r>
            <a:endParaRPr lang="ru-RU" sz="900" dirty="0">
              <a:solidFill>
                <a:schemeClr val="accent1">
                  <a:lumMod val="75000"/>
                </a:schemeClr>
              </a:solidFill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ChangeArrowheads="1"/>
          </p:cNvSpPr>
          <p:nvPr/>
        </p:nvSpPr>
        <p:spPr bwMode="auto">
          <a:xfrm>
            <a:off x="285750" y="428625"/>
            <a:ext cx="8501063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algn="ctr" eaLnBrk="0" hangingPunct="0">
              <a:defRPr/>
            </a:pP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Свойство </a:t>
            </a:r>
            <a:r>
              <a:rPr lang="ru-RU" sz="3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аддитивности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площадей используется  в задачах: </a:t>
            </a:r>
          </a:p>
          <a:p>
            <a:pPr indent="450850" algn="ctr" eaLnBrk="0" hangingPunct="0">
              <a:defRPr/>
            </a:pPr>
            <a:endParaRPr lang="ru-RU" sz="32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indent="450850" algn="ctr" eaLnBrk="0" hangingPunct="0">
              <a:defRPr/>
            </a:pPr>
            <a:endParaRPr lang="ru-RU" sz="1100" dirty="0">
              <a:solidFill>
                <a:schemeClr val="accent1">
                  <a:lumMod val="50000"/>
                </a:schemeClr>
              </a:solidFill>
              <a:ea typeface="Calibri" pitchFamily="34" charset="0"/>
              <a:cs typeface="Times New Roman" pitchFamily="18" charset="0"/>
            </a:endParaRPr>
          </a:p>
          <a:p>
            <a:pPr indent="450850" eaLnBrk="0" hangingPunct="0">
              <a:buFontTx/>
              <a:buChar char="-"/>
              <a:defRPr/>
            </a:pP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 вписанной или описанной в треугольник окружности, об окружностях, касающихся двух сторон треугольника (если требуется найти радиус, угол и т.д.);</a:t>
            </a:r>
          </a:p>
          <a:p>
            <a:pPr indent="450850" eaLnBrk="0" hangingPunct="0">
              <a:defRPr/>
            </a:pPr>
            <a:endParaRPr lang="ru-RU" sz="1000" dirty="0">
              <a:solidFill>
                <a:schemeClr val="accent2">
                  <a:lumMod val="50000"/>
                </a:schemeClr>
              </a:solidFill>
              <a:ea typeface="Calibri" pitchFamily="34" charset="0"/>
              <a:cs typeface="Times New Roman" pitchFamily="18" charset="0"/>
            </a:endParaRPr>
          </a:p>
          <a:p>
            <a:pPr indent="450850" eaLnBrk="0" hangingPunct="0">
              <a:buFontTx/>
              <a:buChar char="-"/>
              <a:defRPr/>
            </a:pP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 точках, лежащих на сторонах многоугольника; </a:t>
            </a:r>
          </a:p>
          <a:p>
            <a:pPr indent="450850" eaLnBrk="0" hangingPunct="0">
              <a:defRPr/>
            </a:pPr>
            <a:endParaRPr lang="ru-RU" sz="1000" dirty="0">
              <a:solidFill>
                <a:schemeClr val="accent2">
                  <a:lumMod val="50000"/>
                </a:schemeClr>
              </a:solidFill>
              <a:ea typeface="Calibri" pitchFamily="34" charset="0"/>
              <a:cs typeface="Times New Roman" pitchFamily="18" charset="0"/>
            </a:endParaRPr>
          </a:p>
          <a:p>
            <a:pPr indent="450850" eaLnBrk="0" hangingPunct="0">
              <a:buFontTx/>
              <a:buChar char="-"/>
              <a:defRPr/>
            </a:pP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 точке внутри многоугольника;</a:t>
            </a:r>
          </a:p>
          <a:p>
            <a:pPr indent="450850" eaLnBrk="0" hangingPunct="0">
              <a:defRPr/>
            </a:pPr>
            <a:endParaRPr lang="ru-RU" sz="10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indent="450850" eaLnBrk="0" hangingPunct="0">
              <a:buFontTx/>
              <a:buChar char="-"/>
              <a:defRPr/>
            </a:pP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 доказательстве того, что три точки лежат на одной прямой. </a:t>
            </a:r>
            <a:endParaRPr lang="ru-RU" sz="1000" dirty="0">
              <a:solidFill>
                <a:schemeClr val="accent2">
                  <a:lumMod val="50000"/>
                </a:schemeClr>
              </a:solidFill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ChangeArrowheads="1"/>
          </p:cNvSpPr>
          <p:nvPr/>
        </p:nvSpPr>
        <p:spPr bwMode="auto">
          <a:xfrm>
            <a:off x="357188" y="1214438"/>
            <a:ext cx="8429625" cy="415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Список литературы.</a:t>
            </a:r>
          </a:p>
          <a:p>
            <a:pPr algn="ctr">
              <a:defRPr/>
            </a:pP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>
              <a:defRPr/>
            </a:pPr>
            <a:endParaRPr lang="ru-RU" sz="1000" dirty="0">
              <a:solidFill>
                <a:schemeClr val="accent1">
                  <a:lumMod val="50000"/>
                </a:schemeClr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Бабинская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И. Л. Задачи математических олимпиад. - М.: Наука, 1975. - 112 с. </a:t>
            </a:r>
            <a:endParaRPr lang="ru-RU" sz="800" dirty="0">
              <a:solidFill>
                <a:schemeClr val="accent2">
                  <a:lumMod val="50000"/>
                </a:schemeClr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Геометрия, 7 - 9: учебник для общеобразовательных учреждений/Л.С.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Атанасян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В. Ф. Бутузов, С. Б. Кадомцев и др.- 9-е изд.- М.: Просвещение, 2005. - 384 с. </a:t>
            </a:r>
            <a:endParaRPr lang="ru-RU" sz="800" dirty="0">
              <a:solidFill>
                <a:schemeClr val="accent2">
                  <a:lumMod val="50000"/>
                </a:schemeClr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Готман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Э. Г. Задачи по планиметрии и методы их решения: Пособие для учащихся. - М.: Просвещение, 1996. - 240 с. </a:t>
            </a:r>
            <a:endParaRPr lang="ru-RU" sz="800" dirty="0">
              <a:solidFill>
                <a:schemeClr val="accent2">
                  <a:lumMod val="50000"/>
                </a:schemeClr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Прасолов В. В. Задачи по планиметрии. Ч. 1. - М.: Наука, 1991.- 320с. </a:t>
            </a:r>
            <a:endParaRPr lang="ru-RU" sz="800" dirty="0">
              <a:solidFill>
                <a:schemeClr val="accent2">
                  <a:lumMod val="50000"/>
                </a:schemeClr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Шарыгин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И. Ф. Математика: Для поступающих в вузы. - М.: Дрофа, 2004. - 480 с. </a:t>
            </a:r>
            <a:endParaRPr lang="ru-RU" sz="800" dirty="0">
              <a:solidFill>
                <a:schemeClr val="accent2">
                  <a:lumMod val="50000"/>
                </a:schemeClr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Шарыгин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И. Ф. Математика: 2200 задач по геометрии для школьников и поступающих в вузы. - М.: Дрофа, 1999. - 304 с. </a:t>
            </a:r>
            <a:endParaRPr lang="ru-RU" sz="800" dirty="0">
              <a:solidFill>
                <a:schemeClr val="accent2">
                  <a:lumMod val="50000"/>
                </a:schemeClr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Шарыгин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И. Ф. Задачи по геометрии (Планиметрия). - М.: Наука, 1986. - 224 с.</a:t>
            </a:r>
            <a:endParaRPr lang="ru-RU" sz="800" dirty="0">
              <a:solidFill>
                <a:schemeClr val="accent2">
                  <a:lumMod val="50000"/>
                </a:schemeClr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endParaRPr lang="ru-RU" dirty="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357188" y="1143000"/>
            <a:ext cx="8572500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sz="36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Цель работы </a:t>
            </a:r>
          </a:p>
          <a:p>
            <a:pPr algn="ctr">
              <a:defRPr/>
            </a:pPr>
            <a:endParaRPr lang="ru-RU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рассмотрение теоретических основ </a:t>
            </a:r>
          </a:p>
          <a:p>
            <a:pPr>
              <a:defRPr/>
            </a:pP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формирование представления о методе площадей</a:t>
            </a:r>
          </a:p>
          <a:p>
            <a:pPr>
              <a:defRPr/>
            </a:pP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использование метода площадей при решении различных видов планиметрических задач</a:t>
            </a:r>
            <a:endParaRPr lang="ru-RU" sz="3200" dirty="0">
              <a:solidFill>
                <a:schemeClr val="accent2">
                  <a:lumMod val="50000"/>
                </a:schemeClr>
              </a:solidFill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1"/>
          <p:cNvSpPr>
            <a:spLocks noChangeArrowheads="1"/>
          </p:cNvSpPr>
          <p:nvPr/>
        </p:nvSpPr>
        <p:spPr bwMode="auto">
          <a:xfrm>
            <a:off x="571500" y="1000125"/>
            <a:ext cx="7929563" cy="409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задачи: </a:t>
            </a:r>
          </a:p>
          <a:p>
            <a:pPr algn="ctr">
              <a:defRPr/>
            </a:pPr>
            <a:endParaRPr lang="ru-RU" sz="3200" dirty="0">
              <a:solidFill>
                <a:schemeClr val="accent1">
                  <a:lumMod val="75000"/>
                </a:schemeClr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>
              <a:buFontTx/>
              <a:buChar char="•"/>
              <a:defRPr/>
            </a:pP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изучить научно-методическую, математическую литературу  по проблеме исследования;</a:t>
            </a:r>
          </a:p>
          <a:p>
            <a:pPr eaLnBrk="0" hangingPunct="0">
              <a:defRPr/>
            </a:pPr>
            <a:endParaRPr lang="ru-RU" sz="1000" dirty="0">
              <a:solidFill>
                <a:schemeClr val="accent2">
                  <a:lumMod val="50000"/>
                </a:schemeClr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>
              <a:buFontTx/>
              <a:buChar char="•"/>
              <a:defRPr/>
            </a:pP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проанализировать учебные пособия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с целью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</a:rPr>
              <a:t> изучить и описать метод площадей; </a:t>
            </a:r>
          </a:p>
          <a:p>
            <a:pPr eaLnBrk="0" hangingPunct="0">
              <a:defRPr/>
            </a:pPr>
            <a:endParaRPr lang="ru-RU" sz="1000" dirty="0">
              <a:solidFill>
                <a:schemeClr val="accent2">
                  <a:lumMod val="50000"/>
                </a:schemeClr>
              </a:solidFill>
              <a:ea typeface="Calibri" pitchFamily="34" charset="0"/>
            </a:endParaRPr>
          </a:p>
          <a:p>
            <a:pPr eaLnBrk="0" hangingPunct="0">
              <a:buFontTx/>
              <a:buChar char="•"/>
              <a:defRPr/>
            </a:pP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</a:rPr>
              <a:t>классифицировать задачи, решаемые методом площадей;</a:t>
            </a:r>
          </a:p>
          <a:p>
            <a:pPr eaLnBrk="0" hangingPunct="0">
              <a:defRPr/>
            </a:pP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</a:rPr>
              <a:t> </a:t>
            </a:r>
            <a:endParaRPr lang="ru-RU" sz="1000" dirty="0">
              <a:solidFill>
                <a:schemeClr val="accent2">
                  <a:lumMod val="50000"/>
                </a:schemeClr>
              </a:solidFill>
              <a:ea typeface="Calibri" pitchFamily="34" charset="0"/>
            </a:endParaRPr>
          </a:p>
          <a:p>
            <a:pPr eaLnBrk="0" hangingPunct="0">
              <a:buFontTx/>
              <a:buChar char="•"/>
              <a:defRPr/>
            </a:pP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</a:rPr>
              <a:t>определить диапазон применимости метода площадей. </a:t>
            </a:r>
            <a:endParaRPr lang="ru-RU" sz="1000" dirty="0">
              <a:solidFill>
                <a:schemeClr val="accent2">
                  <a:lumMod val="50000"/>
                </a:schemeClr>
              </a:solidFill>
              <a:ea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4"/>
          <p:cNvSpPr>
            <a:spLocks noChangeArrowheads="1"/>
          </p:cNvSpPr>
          <p:nvPr/>
        </p:nvSpPr>
        <p:spPr bwMode="auto">
          <a:xfrm>
            <a:off x="500063" y="1143000"/>
            <a:ext cx="8215312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600" dirty="0">
              <a:solidFill>
                <a:srgbClr val="00206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Задача.</a:t>
            </a:r>
          </a:p>
          <a:p>
            <a:pPr eaLnBrk="0" hangingPunct="0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параллелограмме смежные стороны равны 18 и 30 см, высота, проведенная к большему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основанию,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равна 6. Найти высоту, проведенную к меньшему основанию. </a:t>
            </a:r>
            <a:endParaRPr lang="ru-RU" sz="900" dirty="0">
              <a:solidFill>
                <a:srgbClr val="00206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endParaRPr lang="ru-RU" dirty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147" name="Rectangle 45"/>
          <p:cNvSpPr>
            <a:spLocks noChangeArrowheads="1"/>
          </p:cNvSpPr>
          <p:nvPr/>
        </p:nvSpPr>
        <p:spPr bwMode="auto">
          <a:xfrm>
            <a:off x="500063" y="2428875"/>
            <a:ext cx="1785937" cy="9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200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2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Решение.</a:t>
            </a:r>
            <a:endParaRPr lang="ru-RU" sz="900">
              <a:solidFill>
                <a:srgbClr val="002060"/>
              </a:solidFill>
            </a:endParaRPr>
          </a:p>
          <a:p>
            <a:pPr eaLnBrk="0" hangingPunct="0"/>
            <a:endParaRPr lang="ru-RU"/>
          </a:p>
        </p:txBody>
      </p:sp>
      <p:sp>
        <p:nvSpPr>
          <p:cNvPr id="6148" name="Rectangle 49"/>
          <p:cNvSpPr>
            <a:spLocks noChangeArrowheads="1"/>
          </p:cNvSpPr>
          <p:nvPr/>
        </p:nvSpPr>
        <p:spPr bwMode="auto">
          <a:xfrm>
            <a:off x="-45085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600"/>
              <a:t/>
            </a:r>
            <a:br>
              <a:rPr lang="ru-RU" sz="600"/>
            </a:br>
            <a:endParaRPr lang="ru-RU"/>
          </a:p>
          <a:p>
            <a:pPr eaLnBrk="0" hangingPunct="0"/>
            <a:endParaRPr lang="ru-RU"/>
          </a:p>
        </p:txBody>
      </p:sp>
      <p:sp>
        <p:nvSpPr>
          <p:cNvPr id="6149" name="Rectangle 50"/>
          <p:cNvSpPr>
            <a:spLocks noChangeArrowheads="1"/>
          </p:cNvSpPr>
          <p:nvPr/>
        </p:nvSpPr>
        <p:spPr bwMode="auto">
          <a:xfrm>
            <a:off x="571500" y="3143250"/>
            <a:ext cx="371475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0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endParaRPr lang="ru-RU" sz="900">
              <a:solidFill>
                <a:srgbClr val="00206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0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Площадь параллелограмма равна: S=b*h=30*6=180(см</a:t>
            </a:r>
            <a:r>
              <a:rPr lang="ru-RU" sz="2000" baseline="300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u-RU" sz="20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 </a:t>
            </a:r>
          </a:p>
          <a:p>
            <a:pPr eaLnBrk="0" hangingPunct="0"/>
            <a:endParaRPr lang="ru-RU" sz="900">
              <a:solidFill>
                <a:srgbClr val="00206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0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 другой стороны, она равна: S=a*Н. </a:t>
            </a:r>
          </a:p>
          <a:p>
            <a:pPr eaLnBrk="0" hangingPunct="0"/>
            <a:endParaRPr lang="ru-RU" sz="2000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0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Отсюда H=S:а=180:18=10(см).</a:t>
            </a:r>
          </a:p>
          <a:p>
            <a:pPr eaLnBrk="0" hangingPunct="0"/>
            <a:r>
              <a:rPr lang="ru-RU" sz="20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eaLnBrk="0" hangingPunct="0"/>
            <a:endParaRPr lang="ru-RU" sz="900">
              <a:solidFill>
                <a:srgbClr val="00206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0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Ответ: 10 см. </a:t>
            </a:r>
            <a:endParaRPr lang="ru-RU" sz="900">
              <a:solidFill>
                <a:srgbClr val="002060"/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/>
            <a:endParaRPr lang="ru-RU">
              <a:ea typeface="Calibri" pitchFamily="34" charset="0"/>
              <a:cs typeface="Times New Roman" pitchFamily="18" charset="0"/>
            </a:endParaRPr>
          </a:p>
        </p:txBody>
      </p:sp>
      <p:grpSp>
        <p:nvGrpSpPr>
          <p:cNvPr id="6150" name="Группа 58"/>
          <p:cNvGrpSpPr>
            <a:grpSpLocks/>
          </p:cNvGrpSpPr>
          <p:nvPr/>
        </p:nvGrpSpPr>
        <p:grpSpPr bwMode="auto">
          <a:xfrm>
            <a:off x="4578350" y="2714625"/>
            <a:ext cx="4137025" cy="1871663"/>
            <a:chOff x="3428992" y="642918"/>
            <a:chExt cx="1990725" cy="800100"/>
          </a:xfrm>
        </p:grpSpPr>
        <p:grpSp>
          <p:nvGrpSpPr>
            <p:cNvPr id="6155" name="Группа 56"/>
            <p:cNvGrpSpPr>
              <a:grpSpLocks/>
            </p:cNvGrpSpPr>
            <p:nvPr/>
          </p:nvGrpSpPr>
          <p:grpSpPr bwMode="auto">
            <a:xfrm>
              <a:off x="3428992" y="642918"/>
              <a:ext cx="1990725" cy="800100"/>
              <a:chOff x="3428992" y="571480"/>
              <a:chExt cx="1990725" cy="800100"/>
            </a:xfrm>
          </p:grpSpPr>
          <p:grpSp>
            <p:nvGrpSpPr>
              <p:cNvPr id="6159" name="Группа 55"/>
              <p:cNvGrpSpPr>
                <a:grpSpLocks/>
              </p:cNvGrpSpPr>
              <p:nvPr/>
            </p:nvGrpSpPr>
            <p:grpSpPr bwMode="auto">
              <a:xfrm>
                <a:off x="3428992" y="571480"/>
                <a:ext cx="1990725" cy="800100"/>
                <a:chOff x="3428992" y="571480"/>
                <a:chExt cx="1990725" cy="800100"/>
              </a:xfrm>
            </p:grpSpPr>
            <p:grpSp>
              <p:nvGrpSpPr>
                <p:cNvPr id="6161" name="Группа 54"/>
                <p:cNvGrpSpPr>
                  <a:grpSpLocks/>
                </p:cNvGrpSpPr>
                <p:nvPr/>
              </p:nvGrpSpPr>
              <p:grpSpPr bwMode="auto">
                <a:xfrm>
                  <a:off x="3428992" y="571480"/>
                  <a:ext cx="1990725" cy="800100"/>
                  <a:chOff x="3428992" y="571480"/>
                  <a:chExt cx="1990725" cy="800100"/>
                </a:xfrm>
              </p:grpSpPr>
              <p:grpSp>
                <p:nvGrpSpPr>
                  <p:cNvPr id="6163" name="Группа 53"/>
                  <p:cNvGrpSpPr>
                    <a:grpSpLocks/>
                  </p:cNvGrpSpPr>
                  <p:nvPr/>
                </p:nvGrpSpPr>
                <p:grpSpPr bwMode="auto">
                  <a:xfrm>
                    <a:off x="3428992" y="571480"/>
                    <a:ext cx="1990725" cy="800100"/>
                    <a:chOff x="3428992" y="571480"/>
                    <a:chExt cx="1990725" cy="800100"/>
                  </a:xfrm>
                </p:grpSpPr>
                <p:sp>
                  <p:nvSpPr>
                    <p:cNvPr id="6165" name="Text Box 4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598141" y="846324"/>
                      <a:ext cx="103109" cy="10143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r>
                        <a:rPr lang="ru-RU" sz="1100"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а</a:t>
                      </a:r>
                      <a:endParaRPr lang="ru-RU">
                        <a:ea typeface="Calibri" pitchFamily="34" charset="0"/>
                        <a:cs typeface="Times New Roman" pitchFamily="18" charset="0"/>
                      </a:endParaRPr>
                    </a:p>
                  </p:txBody>
                </p:sp>
                <p:grpSp>
                  <p:nvGrpSpPr>
                    <p:cNvPr id="6166" name="Группа 5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428992" y="571480"/>
                      <a:ext cx="1990725" cy="800100"/>
                      <a:chOff x="3428992" y="571480"/>
                      <a:chExt cx="1990725" cy="800100"/>
                    </a:xfrm>
                  </p:grpSpPr>
                  <p:grpSp>
                    <p:nvGrpSpPr>
                      <p:cNvPr id="6167" name="Группа 5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28992" y="571480"/>
                        <a:ext cx="1990725" cy="800100"/>
                        <a:chOff x="952500" y="585788"/>
                        <a:chExt cx="1990725" cy="800100"/>
                      </a:xfrm>
                    </p:grpSpPr>
                    <p:sp>
                      <p:nvSpPr>
                        <p:cNvPr id="6169" name="AutoShape 4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52500" y="585788"/>
                          <a:ext cx="1990725" cy="800100"/>
                        </a:xfrm>
                        <a:prstGeom prst="parallelogram">
                          <a:avLst>
                            <a:gd name="adj" fmla="val 55222"/>
                          </a:avLst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>
                            <a:latin typeface="Constantia" pitchFamily="18" charset="0"/>
                          </a:endParaRPr>
                        </a:p>
                      </p:txBody>
                    </p:sp>
                    <p:cxnSp>
                      <p:nvCxnSpPr>
                        <p:cNvPr id="6170" name="AutoShape 37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1465344" y="585788"/>
                          <a:ext cx="1200150" cy="457200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</p:cxnSp>
                  </p:grpSp>
                  <p:cxnSp>
                    <p:nvCxnSpPr>
                      <p:cNvPr id="6168" name="AutoShape 35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3929058" y="571480"/>
                        <a:ext cx="0" cy="800100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</p:grpSp>
              </p:grpSp>
              <p:sp>
                <p:nvSpPr>
                  <p:cNvPr id="6164" name="Text Box 3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41836" y="968478"/>
                    <a:ext cx="185737" cy="238125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 sz="1100">
                        <a:latin typeface="Calibri" pitchFamily="34" charset="0"/>
                        <a:ea typeface="Calibri" pitchFamily="34" charset="0"/>
                        <a:cs typeface="Times New Roman" pitchFamily="18" charset="0"/>
                      </a:rPr>
                      <a:t>h</a:t>
                    </a:r>
                    <a:endParaRPr lang="en-US">
                      <a:ea typeface="Calibri" pitchFamily="34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6162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4835443" y="602018"/>
                  <a:ext cx="185342" cy="9161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 sz="1100">
                      <a:latin typeface="Calibri" pitchFamily="34" charset="0"/>
                      <a:ea typeface="Calibri" pitchFamily="34" charset="0"/>
                      <a:cs typeface="Times New Roman" pitchFamily="18" charset="0"/>
                    </a:rPr>
                    <a:t>b</a:t>
                  </a:r>
                  <a:endParaRPr lang="en-US">
                    <a:ea typeface="Calibri" pitchFamily="34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6160" name="Text Box 38"/>
              <p:cNvSpPr txBox="1">
                <a:spLocks noChangeArrowheads="1"/>
              </p:cNvSpPr>
              <p:nvPr/>
            </p:nvSpPr>
            <p:spPr bwMode="auto">
              <a:xfrm>
                <a:off x="4526118" y="846324"/>
                <a:ext cx="103109" cy="9161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100"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H</a:t>
                </a:r>
                <a:endParaRPr lang="en-US">
                  <a:ea typeface="Calibri" pitchFamily="34" charset="0"/>
                  <a:cs typeface="Times New Roman" pitchFamily="18" charset="0"/>
                </a:endParaRPr>
              </a:p>
            </p:txBody>
          </p:sp>
        </p:grpSp>
        <p:grpSp>
          <p:nvGrpSpPr>
            <p:cNvPr id="6156" name="Группа 57"/>
            <p:cNvGrpSpPr>
              <a:grpSpLocks/>
            </p:cNvGrpSpPr>
            <p:nvPr/>
          </p:nvGrpSpPr>
          <p:grpSpPr bwMode="auto">
            <a:xfrm>
              <a:off x="5007292" y="917763"/>
              <a:ext cx="206217" cy="122154"/>
              <a:chOff x="2549839" y="868568"/>
              <a:chExt cx="206217" cy="122154"/>
            </a:xfrm>
          </p:grpSpPr>
          <p:cxnSp>
            <p:nvCxnSpPr>
              <p:cNvPr id="6157" name="AutoShape 40"/>
              <p:cNvCxnSpPr>
                <a:cxnSpLocks noChangeShapeType="1"/>
              </p:cNvCxnSpPr>
              <p:nvPr/>
            </p:nvCxnSpPr>
            <p:spPr bwMode="auto">
              <a:xfrm rot="10800000">
                <a:off x="2618578" y="868568"/>
                <a:ext cx="137478" cy="6107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6158" name="AutoShape 39"/>
              <p:cNvCxnSpPr>
                <a:cxnSpLocks noChangeShapeType="1"/>
              </p:cNvCxnSpPr>
              <p:nvPr/>
            </p:nvCxnSpPr>
            <p:spPr bwMode="auto">
              <a:xfrm rot="5400000">
                <a:off x="2523132" y="895276"/>
                <a:ext cx="122153" cy="68739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</p:grpSp>
      <p:sp>
        <p:nvSpPr>
          <p:cNvPr id="8199" name="Прямоугольник 62"/>
          <p:cNvSpPr>
            <a:spLocks noChangeArrowheads="1"/>
          </p:cNvSpPr>
          <p:nvPr/>
        </p:nvSpPr>
        <p:spPr bwMode="auto">
          <a:xfrm>
            <a:off x="1785938" y="714375"/>
            <a:ext cx="60721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Constantia" pitchFamily="18" charset="0"/>
              </a:rPr>
              <a:t>Описание метода площадей.</a:t>
            </a:r>
            <a:endParaRPr lang="ru-RU" sz="3200" dirty="0">
              <a:solidFill>
                <a:schemeClr val="accent1">
                  <a:lumMod val="75000"/>
                </a:schemeClr>
              </a:solidFill>
              <a:latin typeface="Constantia" pitchFamily="18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5643563" y="4357688"/>
            <a:ext cx="285750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5822950" y="4465638"/>
            <a:ext cx="214313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54" name="TextBox 37"/>
          <p:cNvSpPr txBox="1">
            <a:spLocks noChangeArrowheads="1"/>
          </p:cNvSpPr>
          <p:nvPr/>
        </p:nvSpPr>
        <p:spPr bwMode="auto">
          <a:xfrm>
            <a:off x="6500813" y="4786313"/>
            <a:ext cx="769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Рис.1</a:t>
            </a:r>
            <a:endParaRPr lang="ru-RU" sz="1400">
              <a:ea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9"/>
          <p:cNvSpPr>
            <a:spLocks noChangeArrowheads="1"/>
          </p:cNvSpPr>
          <p:nvPr/>
        </p:nvSpPr>
        <p:spPr bwMode="auto">
          <a:xfrm>
            <a:off x="-45085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600"/>
              <a:t/>
            </a:r>
            <a:br>
              <a:rPr lang="ru-RU" sz="600"/>
            </a:br>
            <a:endParaRPr lang="ru-RU"/>
          </a:p>
          <a:p>
            <a:pPr eaLnBrk="0" hangingPunct="0"/>
            <a:endParaRPr lang="ru-RU"/>
          </a:p>
        </p:txBody>
      </p:sp>
      <p:sp>
        <p:nvSpPr>
          <p:cNvPr id="9219" name="Rectangle 50"/>
          <p:cNvSpPr>
            <a:spLocks noChangeArrowheads="1"/>
          </p:cNvSpPr>
          <p:nvPr/>
        </p:nvSpPr>
        <p:spPr bwMode="auto">
          <a:xfrm>
            <a:off x="285750" y="1000125"/>
            <a:ext cx="8572500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endParaRPr lang="ru-RU" sz="700" b="1" dirty="0">
              <a:ea typeface="Calibri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endParaRPr lang="ru-RU" sz="16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Аддитивность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свойство величин, состоящее в том, что значение величины, соответствующее целому объекту, равно сумме значений величин, соответствующих его частям, при любом разбиении объекта на части. </a:t>
            </a:r>
          </a:p>
          <a:p>
            <a:pPr eaLnBrk="0" hangingPunct="0">
              <a:defRPr/>
            </a:pPr>
            <a:endParaRPr lang="ru-RU" sz="16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endParaRPr lang="ru-RU" sz="700" dirty="0">
              <a:solidFill>
                <a:schemeClr val="accent2">
                  <a:lumMod val="50000"/>
                </a:schemeClr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Аддитивность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площади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означает, что если фигура разрезана на несколько частей, то ее площадь равна сумме площадей этих частей (рис.2).</a:t>
            </a:r>
            <a:endParaRPr lang="ru-RU" sz="900" dirty="0">
              <a:solidFill>
                <a:schemeClr val="accent2">
                  <a:lumMod val="50000"/>
                </a:schemeClr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endParaRPr lang="ru-RU" dirty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7172" name="Rectangle 54"/>
          <p:cNvSpPr>
            <a:spLocks noChangeArrowheads="1"/>
          </p:cNvSpPr>
          <p:nvPr/>
        </p:nvSpPr>
        <p:spPr bwMode="auto">
          <a:xfrm>
            <a:off x="500063" y="4286250"/>
            <a:ext cx="2500312" cy="96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600">
                <a:solidFill>
                  <a:srgbClr val="C00000"/>
                </a:solidFill>
              </a:rPr>
              <a:t/>
            </a:r>
            <a:br>
              <a:rPr lang="ru-RU" sz="600">
                <a:solidFill>
                  <a:srgbClr val="C00000"/>
                </a:solidFill>
              </a:rPr>
            </a:br>
            <a:r>
              <a:rPr lang="ru-RU" sz="280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lang="en-US" sz="280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</a:t>
            </a:r>
            <a:r>
              <a:rPr lang="ru-RU" sz="280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</a:t>
            </a:r>
            <a:r>
              <a:rPr lang="en-US" sz="280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</a:t>
            </a:r>
            <a:r>
              <a:rPr lang="ru-RU" sz="280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1+</a:t>
            </a:r>
            <a:r>
              <a:rPr lang="en-US" sz="280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</a:t>
            </a:r>
            <a:r>
              <a:rPr lang="ru-RU" sz="280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2+</a:t>
            </a:r>
            <a:r>
              <a:rPr lang="en-US" sz="280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</a:t>
            </a:r>
            <a:r>
              <a:rPr lang="ru-RU" sz="280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</a:p>
          <a:p>
            <a:pPr eaLnBrk="0" hangingPunct="0"/>
            <a:endParaRPr lang="ru-RU" sz="16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ru-RU" sz="700">
              <a:solidFill>
                <a:srgbClr val="C00000"/>
              </a:solidFill>
            </a:endParaRPr>
          </a:p>
        </p:txBody>
      </p:sp>
      <p:grpSp>
        <p:nvGrpSpPr>
          <p:cNvPr id="7173" name="Группа 50"/>
          <p:cNvGrpSpPr>
            <a:grpSpLocks/>
          </p:cNvGrpSpPr>
          <p:nvPr/>
        </p:nvGrpSpPr>
        <p:grpSpPr bwMode="auto">
          <a:xfrm>
            <a:off x="4214813" y="3857625"/>
            <a:ext cx="2857500" cy="1500188"/>
            <a:chOff x="3500430" y="571480"/>
            <a:chExt cx="2228850" cy="1133475"/>
          </a:xfrm>
        </p:grpSpPr>
        <p:grpSp>
          <p:nvGrpSpPr>
            <p:cNvPr id="7176" name="Группа 49"/>
            <p:cNvGrpSpPr>
              <a:grpSpLocks/>
            </p:cNvGrpSpPr>
            <p:nvPr/>
          </p:nvGrpSpPr>
          <p:grpSpPr bwMode="auto">
            <a:xfrm>
              <a:off x="3500430" y="571480"/>
              <a:ext cx="2228850" cy="1133475"/>
              <a:chOff x="3500430" y="571480"/>
              <a:chExt cx="2228850" cy="1133475"/>
            </a:xfrm>
          </p:grpSpPr>
          <p:grpSp>
            <p:nvGrpSpPr>
              <p:cNvPr id="7178" name="Группа 48"/>
              <p:cNvGrpSpPr>
                <a:grpSpLocks/>
              </p:cNvGrpSpPr>
              <p:nvPr/>
            </p:nvGrpSpPr>
            <p:grpSpPr bwMode="auto">
              <a:xfrm>
                <a:off x="3500430" y="571480"/>
                <a:ext cx="2228850" cy="1133475"/>
                <a:chOff x="3714744" y="642918"/>
                <a:chExt cx="2228850" cy="1133475"/>
              </a:xfrm>
            </p:grpSpPr>
            <p:grpSp>
              <p:nvGrpSpPr>
                <p:cNvPr id="7180" name="Группа 47"/>
                <p:cNvGrpSpPr>
                  <a:grpSpLocks/>
                </p:cNvGrpSpPr>
                <p:nvPr/>
              </p:nvGrpSpPr>
              <p:grpSpPr bwMode="auto">
                <a:xfrm>
                  <a:off x="3714744" y="642918"/>
                  <a:ext cx="2228850" cy="1133475"/>
                  <a:chOff x="3643306" y="642918"/>
                  <a:chExt cx="2228850" cy="1133475"/>
                </a:xfrm>
              </p:grpSpPr>
              <p:grpSp>
                <p:nvGrpSpPr>
                  <p:cNvPr id="7182" name="Группа 44"/>
                  <p:cNvGrpSpPr>
                    <a:grpSpLocks/>
                  </p:cNvGrpSpPr>
                  <p:nvPr/>
                </p:nvGrpSpPr>
                <p:grpSpPr bwMode="auto">
                  <a:xfrm>
                    <a:off x="3643306" y="642918"/>
                    <a:ext cx="2228850" cy="1133475"/>
                    <a:chOff x="1485900" y="647700"/>
                    <a:chExt cx="2228850" cy="1133475"/>
                  </a:xfrm>
                </p:grpSpPr>
                <p:sp>
                  <p:nvSpPr>
                    <p:cNvPr id="7184" name="Freeform 33"/>
                    <p:cNvSpPr>
                      <a:spLocks/>
                    </p:cNvSpPr>
                    <p:nvPr/>
                  </p:nvSpPr>
                  <p:spPr bwMode="auto">
                    <a:xfrm>
                      <a:off x="1485900" y="647700"/>
                      <a:ext cx="2228850" cy="1133475"/>
                    </a:xfrm>
                    <a:custGeom>
                      <a:avLst/>
                      <a:gdLst>
                        <a:gd name="T0" fmla="*/ 2147483647 w 3510"/>
                        <a:gd name="T1" fmla="*/ 2147483647 h 1785"/>
                        <a:gd name="T2" fmla="*/ 2147483647 w 3510"/>
                        <a:gd name="T3" fmla="*/ 2147483647 h 1785"/>
                        <a:gd name="T4" fmla="*/ 2147483647 w 3510"/>
                        <a:gd name="T5" fmla="*/ 2147483647 h 1785"/>
                        <a:gd name="T6" fmla="*/ 2147483647 w 3510"/>
                        <a:gd name="T7" fmla="*/ 0 h 1785"/>
                        <a:gd name="T8" fmla="*/ 2147483647 w 3510"/>
                        <a:gd name="T9" fmla="*/ 2147483647 h 1785"/>
                        <a:gd name="T10" fmla="*/ 2147483647 w 3510"/>
                        <a:gd name="T11" fmla="*/ 2147483647 h 1785"/>
                        <a:gd name="T12" fmla="*/ 2147483647 w 3510"/>
                        <a:gd name="T13" fmla="*/ 2147483647 h 1785"/>
                        <a:gd name="T14" fmla="*/ 0 w 3510"/>
                        <a:gd name="T15" fmla="*/ 2147483647 h 1785"/>
                        <a:gd name="T16" fmla="*/ 2147483647 w 3510"/>
                        <a:gd name="T17" fmla="*/ 2147483647 h 1785"/>
                        <a:gd name="T18" fmla="*/ 2147483647 w 3510"/>
                        <a:gd name="T19" fmla="*/ 2147483647 h 1785"/>
                        <a:gd name="T20" fmla="*/ 2147483647 w 3510"/>
                        <a:gd name="T21" fmla="*/ 2147483647 h 1785"/>
                        <a:gd name="T22" fmla="*/ 2147483647 w 3510"/>
                        <a:gd name="T23" fmla="*/ 2147483647 h 1785"/>
                        <a:gd name="T24" fmla="*/ 2147483647 w 3510"/>
                        <a:gd name="T25" fmla="*/ 2147483647 h 1785"/>
                        <a:gd name="T26" fmla="*/ 2147483647 w 3510"/>
                        <a:gd name="T27" fmla="*/ 2147483647 h 1785"/>
                        <a:gd name="T28" fmla="*/ 2147483647 w 3510"/>
                        <a:gd name="T29" fmla="*/ 2147483647 h 1785"/>
                        <a:gd name="T30" fmla="*/ 2147483647 w 3510"/>
                        <a:gd name="T31" fmla="*/ 2147483647 h 1785"/>
                        <a:gd name="T32" fmla="*/ 2147483647 w 3510"/>
                        <a:gd name="T33" fmla="*/ 2147483647 h 1785"/>
                        <a:gd name="T34" fmla="*/ 2147483647 w 3510"/>
                        <a:gd name="T35" fmla="*/ 2147483647 h 1785"/>
                        <a:gd name="T36" fmla="*/ 2147483647 w 3510"/>
                        <a:gd name="T37" fmla="*/ 2147483647 h 1785"/>
                        <a:gd name="T38" fmla="*/ 2147483647 w 3510"/>
                        <a:gd name="T39" fmla="*/ 2147483647 h 1785"/>
                        <a:gd name="T40" fmla="*/ 2147483647 w 3510"/>
                        <a:gd name="T41" fmla="*/ 2147483647 h 1785"/>
                        <a:gd name="T42" fmla="*/ 2147483647 w 3510"/>
                        <a:gd name="T43" fmla="*/ 2147483647 h 1785"/>
                        <a:gd name="T44" fmla="*/ 2147483647 w 3510"/>
                        <a:gd name="T45" fmla="*/ 2147483647 h 1785"/>
                        <a:gd name="T46" fmla="*/ 2147483647 w 3510"/>
                        <a:gd name="T47" fmla="*/ 2147483647 h 1785"/>
                        <a:gd name="T48" fmla="*/ 2147483647 w 3510"/>
                        <a:gd name="T49" fmla="*/ 2147483647 h 1785"/>
                        <a:gd name="T50" fmla="*/ 2147483647 w 3510"/>
                        <a:gd name="T51" fmla="*/ 2147483647 h 1785"/>
                        <a:gd name="T52" fmla="*/ 2147483647 w 3510"/>
                        <a:gd name="T53" fmla="*/ 2147483647 h 1785"/>
                        <a:gd name="T54" fmla="*/ 2147483647 w 3510"/>
                        <a:gd name="T55" fmla="*/ 2147483647 h 1785"/>
                        <a:gd name="T56" fmla="*/ 2147483647 w 3510"/>
                        <a:gd name="T57" fmla="*/ 2147483647 h 1785"/>
                        <a:gd name="T58" fmla="*/ 2147483647 w 3510"/>
                        <a:gd name="T59" fmla="*/ 2147483647 h 1785"/>
                        <a:gd name="T60" fmla="*/ 2147483647 w 3510"/>
                        <a:gd name="T61" fmla="*/ 2147483647 h 1785"/>
                        <a:gd name="T62" fmla="*/ 2147483647 w 3510"/>
                        <a:gd name="T63" fmla="*/ 2147483647 h 1785"/>
                        <a:gd name="T64" fmla="*/ 2147483647 w 3510"/>
                        <a:gd name="T65" fmla="*/ 2147483647 h 1785"/>
                        <a:gd name="T66" fmla="*/ 2147483647 w 3510"/>
                        <a:gd name="T67" fmla="*/ 2147483647 h 1785"/>
                        <a:gd name="T68" fmla="*/ 2147483647 w 3510"/>
                        <a:gd name="T69" fmla="*/ 2147483647 h 1785"/>
                        <a:gd name="T70" fmla="*/ 2147483647 w 3510"/>
                        <a:gd name="T71" fmla="*/ 2147483647 h 1785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w 3510"/>
                        <a:gd name="T109" fmla="*/ 0 h 1785"/>
                        <a:gd name="T110" fmla="*/ 3510 w 3510"/>
                        <a:gd name="T111" fmla="*/ 1785 h 1785"/>
                      </a:gdLst>
                      <a:ahLst/>
                      <a:cxnLst>
                        <a:cxn ang="T72">
                          <a:pos x="T0" y="T1"/>
                        </a:cxn>
                        <a:cxn ang="T73">
                          <a:pos x="T2" y="T3"/>
                        </a:cxn>
                        <a:cxn ang="T74">
                          <a:pos x="T4" y="T5"/>
                        </a:cxn>
                        <a:cxn ang="T75">
                          <a:pos x="T6" y="T7"/>
                        </a:cxn>
                        <a:cxn ang="T76">
                          <a:pos x="T8" y="T9"/>
                        </a:cxn>
                        <a:cxn ang="T77">
                          <a:pos x="T10" y="T11"/>
                        </a:cxn>
                        <a:cxn ang="T78">
                          <a:pos x="T12" y="T13"/>
                        </a:cxn>
                        <a:cxn ang="T79">
                          <a:pos x="T14" y="T15"/>
                        </a:cxn>
                        <a:cxn ang="T80">
                          <a:pos x="T16" y="T17"/>
                        </a:cxn>
                        <a:cxn ang="T81">
                          <a:pos x="T18" y="T19"/>
                        </a:cxn>
                        <a:cxn ang="T82">
                          <a:pos x="T20" y="T21"/>
                        </a:cxn>
                        <a:cxn ang="T83">
                          <a:pos x="T22" y="T23"/>
                        </a:cxn>
                        <a:cxn ang="T84">
                          <a:pos x="T24" y="T25"/>
                        </a:cxn>
                        <a:cxn ang="T85">
                          <a:pos x="T26" y="T27"/>
                        </a:cxn>
                        <a:cxn ang="T86">
                          <a:pos x="T28" y="T29"/>
                        </a:cxn>
                        <a:cxn ang="T87">
                          <a:pos x="T30" y="T31"/>
                        </a:cxn>
                        <a:cxn ang="T88">
                          <a:pos x="T32" y="T33"/>
                        </a:cxn>
                        <a:cxn ang="T89">
                          <a:pos x="T34" y="T35"/>
                        </a:cxn>
                        <a:cxn ang="T90">
                          <a:pos x="T36" y="T37"/>
                        </a:cxn>
                        <a:cxn ang="T91">
                          <a:pos x="T38" y="T39"/>
                        </a:cxn>
                        <a:cxn ang="T92">
                          <a:pos x="T40" y="T41"/>
                        </a:cxn>
                        <a:cxn ang="T93">
                          <a:pos x="T42" y="T43"/>
                        </a:cxn>
                        <a:cxn ang="T94">
                          <a:pos x="T44" y="T45"/>
                        </a:cxn>
                        <a:cxn ang="T95">
                          <a:pos x="T46" y="T47"/>
                        </a:cxn>
                        <a:cxn ang="T96">
                          <a:pos x="T48" y="T49"/>
                        </a:cxn>
                        <a:cxn ang="T97">
                          <a:pos x="T50" y="T51"/>
                        </a:cxn>
                        <a:cxn ang="T98">
                          <a:pos x="T52" y="T53"/>
                        </a:cxn>
                        <a:cxn ang="T99">
                          <a:pos x="T54" y="T55"/>
                        </a:cxn>
                        <a:cxn ang="T100">
                          <a:pos x="T56" y="T57"/>
                        </a:cxn>
                        <a:cxn ang="T101">
                          <a:pos x="T58" y="T59"/>
                        </a:cxn>
                        <a:cxn ang="T102">
                          <a:pos x="T60" y="T61"/>
                        </a:cxn>
                        <a:cxn ang="T103">
                          <a:pos x="T62" y="T63"/>
                        </a:cxn>
                        <a:cxn ang="T104">
                          <a:pos x="T64" y="T65"/>
                        </a:cxn>
                        <a:cxn ang="T105">
                          <a:pos x="T66" y="T67"/>
                        </a:cxn>
                        <a:cxn ang="T106">
                          <a:pos x="T68" y="T69"/>
                        </a:cxn>
                        <a:cxn ang="T107">
                          <a:pos x="T70" y="T71"/>
                        </a:cxn>
                      </a:cxnLst>
                      <a:rect l="T108" t="T109" r="T110" b="T111"/>
                      <a:pathLst>
                        <a:path w="3510" h="1785">
                          <a:moveTo>
                            <a:pt x="2880" y="105"/>
                          </a:moveTo>
                          <a:cubicBezTo>
                            <a:pt x="2567" y="1"/>
                            <a:pt x="2885" y="102"/>
                            <a:pt x="1995" y="75"/>
                          </a:cubicBezTo>
                          <a:cubicBezTo>
                            <a:pt x="1860" y="71"/>
                            <a:pt x="1725" y="53"/>
                            <a:pt x="1590" y="45"/>
                          </a:cubicBezTo>
                          <a:cubicBezTo>
                            <a:pt x="1445" y="9"/>
                            <a:pt x="1288" y="10"/>
                            <a:pt x="1140" y="0"/>
                          </a:cubicBezTo>
                          <a:cubicBezTo>
                            <a:pt x="825" y="5"/>
                            <a:pt x="510" y="5"/>
                            <a:pt x="195" y="15"/>
                          </a:cubicBezTo>
                          <a:cubicBezTo>
                            <a:pt x="179" y="15"/>
                            <a:pt x="161" y="19"/>
                            <a:pt x="150" y="30"/>
                          </a:cubicBezTo>
                          <a:cubicBezTo>
                            <a:pt x="110" y="70"/>
                            <a:pt x="85" y="125"/>
                            <a:pt x="45" y="165"/>
                          </a:cubicBezTo>
                          <a:cubicBezTo>
                            <a:pt x="11" y="300"/>
                            <a:pt x="28" y="246"/>
                            <a:pt x="0" y="330"/>
                          </a:cubicBezTo>
                          <a:cubicBezTo>
                            <a:pt x="5" y="430"/>
                            <a:pt x="4" y="531"/>
                            <a:pt x="15" y="630"/>
                          </a:cubicBezTo>
                          <a:cubicBezTo>
                            <a:pt x="19" y="661"/>
                            <a:pt x="19" y="702"/>
                            <a:pt x="45" y="720"/>
                          </a:cubicBezTo>
                          <a:cubicBezTo>
                            <a:pt x="90" y="750"/>
                            <a:pt x="129" y="793"/>
                            <a:pt x="180" y="810"/>
                          </a:cubicBezTo>
                          <a:cubicBezTo>
                            <a:pt x="366" y="872"/>
                            <a:pt x="537" y="901"/>
                            <a:pt x="735" y="915"/>
                          </a:cubicBezTo>
                          <a:cubicBezTo>
                            <a:pt x="841" y="950"/>
                            <a:pt x="955" y="951"/>
                            <a:pt x="1065" y="960"/>
                          </a:cubicBezTo>
                          <a:cubicBezTo>
                            <a:pt x="1129" y="981"/>
                            <a:pt x="1195" y="989"/>
                            <a:pt x="1260" y="1005"/>
                          </a:cubicBezTo>
                          <a:cubicBezTo>
                            <a:pt x="1270" y="1020"/>
                            <a:pt x="1282" y="1034"/>
                            <a:pt x="1290" y="1050"/>
                          </a:cubicBezTo>
                          <a:cubicBezTo>
                            <a:pt x="1297" y="1064"/>
                            <a:pt x="1297" y="1081"/>
                            <a:pt x="1305" y="1095"/>
                          </a:cubicBezTo>
                          <a:cubicBezTo>
                            <a:pt x="1323" y="1127"/>
                            <a:pt x="1365" y="1185"/>
                            <a:pt x="1365" y="1185"/>
                          </a:cubicBezTo>
                          <a:cubicBezTo>
                            <a:pt x="1386" y="1270"/>
                            <a:pt x="1431" y="1347"/>
                            <a:pt x="1470" y="1425"/>
                          </a:cubicBezTo>
                          <a:cubicBezTo>
                            <a:pt x="1485" y="1455"/>
                            <a:pt x="1500" y="1485"/>
                            <a:pt x="1515" y="1515"/>
                          </a:cubicBezTo>
                          <a:cubicBezTo>
                            <a:pt x="1522" y="1529"/>
                            <a:pt x="1520" y="1548"/>
                            <a:pt x="1530" y="1560"/>
                          </a:cubicBezTo>
                          <a:cubicBezTo>
                            <a:pt x="1582" y="1627"/>
                            <a:pt x="1633" y="1669"/>
                            <a:pt x="1710" y="1695"/>
                          </a:cubicBezTo>
                          <a:cubicBezTo>
                            <a:pt x="1797" y="1782"/>
                            <a:pt x="1909" y="1773"/>
                            <a:pt x="2025" y="1785"/>
                          </a:cubicBezTo>
                          <a:cubicBezTo>
                            <a:pt x="2340" y="1780"/>
                            <a:pt x="2655" y="1783"/>
                            <a:pt x="2970" y="1770"/>
                          </a:cubicBezTo>
                          <a:cubicBezTo>
                            <a:pt x="3082" y="1765"/>
                            <a:pt x="3170" y="1698"/>
                            <a:pt x="3270" y="1665"/>
                          </a:cubicBezTo>
                          <a:cubicBezTo>
                            <a:pt x="3285" y="1650"/>
                            <a:pt x="3302" y="1637"/>
                            <a:pt x="3315" y="1620"/>
                          </a:cubicBezTo>
                          <a:cubicBezTo>
                            <a:pt x="3337" y="1592"/>
                            <a:pt x="3375" y="1530"/>
                            <a:pt x="3375" y="1530"/>
                          </a:cubicBezTo>
                          <a:cubicBezTo>
                            <a:pt x="3380" y="1511"/>
                            <a:pt x="3394" y="1447"/>
                            <a:pt x="3405" y="1425"/>
                          </a:cubicBezTo>
                          <a:cubicBezTo>
                            <a:pt x="3438" y="1358"/>
                            <a:pt x="3486" y="1301"/>
                            <a:pt x="3510" y="1230"/>
                          </a:cubicBezTo>
                          <a:cubicBezTo>
                            <a:pt x="3501" y="1084"/>
                            <a:pt x="3504" y="999"/>
                            <a:pt x="3480" y="870"/>
                          </a:cubicBezTo>
                          <a:cubicBezTo>
                            <a:pt x="3460" y="758"/>
                            <a:pt x="3411" y="648"/>
                            <a:pt x="3375" y="540"/>
                          </a:cubicBezTo>
                          <a:cubicBezTo>
                            <a:pt x="3357" y="487"/>
                            <a:pt x="3289" y="410"/>
                            <a:pt x="3255" y="360"/>
                          </a:cubicBezTo>
                          <a:cubicBezTo>
                            <a:pt x="3181" y="248"/>
                            <a:pt x="3276" y="385"/>
                            <a:pt x="3180" y="270"/>
                          </a:cubicBezTo>
                          <a:cubicBezTo>
                            <a:pt x="3168" y="256"/>
                            <a:pt x="3164" y="236"/>
                            <a:pt x="3150" y="225"/>
                          </a:cubicBezTo>
                          <a:cubicBezTo>
                            <a:pt x="3138" y="215"/>
                            <a:pt x="3119" y="218"/>
                            <a:pt x="3105" y="210"/>
                          </a:cubicBezTo>
                          <a:cubicBezTo>
                            <a:pt x="3073" y="192"/>
                            <a:pt x="3049" y="161"/>
                            <a:pt x="3015" y="150"/>
                          </a:cubicBezTo>
                          <a:cubicBezTo>
                            <a:pt x="2987" y="141"/>
                            <a:pt x="2880" y="67"/>
                            <a:pt x="2880" y="105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cxnSp>
                  <p:nvCxnSpPr>
                    <p:cNvPr id="7185" name="AutoShape 31"/>
                    <p:cNvCxnSpPr>
                      <a:cxnSpLocks noChangeShapeType="1"/>
                    </p:cNvCxnSpPr>
                    <p:nvPr/>
                  </p:nvCxnSpPr>
                  <p:spPr bwMode="auto">
                    <a:xfrm flipH="1" flipV="1">
                      <a:off x="2362200" y="911225"/>
                      <a:ext cx="1352550" cy="504825"/>
                    </a:xfrm>
                    <a:prstGeom prst="straightConnector1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</p:grpSp>
              <p:sp>
                <p:nvSpPr>
                  <p:cNvPr id="7183" name="Text 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29190" y="1357298"/>
                    <a:ext cx="438150" cy="285750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 sz="1100">
                        <a:latin typeface="Calibri" pitchFamily="34" charset="0"/>
                        <a:ea typeface="Calibri" pitchFamily="34" charset="0"/>
                        <a:cs typeface="Times New Roman" pitchFamily="18" charset="0"/>
                      </a:rPr>
                      <a:t>S3</a:t>
                    </a:r>
                    <a:endParaRPr lang="en-US">
                      <a:ea typeface="Calibri" pitchFamily="34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7181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5286380" y="857232"/>
                  <a:ext cx="419100" cy="29527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 sz="1100">
                      <a:latin typeface="Calibri" pitchFamily="34" charset="0"/>
                      <a:ea typeface="Calibri" pitchFamily="34" charset="0"/>
                      <a:cs typeface="Times New Roman" pitchFamily="18" charset="0"/>
                    </a:rPr>
                    <a:t>S2</a:t>
                  </a:r>
                  <a:endParaRPr lang="en-US">
                    <a:ea typeface="Calibri" pitchFamily="34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7179" name="AutoShape 32"/>
              <p:cNvCxnSpPr>
                <a:cxnSpLocks noChangeShapeType="1"/>
              </p:cNvCxnSpPr>
              <p:nvPr/>
            </p:nvCxnSpPr>
            <p:spPr bwMode="auto">
              <a:xfrm flipH="1">
                <a:off x="4286248" y="571480"/>
                <a:ext cx="123825" cy="64770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7177" name="Text Box 30"/>
            <p:cNvSpPr txBox="1">
              <a:spLocks noChangeArrowheads="1"/>
            </p:cNvSpPr>
            <p:nvPr/>
          </p:nvSpPr>
          <p:spPr bwMode="auto">
            <a:xfrm>
              <a:off x="3714744" y="714356"/>
              <a:ext cx="371475" cy="29527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100"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S1</a:t>
              </a:r>
              <a:endParaRPr lang="en-US">
                <a:ea typeface="Calibri" pitchFamily="34" charset="0"/>
                <a:cs typeface="Times New Roman" pitchFamily="18" charset="0"/>
              </a:endParaRPr>
            </a:p>
          </p:txBody>
        </p:sp>
      </p:grpSp>
      <p:sp>
        <p:nvSpPr>
          <p:cNvPr id="9222" name="Прямоугольник 15"/>
          <p:cNvSpPr>
            <a:spLocks noChangeArrowheads="1"/>
          </p:cNvSpPr>
          <p:nvPr/>
        </p:nvSpPr>
        <p:spPr bwMode="auto">
          <a:xfrm>
            <a:off x="1143000" y="642938"/>
            <a:ext cx="6572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Свойство </a:t>
            </a:r>
            <a:r>
              <a:rPr lang="ru-RU" sz="2800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аддитивности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 площади. 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175" name="Прямоугольник 17"/>
          <p:cNvSpPr>
            <a:spLocks noChangeArrowheads="1"/>
          </p:cNvSpPr>
          <p:nvPr/>
        </p:nvSpPr>
        <p:spPr bwMode="auto">
          <a:xfrm>
            <a:off x="4429125" y="4786313"/>
            <a:ext cx="7572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Рис. 2</a:t>
            </a:r>
            <a:endParaRPr lang="ru-RU" sz="1600">
              <a:ea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6"/>
          <p:cNvSpPr txBox="1">
            <a:spLocks noChangeArrowheads="1"/>
          </p:cNvSpPr>
          <p:nvPr/>
        </p:nvSpPr>
        <p:spPr bwMode="auto">
          <a:xfrm>
            <a:off x="5889625" y="3387725"/>
            <a:ext cx="311150" cy="2317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C</a:t>
            </a:r>
            <a:endParaRPr lang="en-US"/>
          </a:p>
        </p:txBody>
      </p:sp>
      <p:sp>
        <p:nvSpPr>
          <p:cNvPr id="8195" name="Arc 2"/>
          <p:cNvSpPr>
            <a:spLocks/>
          </p:cNvSpPr>
          <p:nvPr/>
        </p:nvSpPr>
        <p:spPr bwMode="auto">
          <a:xfrm>
            <a:off x="4357688" y="3571875"/>
            <a:ext cx="142875" cy="71438"/>
          </a:xfrm>
          <a:custGeom>
            <a:avLst/>
            <a:gdLst>
              <a:gd name="T0" fmla="*/ 0 w 21600"/>
              <a:gd name="T1" fmla="*/ 0 h 21600"/>
              <a:gd name="T2" fmla="*/ 26912054 w 21600"/>
              <a:gd name="T3" fmla="*/ 5251172 h 21600"/>
              <a:gd name="T4" fmla="*/ 0 w 21600"/>
              <a:gd name="T5" fmla="*/ 5251172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50" name="Rectangle 9"/>
          <p:cNvSpPr>
            <a:spLocks noChangeArrowheads="1"/>
          </p:cNvSpPr>
          <p:nvPr/>
        </p:nvSpPr>
        <p:spPr bwMode="auto">
          <a:xfrm>
            <a:off x="142875" y="571500"/>
            <a:ext cx="9144000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defRPr/>
            </a:pPr>
            <a:r>
              <a:rPr lang="en-US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  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Задача.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Times New Roman" pitchFamily="18" charset="0"/>
            </a:endParaRPr>
          </a:p>
          <a:p>
            <a:pPr algn="ctr" eaLnBrk="0" hangingPunct="0">
              <a:defRPr/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Times New Roman" pitchFamily="18" charset="0"/>
            </a:endParaRPr>
          </a:p>
          <a:p>
            <a:pPr eaLnBrk="0" hangingPunct="0">
              <a:defRPr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Найти биссектрису AD треугольника АВС, если АВ=10, АС=8, а угол А равен 86</a:t>
            </a:r>
            <a:r>
              <a:rPr lang="ru-RU" sz="1600" dirty="0">
                <a:solidFill>
                  <a:schemeClr val="bg2">
                    <a:lumMod val="25000"/>
                  </a:schemeClr>
                </a:solidFill>
              </a:rPr>
              <a:t>º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. </a:t>
            </a:r>
            <a:endParaRPr lang="ru-RU" sz="1050" dirty="0">
              <a:solidFill>
                <a:schemeClr val="bg2">
                  <a:lumMod val="25000"/>
                </a:schemeClr>
              </a:solidFill>
            </a:endParaRPr>
          </a:p>
          <a:p>
            <a:pPr eaLnBrk="0" hangingPunct="0">
              <a:defRPr/>
            </a:pP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0251" name="Rectangle 10"/>
          <p:cNvSpPr>
            <a:spLocks noChangeArrowheads="1"/>
          </p:cNvSpPr>
          <p:nvPr/>
        </p:nvSpPr>
        <p:spPr bwMode="auto">
          <a:xfrm>
            <a:off x="285750" y="1643063"/>
            <a:ext cx="15716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defRPr/>
            </a:pPr>
            <a:endParaRPr lang="ru-RU" sz="1100" dirty="0">
              <a:latin typeface="Times New Roman" pitchFamily="18" charset="0"/>
            </a:endParaRPr>
          </a:p>
          <a:p>
            <a:pPr eaLnBrk="0" hangingPunct="0">
              <a:defRPr/>
            </a:pP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Решение</a:t>
            </a:r>
            <a:endParaRPr lang="ru-RU" sz="1100" dirty="0">
              <a:solidFill>
                <a:schemeClr val="bg2">
                  <a:lumMod val="25000"/>
                </a:schemeClr>
              </a:solidFill>
            </a:endParaRPr>
          </a:p>
          <a:p>
            <a:pPr eaLnBrk="0" hangingPunct="0">
              <a:defRPr/>
            </a:pPr>
            <a:endParaRPr lang="ru-RU" sz="2800" dirty="0"/>
          </a:p>
        </p:txBody>
      </p:sp>
      <p:sp>
        <p:nvSpPr>
          <p:cNvPr id="10252" name="Rectangle 14"/>
          <p:cNvSpPr>
            <a:spLocks noChangeArrowheads="1"/>
          </p:cNvSpPr>
          <p:nvPr/>
        </p:nvSpPr>
        <p:spPr bwMode="auto">
          <a:xfrm>
            <a:off x="214313" y="4357688"/>
            <a:ext cx="7786687" cy="115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>
              <a:defRPr/>
            </a:pPr>
            <a:r>
              <a:rPr lang="ru-RU" sz="900" dirty="0"/>
              <a:t/>
            </a:r>
            <a:br>
              <a:rPr lang="ru-RU" sz="900" dirty="0"/>
            </a:br>
            <a:endParaRPr lang="ru-RU" dirty="0">
              <a:solidFill>
                <a:schemeClr val="bg2">
                  <a:lumMod val="25000"/>
                </a:schemeClr>
              </a:solidFill>
              <a:latin typeface="Times New Roman" pitchFamily="18" charset="0"/>
            </a:endParaRPr>
          </a:p>
          <a:p>
            <a:pPr algn="just" eaLnBrk="0" hangingPunct="0">
              <a:defRPr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Подставляя полученные выражения в первое равенство, получим уравнение: </a:t>
            </a:r>
            <a:endParaRPr lang="ru-RU" sz="1050" dirty="0">
              <a:solidFill>
                <a:schemeClr val="bg2">
                  <a:lumMod val="25000"/>
                </a:schemeClr>
              </a:solidFill>
            </a:endParaRPr>
          </a:p>
          <a:p>
            <a:pPr algn="just" eaLnBrk="0" hangingPunct="0">
              <a:defRPr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40 sin86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º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=5*AD sin43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º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+4*AD sin43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º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,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откуда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 AD=(40 sin86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º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):(9 sin43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º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). </a:t>
            </a:r>
            <a:endParaRPr lang="en-US" sz="24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3857625" y="3714750"/>
            <a:ext cx="269875" cy="2936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A</a:t>
            </a:r>
            <a:endParaRPr lang="en-US"/>
          </a:p>
        </p:txBody>
      </p:sp>
      <p:sp>
        <p:nvSpPr>
          <p:cNvPr id="8200" name="Text Box 6"/>
          <p:cNvSpPr txBox="1">
            <a:spLocks noChangeArrowheads="1"/>
          </p:cNvSpPr>
          <p:nvPr/>
        </p:nvSpPr>
        <p:spPr bwMode="auto">
          <a:xfrm>
            <a:off x="5889625" y="3387725"/>
            <a:ext cx="311150" cy="2317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C</a:t>
            </a:r>
            <a:endParaRPr lang="en-US"/>
          </a:p>
        </p:txBody>
      </p:sp>
      <p:sp>
        <p:nvSpPr>
          <p:cNvPr id="8201" name="Text Box 5"/>
          <p:cNvSpPr txBox="1">
            <a:spLocks noChangeArrowheads="1"/>
          </p:cNvSpPr>
          <p:nvPr/>
        </p:nvSpPr>
        <p:spPr bwMode="auto">
          <a:xfrm>
            <a:off x="5143500" y="3000375"/>
            <a:ext cx="311150" cy="2317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D</a:t>
            </a:r>
            <a:endParaRPr lang="en-US"/>
          </a:p>
        </p:txBody>
      </p:sp>
      <p:sp>
        <p:nvSpPr>
          <p:cNvPr id="8202" name="Text Box 8"/>
          <p:cNvSpPr txBox="1">
            <a:spLocks noChangeArrowheads="1"/>
          </p:cNvSpPr>
          <p:nvPr/>
        </p:nvSpPr>
        <p:spPr bwMode="auto">
          <a:xfrm>
            <a:off x="5214938" y="2428875"/>
            <a:ext cx="214312" cy="1428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B</a:t>
            </a:r>
            <a:endParaRPr lang="en-US"/>
          </a:p>
        </p:txBody>
      </p:sp>
      <p:sp>
        <p:nvSpPr>
          <p:cNvPr id="8203" name="AutoShape 4"/>
          <p:cNvSpPr>
            <a:spLocks noChangeArrowheads="1"/>
          </p:cNvSpPr>
          <p:nvPr/>
        </p:nvSpPr>
        <p:spPr bwMode="auto">
          <a:xfrm>
            <a:off x="4143375" y="2643188"/>
            <a:ext cx="3286125" cy="1214437"/>
          </a:xfrm>
          <a:prstGeom prst="triangle">
            <a:avLst>
              <a:gd name="adj" fmla="val 37144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cxnSp>
        <p:nvCxnSpPr>
          <p:cNvPr id="8204" name="AutoShape 3"/>
          <p:cNvCxnSpPr>
            <a:cxnSpLocks noChangeShapeType="1"/>
            <a:stCxn id="8203" idx="2"/>
          </p:cNvCxnSpPr>
          <p:nvPr/>
        </p:nvCxnSpPr>
        <p:spPr bwMode="auto">
          <a:xfrm rot="5400000" flipH="1" flipV="1">
            <a:off x="4857750" y="2428875"/>
            <a:ext cx="714375" cy="21431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sp>
        <p:nvSpPr>
          <p:cNvPr id="8205" name="Arc 2"/>
          <p:cNvSpPr>
            <a:spLocks/>
          </p:cNvSpPr>
          <p:nvPr/>
        </p:nvSpPr>
        <p:spPr bwMode="auto">
          <a:xfrm>
            <a:off x="4357688" y="3571875"/>
            <a:ext cx="214312" cy="142875"/>
          </a:xfrm>
          <a:custGeom>
            <a:avLst/>
            <a:gdLst>
              <a:gd name="T0" fmla="*/ 0 w 21600"/>
              <a:gd name="T1" fmla="*/ 0 h 21600"/>
              <a:gd name="T2" fmla="*/ 40375146 w 21600"/>
              <a:gd name="T3" fmla="*/ 10504402 h 21600"/>
              <a:gd name="T4" fmla="*/ 0 w 21600"/>
              <a:gd name="T5" fmla="*/ 10504402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6" name="Freeform 1"/>
          <p:cNvSpPr>
            <a:spLocks/>
          </p:cNvSpPr>
          <p:nvPr/>
        </p:nvSpPr>
        <p:spPr bwMode="auto">
          <a:xfrm>
            <a:off x="4572000" y="3714750"/>
            <a:ext cx="57150" cy="127000"/>
          </a:xfrm>
          <a:custGeom>
            <a:avLst/>
            <a:gdLst>
              <a:gd name="T0" fmla="*/ 2147483647 w 91"/>
              <a:gd name="T1" fmla="*/ 2147483647 h 200"/>
              <a:gd name="T2" fmla="*/ 2147483647 w 91"/>
              <a:gd name="T3" fmla="*/ 2147483647 h 200"/>
              <a:gd name="T4" fmla="*/ 2147483647 w 91"/>
              <a:gd name="T5" fmla="*/ 2147483647 h 200"/>
              <a:gd name="T6" fmla="*/ 0 w 91"/>
              <a:gd name="T7" fmla="*/ 0 h 200"/>
              <a:gd name="T8" fmla="*/ 0 60000 65536"/>
              <a:gd name="T9" fmla="*/ 0 60000 65536"/>
              <a:gd name="T10" fmla="*/ 0 60000 65536"/>
              <a:gd name="T11" fmla="*/ 0 60000 65536"/>
              <a:gd name="T12" fmla="*/ 0 w 91"/>
              <a:gd name="T13" fmla="*/ 0 h 200"/>
              <a:gd name="T14" fmla="*/ 91 w 91"/>
              <a:gd name="T15" fmla="*/ 200 h 2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1" h="200">
                <a:moveTo>
                  <a:pt x="25" y="200"/>
                </a:moveTo>
                <a:cubicBezTo>
                  <a:pt x="88" y="158"/>
                  <a:pt x="91" y="173"/>
                  <a:pt x="50" y="50"/>
                </a:cubicBezTo>
                <a:cubicBezTo>
                  <a:pt x="45" y="36"/>
                  <a:pt x="24" y="36"/>
                  <a:pt x="13" y="25"/>
                </a:cubicBezTo>
                <a:cubicBezTo>
                  <a:pt x="6" y="18"/>
                  <a:pt x="4" y="8"/>
                  <a:pt x="0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7" name="Прямоугольник 20"/>
          <p:cNvSpPr>
            <a:spLocks noChangeArrowheads="1"/>
          </p:cNvSpPr>
          <p:nvPr/>
        </p:nvSpPr>
        <p:spPr bwMode="auto">
          <a:xfrm>
            <a:off x="5286375" y="3929063"/>
            <a:ext cx="7842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Times New Roman" pitchFamily="18" charset="0"/>
              </a:rPr>
              <a:t>Рис.4</a:t>
            </a:r>
            <a:endParaRPr lang="ru-RU" sz="1600"/>
          </a:p>
        </p:txBody>
      </p:sp>
      <p:sp>
        <p:nvSpPr>
          <p:cNvPr id="8208" name="TextBox 26"/>
          <p:cNvSpPr txBox="1">
            <a:spLocks noChangeArrowheads="1"/>
          </p:cNvSpPr>
          <p:nvPr/>
        </p:nvSpPr>
        <p:spPr bwMode="auto">
          <a:xfrm>
            <a:off x="7429500" y="3643313"/>
            <a:ext cx="287338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00"/>
              <a:t>C</a:t>
            </a:r>
            <a:endParaRPr lang="ru-RU" sz="1100"/>
          </a:p>
        </p:txBody>
      </p:sp>
      <p:sp>
        <p:nvSpPr>
          <p:cNvPr id="8209" name="TextBox 28"/>
          <p:cNvSpPr txBox="1">
            <a:spLocks noChangeArrowheads="1"/>
          </p:cNvSpPr>
          <p:nvPr/>
        </p:nvSpPr>
        <p:spPr bwMode="auto">
          <a:xfrm flipH="1">
            <a:off x="6286500" y="3000375"/>
            <a:ext cx="14287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100"/>
              <a:t>D</a:t>
            </a:r>
            <a:endParaRPr lang="ru-RU" sz="1100"/>
          </a:p>
        </p:txBody>
      </p:sp>
      <p:sp>
        <p:nvSpPr>
          <p:cNvPr id="30" name="Прямоугольник 29"/>
          <p:cNvSpPr/>
          <p:nvPr/>
        </p:nvSpPr>
        <p:spPr>
          <a:xfrm>
            <a:off x="214313" y="2357438"/>
            <a:ext cx="4572000" cy="14779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0" hangingPunct="0">
              <a:defRPr/>
            </a:pPr>
            <a:endParaRPr lang="ru-RU" dirty="0"/>
          </a:p>
          <a:p>
            <a:pPr algn="just" eaLnBrk="0" hangingPunct="0">
              <a:defRPr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S</a:t>
            </a:r>
            <a:r>
              <a:rPr lang="en-US" baseline="-30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ABC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=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S</a:t>
            </a:r>
            <a:r>
              <a:rPr lang="en-US" baseline="-30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ADB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+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S</a:t>
            </a:r>
            <a:r>
              <a:rPr lang="en-US" baseline="-30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ADB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; </a:t>
            </a:r>
            <a:endParaRPr lang="en-US" dirty="0">
              <a:solidFill>
                <a:schemeClr val="bg2">
                  <a:lumMod val="25000"/>
                </a:schemeClr>
              </a:solidFill>
              <a:latin typeface="Times New Roman" pitchFamily="18" charset="0"/>
            </a:endParaRPr>
          </a:p>
          <a:p>
            <a:pPr algn="just" eaLnBrk="0" hangingPunct="0">
              <a:defRPr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S</a:t>
            </a:r>
            <a:r>
              <a:rPr lang="en-US" baseline="-30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ABC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=</a:t>
            </a:r>
            <a:r>
              <a:rPr lang="ru-RU" baseline="30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1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/</a:t>
            </a:r>
            <a:r>
              <a:rPr lang="ru-RU" baseline="-30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2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 АВ*АС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Sin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86</a:t>
            </a:r>
            <a:r>
              <a:rPr lang="ru-RU" sz="1600" dirty="0">
                <a:solidFill>
                  <a:schemeClr val="bg2">
                    <a:lumMod val="25000"/>
                  </a:schemeClr>
                </a:solidFill>
              </a:rPr>
              <a:t>º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= 40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sin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86</a:t>
            </a:r>
            <a:r>
              <a:rPr lang="ru-RU" sz="1600" dirty="0">
                <a:solidFill>
                  <a:schemeClr val="bg2">
                    <a:lumMod val="25000"/>
                  </a:schemeClr>
                </a:solidFill>
              </a:rPr>
              <a:t>º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; </a:t>
            </a:r>
          </a:p>
          <a:p>
            <a:pPr algn="just" eaLnBrk="0" hangingPunct="0">
              <a:defRPr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S</a:t>
            </a:r>
            <a:r>
              <a:rPr lang="en-US" baseline="-30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ABD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=</a:t>
            </a:r>
            <a:r>
              <a:rPr lang="en-US" baseline="30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1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/</a:t>
            </a:r>
            <a:r>
              <a:rPr lang="en-US" baseline="-30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2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АВ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*AD sin43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º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=5*AD sin43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º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; </a:t>
            </a:r>
          </a:p>
          <a:p>
            <a:pPr algn="just" eaLnBrk="0" hangingPunct="0">
              <a:defRPr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S</a:t>
            </a:r>
            <a:r>
              <a:rPr lang="en-US" baseline="-30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ADC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=</a:t>
            </a:r>
            <a:r>
              <a:rPr lang="en-US" baseline="30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1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/</a:t>
            </a:r>
            <a:r>
              <a:rPr lang="en-US" baseline="-30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2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АС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*AD sin43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º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=4*AD sin43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º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</a:rPr>
              <a:t>;</a:t>
            </a:r>
            <a:endParaRPr lang="ru-RU" dirty="0">
              <a:solidFill>
                <a:schemeClr val="bg2">
                  <a:lumMod val="25000"/>
                </a:schemeClr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ChangeArrowheads="1"/>
          </p:cNvSpPr>
          <p:nvPr/>
        </p:nvSpPr>
        <p:spPr bwMode="auto">
          <a:xfrm>
            <a:off x="857250" y="428625"/>
            <a:ext cx="7643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defRPr/>
            </a:pP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Свойства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 </a:t>
            </a:r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88" y="2143125"/>
            <a:ext cx="100012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6143625" y="2714625"/>
            <a:ext cx="323850" cy="2143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n</a:t>
            </a:r>
            <a:endParaRPr lang="en-US"/>
          </a:p>
        </p:txBody>
      </p:sp>
      <p:sp>
        <p:nvSpPr>
          <p:cNvPr id="9221" name="AutoShape 8"/>
          <p:cNvSpPr>
            <a:spLocks noChangeArrowheads="1"/>
          </p:cNvSpPr>
          <p:nvPr/>
        </p:nvSpPr>
        <p:spPr bwMode="auto">
          <a:xfrm>
            <a:off x="4929188" y="1928813"/>
            <a:ext cx="2428875" cy="785812"/>
          </a:xfrm>
          <a:prstGeom prst="triangle">
            <a:avLst>
              <a:gd name="adj" fmla="val 30884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100"/>
              <a:t>S1</a:t>
            </a:r>
            <a:endParaRPr lang="ru-RU" sz="1100"/>
          </a:p>
        </p:txBody>
      </p:sp>
      <p:cxnSp>
        <p:nvCxnSpPr>
          <p:cNvPr id="9222" name="AutoShape 7"/>
          <p:cNvCxnSpPr>
            <a:cxnSpLocks noChangeShapeType="1"/>
            <a:stCxn id="9221" idx="0"/>
            <a:endCxn id="9221" idx="3"/>
          </p:cNvCxnSpPr>
          <p:nvPr/>
        </p:nvCxnSpPr>
        <p:spPr bwMode="auto">
          <a:xfrm rot="16200000" flipH="1">
            <a:off x="5286376" y="2320925"/>
            <a:ext cx="785812" cy="15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sp>
        <p:nvSpPr>
          <p:cNvPr id="9223" name="Text Box 6"/>
          <p:cNvSpPr txBox="1">
            <a:spLocks noChangeArrowheads="1"/>
          </p:cNvSpPr>
          <p:nvPr/>
        </p:nvSpPr>
        <p:spPr bwMode="auto">
          <a:xfrm>
            <a:off x="5929313" y="2357438"/>
            <a:ext cx="400050" cy="2381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S2</a:t>
            </a:r>
            <a:endParaRPr lang="en-US"/>
          </a:p>
        </p:txBody>
      </p:sp>
      <p:sp>
        <p:nvSpPr>
          <p:cNvPr id="11274" name="Rectangle 9"/>
          <p:cNvSpPr>
            <a:spLocks noChangeArrowheads="1"/>
          </p:cNvSpPr>
          <p:nvPr/>
        </p:nvSpPr>
        <p:spPr bwMode="auto">
          <a:xfrm>
            <a:off x="571500" y="928688"/>
            <a:ext cx="80724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1.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 Если два треугольника имеют общую вершину, а противолежащие этой вершине стороны лежат на одной прямой, то площади этих треугольников относятся как стороны, лежащие на одной прямой </a:t>
            </a:r>
            <a:endParaRPr lang="ru-RU" sz="1050" dirty="0">
              <a:solidFill>
                <a:schemeClr val="tx2">
                  <a:lumMod val="50000"/>
                </a:schemeClr>
              </a:solidFill>
            </a:endParaRPr>
          </a:p>
          <a:p>
            <a:pPr eaLnBrk="0" hangingPunct="0">
              <a:defRPr/>
            </a:pPr>
            <a:endParaRPr lang="ru-RU" dirty="0"/>
          </a:p>
        </p:txBody>
      </p:sp>
      <p:sp>
        <p:nvSpPr>
          <p:cNvPr id="9225" name="Rectangle 11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900"/>
              <a:t/>
            </a:r>
            <a:br>
              <a:rPr lang="ru-RU" sz="900"/>
            </a:br>
            <a:endParaRPr lang="ru-RU"/>
          </a:p>
          <a:p>
            <a:pPr eaLnBrk="0" hangingPunct="0"/>
            <a:endParaRPr lang="ru-RU"/>
          </a:p>
        </p:txBody>
      </p:sp>
      <p:sp>
        <p:nvSpPr>
          <p:cNvPr id="9226" name="Rectangle 12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  <a:p>
            <a:pPr eaLnBrk="0" hangingPunct="0"/>
            <a:endParaRPr lang="ru-RU"/>
          </a:p>
        </p:txBody>
      </p:sp>
      <p:sp>
        <p:nvSpPr>
          <p:cNvPr id="9227" name="Rectangle 1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 sz="1400">
              <a:latin typeface="Times New Roman" pitchFamily="18" charset="0"/>
            </a:endParaRPr>
          </a:p>
          <a:p>
            <a:pPr eaLnBrk="0" hangingPunct="0"/>
            <a:r>
              <a:rPr lang="ru-RU" sz="1400">
                <a:latin typeface="Times New Roman" pitchFamily="18" charset="0"/>
              </a:rPr>
              <a:t>   </a:t>
            </a:r>
            <a:br>
              <a:rPr lang="ru-RU" sz="1400">
                <a:latin typeface="Times New Roman" pitchFamily="18" charset="0"/>
              </a:rPr>
            </a:br>
            <a:endParaRPr lang="ru-RU"/>
          </a:p>
        </p:txBody>
      </p:sp>
      <p:sp>
        <p:nvSpPr>
          <p:cNvPr id="9228" name="Rectangle 14"/>
          <p:cNvSpPr>
            <a:spLocks noChangeArrowheads="1"/>
          </p:cNvSpPr>
          <p:nvPr/>
        </p:nvSpPr>
        <p:spPr bwMode="auto">
          <a:xfrm>
            <a:off x="0" y="828675"/>
            <a:ext cx="34258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 eaLnBrk="0" hangingPunct="0"/>
            <a:r>
              <a:rPr lang="ru-RU" sz="1600">
                <a:latin typeface="Times New Roman" pitchFamily="18" charset="0"/>
              </a:rPr>
              <a:t> </a:t>
            </a:r>
            <a:r>
              <a:rPr lang="ru-RU" sz="1400">
                <a:latin typeface="Times New Roman" pitchFamily="18" charset="0"/>
              </a:rPr>
              <a:t>        </a:t>
            </a:r>
            <a:endParaRPr lang="ru-RU" sz="900"/>
          </a:p>
          <a:p>
            <a:pPr algn="just" eaLnBrk="0" hangingPunct="0"/>
            <a:r>
              <a:rPr lang="ru-RU" sz="1400">
                <a:latin typeface="Times New Roman" pitchFamily="18" charset="0"/>
              </a:rPr>
              <a:t>                                                                      </a:t>
            </a:r>
            <a:endParaRPr lang="ru-RU"/>
          </a:p>
        </p:txBody>
      </p:sp>
      <p:sp>
        <p:nvSpPr>
          <p:cNvPr id="9229" name="Прямоугольник 15"/>
          <p:cNvSpPr>
            <a:spLocks noChangeArrowheads="1"/>
          </p:cNvSpPr>
          <p:nvPr/>
        </p:nvSpPr>
        <p:spPr bwMode="auto">
          <a:xfrm>
            <a:off x="6172200" y="84138"/>
            <a:ext cx="2730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>
                <a:solidFill>
                  <a:srgbClr val="000000"/>
                </a:solidFill>
                <a:latin typeface="Times New Roman" pitchFamily="18" charset="0"/>
              </a:rPr>
              <a:t>. </a:t>
            </a:r>
            <a:endParaRPr lang="ru-RU"/>
          </a:p>
        </p:txBody>
      </p:sp>
      <p:sp>
        <p:nvSpPr>
          <p:cNvPr id="9230" name="Text Box 15"/>
          <p:cNvSpPr txBox="1">
            <a:spLocks noChangeArrowheads="1"/>
          </p:cNvSpPr>
          <p:nvPr/>
        </p:nvSpPr>
        <p:spPr bwMode="auto">
          <a:xfrm>
            <a:off x="2500313" y="4786313"/>
            <a:ext cx="447675" cy="2857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100"/>
          </a:p>
          <a:p>
            <a:pPr eaLnBrk="0" hangingPunct="0"/>
            <a:r>
              <a:rPr lang="en-US" sz="1100"/>
              <a:t>C</a:t>
            </a:r>
            <a:endParaRPr lang="en-US"/>
          </a:p>
        </p:txBody>
      </p:sp>
      <p:sp>
        <p:nvSpPr>
          <p:cNvPr id="9231" name="Text Box 22"/>
          <p:cNvSpPr txBox="1">
            <a:spLocks noChangeArrowheads="1"/>
          </p:cNvSpPr>
          <p:nvPr/>
        </p:nvSpPr>
        <p:spPr bwMode="auto">
          <a:xfrm>
            <a:off x="285750" y="4857750"/>
            <a:ext cx="352425" cy="2667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endParaRPr lang="en-US" sz="1100"/>
          </a:p>
          <a:p>
            <a:pPr eaLnBrk="0" hangingPunct="0"/>
            <a:r>
              <a:rPr lang="en-US" sz="1100"/>
              <a:t>B</a:t>
            </a:r>
            <a:endParaRPr lang="en-US"/>
          </a:p>
        </p:txBody>
      </p:sp>
      <p:sp>
        <p:nvSpPr>
          <p:cNvPr id="9232" name="Text Box 21"/>
          <p:cNvSpPr txBox="1">
            <a:spLocks noChangeArrowheads="1"/>
          </p:cNvSpPr>
          <p:nvPr/>
        </p:nvSpPr>
        <p:spPr bwMode="auto">
          <a:xfrm>
            <a:off x="1714500" y="3643313"/>
            <a:ext cx="285750" cy="2286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A</a:t>
            </a:r>
            <a:endParaRPr lang="en-US"/>
          </a:p>
        </p:txBody>
      </p:sp>
      <p:sp>
        <p:nvSpPr>
          <p:cNvPr id="9233" name="AutoShape 20"/>
          <p:cNvSpPr>
            <a:spLocks noChangeArrowheads="1"/>
          </p:cNvSpPr>
          <p:nvPr/>
        </p:nvSpPr>
        <p:spPr bwMode="auto">
          <a:xfrm>
            <a:off x="571500" y="3929063"/>
            <a:ext cx="2057400" cy="1066800"/>
          </a:xfrm>
          <a:prstGeom prst="triangle">
            <a:avLst>
              <a:gd name="adj" fmla="val 61574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cxnSp>
        <p:nvCxnSpPr>
          <p:cNvPr id="9234" name="AutoShape 18"/>
          <p:cNvCxnSpPr>
            <a:cxnSpLocks noChangeShapeType="1"/>
            <a:stCxn id="9233" idx="2"/>
          </p:cNvCxnSpPr>
          <p:nvPr/>
        </p:nvCxnSpPr>
        <p:spPr bwMode="auto">
          <a:xfrm rot="5400000" flipH="1" flipV="1">
            <a:off x="823912" y="4319588"/>
            <a:ext cx="423863" cy="9286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sp>
        <p:nvSpPr>
          <p:cNvPr id="9235" name="Text Box 17"/>
          <p:cNvSpPr txBox="1">
            <a:spLocks noChangeArrowheads="1"/>
          </p:cNvSpPr>
          <p:nvPr/>
        </p:nvSpPr>
        <p:spPr bwMode="auto">
          <a:xfrm>
            <a:off x="1571625" y="4429125"/>
            <a:ext cx="71438" cy="152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1100"/>
              <a:t>P</a:t>
            </a:r>
            <a:endParaRPr lang="en-US"/>
          </a:p>
        </p:txBody>
      </p:sp>
      <p:cxnSp>
        <p:nvCxnSpPr>
          <p:cNvPr id="9236" name="AutoShape 16"/>
          <p:cNvCxnSpPr>
            <a:cxnSpLocks noChangeShapeType="1"/>
            <a:stCxn id="9233" idx="4"/>
          </p:cNvCxnSpPr>
          <p:nvPr/>
        </p:nvCxnSpPr>
        <p:spPr bwMode="auto">
          <a:xfrm rot="5400000" flipH="1">
            <a:off x="1852612" y="4219576"/>
            <a:ext cx="423863" cy="11287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sp>
        <p:nvSpPr>
          <p:cNvPr id="11288" name="Rectangle 24"/>
          <p:cNvSpPr>
            <a:spLocks noChangeArrowheads="1"/>
          </p:cNvSpPr>
          <p:nvPr/>
        </p:nvSpPr>
        <p:spPr bwMode="auto">
          <a:xfrm>
            <a:off x="500063" y="3143250"/>
            <a:ext cx="8429625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2.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 Пусть в треугольнике АВС точка М лежит на стороне ВС, точка Р - на АМ. </a:t>
            </a:r>
            <a:endParaRPr lang="en-US" sz="1600" dirty="0">
              <a:solidFill>
                <a:schemeClr val="tx2">
                  <a:lumMod val="50000"/>
                </a:schemeClr>
              </a:solidFill>
              <a:latin typeface="Times New Roman" pitchFamily="18" charset="0"/>
            </a:endParaRPr>
          </a:p>
          <a:p>
            <a:pPr eaLnBrk="0" hangingPunct="0">
              <a:defRPr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Тогда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S</a:t>
            </a:r>
            <a:r>
              <a:rPr lang="en-US" sz="1600" baseline="-300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ABP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: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S</a:t>
            </a:r>
            <a:r>
              <a:rPr lang="en-US" sz="1600" baseline="-300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ACP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 = ВМ:МС.</a:t>
            </a:r>
            <a:endParaRPr lang="ru-RU" sz="1000" dirty="0">
              <a:solidFill>
                <a:schemeClr val="tx2">
                  <a:lumMod val="50000"/>
                </a:schemeClr>
              </a:solidFill>
            </a:endParaRPr>
          </a:p>
          <a:p>
            <a:pPr eaLnBrk="0" hangingPunct="0">
              <a:defRPr/>
            </a:pPr>
            <a:endParaRPr lang="ru-RU" sz="1000" dirty="0"/>
          </a:p>
          <a:p>
            <a:pPr eaLnBrk="0" hangingPunct="0">
              <a:defRPr/>
            </a:pPr>
            <a:endParaRPr lang="ru-RU" sz="2000" dirty="0"/>
          </a:p>
        </p:txBody>
      </p:sp>
      <p:sp>
        <p:nvSpPr>
          <p:cNvPr id="9238" name="Rectangle 2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39" name="Прямоугольник 28"/>
          <p:cNvSpPr>
            <a:spLocks noChangeArrowheads="1"/>
          </p:cNvSpPr>
          <p:nvPr/>
        </p:nvSpPr>
        <p:spPr bwMode="auto">
          <a:xfrm>
            <a:off x="1071563" y="5000625"/>
            <a:ext cx="28257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1100"/>
              <a:t>м</a:t>
            </a:r>
            <a:endParaRPr lang="en-US" sz="1100"/>
          </a:p>
        </p:txBody>
      </p:sp>
      <p:sp>
        <p:nvSpPr>
          <p:cNvPr id="9240" name="TextBox 28"/>
          <p:cNvSpPr txBox="1">
            <a:spLocks noChangeArrowheads="1"/>
          </p:cNvSpPr>
          <p:nvPr/>
        </p:nvSpPr>
        <p:spPr bwMode="auto">
          <a:xfrm>
            <a:off x="5143500" y="2714625"/>
            <a:ext cx="30162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00"/>
              <a:t>m</a:t>
            </a:r>
            <a:endParaRPr lang="ru-RU" sz="1100"/>
          </a:p>
        </p:txBody>
      </p:sp>
      <p:cxnSp>
        <p:nvCxnSpPr>
          <p:cNvPr id="9241" name="AutoShape 19"/>
          <p:cNvCxnSpPr>
            <a:cxnSpLocks noChangeShapeType="1"/>
          </p:cNvCxnSpPr>
          <p:nvPr/>
        </p:nvCxnSpPr>
        <p:spPr bwMode="auto">
          <a:xfrm flipH="1">
            <a:off x="1285875" y="3929063"/>
            <a:ext cx="561975" cy="1066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642938" y="785813"/>
            <a:ext cx="4714875" cy="137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>
              <a:defRPr/>
            </a:pP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3.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 В выпуклом четырехугольнике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ABCD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 точка О - точка пересечения диагоналей. Тогда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S</a:t>
            </a:r>
            <a:r>
              <a:rPr lang="en-US" sz="2000" baseline="-300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ABD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.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S</a:t>
            </a:r>
            <a:r>
              <a:rPr lang="en-US" sz="2000" baseline="-300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BCD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=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AO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: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OC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. </a:t>
            </a:r>
            <a:endParaRPr lang="ru-RU" sz="1100" dirty="0">
              <a:solidFill>
                <a:schemeClr val="tx2">
                  <a:lumMod val="50000"/>
                </a:schemeClr>
              </a:solidFill>
            </a:endParaRPr>
          </a:p>
          <a:p>
            <a:pPr algn="just" eaLnBrk="0" hangingPunct="0">
              <a:defRPr/>
            </a:pPr>
            <a:endParaRPr lang="ru-RU" sz="900" dirty="0"/>
          </a:p>
          <a:p>
            <a:pPr algn="just" eaLnBrk="0" hangingPunct="0">
              <a:defRPr/>
            </a:pPr>
            <a:r>
              <a:rPr lang="en-US" sz="1400" dirty="0">
                <a:latin typeface="Times New Roman" pitchFamily="18" charset="0"/>
              </a:rPr>
              <a:t>                                              </a:t>
            </a:r>
            <a:endParaRPr lang="en-US" dirty="0"/>
          </a:p>
        </p:txBody>
      </p:sp>
      <p:pic>
        <p:nvPicPr>
          <p:cNvPr id="10243" name="Рисунок 0" descr="н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88" y="285750"/>
            <a:ext cx="2924175" cy="249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0" y="1857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571500" y="2786063"/>
            <a:ext cx="77866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>
              <a:defRPr/>
            </a:pP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4.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 Если два треугольника имеют по равному углу, то их площади относятся как произведения сторон, заключающих данный угол.</a:t>
            </a:r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0246" name="Рисунок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4000500"/>
            <a:ext cx="7453313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5" name="Rectangle 6"/>
          <p:cNvSpPr>
            <a:spLocks noChangeArrowheads="1"/>
          </p:cNvSpPr>
          <p:nvPr/>
        </p:nvSpPr>
        <p:spPr bwMode="auto">
          <a:xfrm>
            <a:off x="928688" y="3714750"/>
            <a:ext cx="39258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>
              <a:defRPr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S</a:t>
            </a:r>
            <a:r>
              <a:rPr lang="en-US" baseline="-300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ABC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: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S</a:t>
            </a:r>
            <a:r>
              <a:rPr lang="en-US" baseline="-300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AKM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= (АВ* АС):К (А *АМ).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500063" y="857250"/>
            <a:ext cx="45720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5.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 Если в двух треугольниках есть по углу, сумма которых равна 180', то площади таких треугольников относятся как произведения сторон, содержащих эти углы. </a:t>
            </a:r>
            <a:endParaRPr lang="ru-RU" sz="1050" dirty="0">
              <a:solidFill>
                <a:schemeClr val="tx2">
                  <a:lumMod val="50000"/>
                </a:schemeClr>
              </a:solidFill>
            </a:endParaRPr>
          </a:p>
          <a:p>
            <a:pPr eaLnBrk="0" hangingPunct="0">
              <a:defRPr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На рис. </a:t>
            </a:r>
            <a:r>
              <a:rPr lang="ar-SA" sz="1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ے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МАК+</a:t>
            </a:r>
            <a:r>
              <a:rPr lang="ar-SA" sz="16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ے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ВАС = 180°. Тогда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S</a:t>
            </a:r>
            <a:r>
              <a:rPr lang="en-US" baseline="-300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ABC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: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S</a:t>
            </a:r>
            <a:r>
              <a:rPr lang="en-US" baseline="-300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AKM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=(АВ*АС):(АК*АМ).</a:t>
            </a:r>
            <a:endParaRPr lang="ru-RU" sz="1050" dirty="0">
              <a:solidFill>
                <a:schemeClr val="tx2">
                  <a:lumMod val="50000"/>
                </a:schemeClr>
              </a:solidFill>
            </a:endParaRPr>
          </a:p>
          <a:p>
            <a:pPr eaLnBrk="0" hangingPunct="0">
              <a:defRPr/>
            </a:pPr>
            <a:endParaRPr lang="ru-RU" dirty="0"/>
          </a:p>
        </p:txBody>
      </p:sp>
      <p:pic>
        <p:nvPicPr>
          <p:cNvPr id="11267" name="Рисунок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3" y="661988"/>
            <a:ext cx="4071937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0" y="1857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 eaLnBrk="0" hangingPunct="0"/>
            <a:r>
              <a:rPr lang="ru-RU" sz="1400">
                <a:latin typeface="Times New Roman" pitchFamily="18" charset="0"/>
              </a:rPr>
              <a:t>            </a:t>
            </a:r>
            <a:endParaRPr lang="ru-RU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500438" y="3714750"/>
            <a:ext cx="52149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>
              <a:defRPr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6.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 Пусть четырехугольник ABCD вписан в окружность, О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–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 точка пересечения его диагоналей. Тогда ВО:OD=(AB*ВС):(CD*DA). </a:t>
            </a:r>
            <a:endParaRPr lang="ru-RU" sz="1050" dirty="0">
              <a:solidFill>
                <a:schemeClr val="tx2">
                  <a:lumMod val="50000"/>
                </a:schemeClr>
              </a:solidFill>
            </a:endParaRPr>
          </a:p>
          <a:p>
            <a:pPr algn="just" eaLnBrk="0" hangingPunct="0">
              <a:defRPr/>
            </a:pPr>
            <a:endParaRPr lang="ru-RU" dirty="0"/>
          </a:p>
        </p:txBody>
      </p:sp>
      <p:pic>
        <p:nvPicPr>
          <p:cNvPr id="11270" name="Рисунок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3" y="3786188"/>
            <a:ext cx="2689225" cy="234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1" name="Rectangle 6"/>
          <p:cNvSpPr>
            <a:spLocks noChangeArrowheads="1"/>
          </p:cNvSpPr>
          <p:nvPr/>
        </p:nvSpPr>
        <p:spPr bwMode="auto">
          <a:xfrm>
            <a:off x="0" y="2162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 sz="1400">
              <a:latin typeface="Times New Roman" pitchFamily="18" charset="0"/>
            </a:endParaRPr>
          </a:p>
          <a:p>
            <a:pPr eaLnBrk="0" hangingPunct="0"/>
            <a:r>
              <a:rPr lang="ru-RU" sz="1400">
                <a:latin typeface="Times New Roman" pitchFamily="18" charset="0"/>
              </a:rPr>
              <a:t>    </a:t>
            </a:r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173</TotalTime>
  <Words>788</Words>
  <Application>Microsoft Office PowerPoint</Application>
  <PresentationFormat>Экран (4:3)</PresentationFormat>
  <Paragraphs>166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Тема1</vt:lpstr>
      <vt:lpstr>Метод площадей при решении планиметрических задач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 площадей при решении планиметрических задач</dc:title>
  <dc:creator>Admin</dc:creator>
  <cp:lastModifiedBy>Admin</cp:lastModifiedBy>
  <cp:revision>21</cp:revision>
  <dcterms:created xsi:type="dcterms:W3CDTF">2014-01-29T07:01:10Z</dcterms:created>
  <dcterms:modified xsi:type="dcterms:W3CDTF">2014-02-12T04:21:59Z</dcterms:modified>
</cp:coreProperties>
</file>