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5"/>
  </p:notesMasterIdLst>
  <p:sldIdLst>
    <p:sldId id="256" r:id="rId2"/>
    <p:sldId id="297" r:id="rId3"/>
    <p:sldId id="298" r:id="rId4"/>
    <p:sldId id="299" r:id="rId5"/>
    <p:sldId id="258" r:id="rId6"/>
    <p:sldId id="277" r:id="rId7"/>
    <p:sldId id="278" r:id="rId8"/>
    <p:sldId id="279" r:id="rId9"/>
    <p:sldId id="257" r:id="rId10"/>
    <p:sldId id="280" r:id="rId11"/>
    <p:sldId id="281" r:id="rId12"/>
    <p:sldId id="259" r:id="rId13"/>
    <p:sldId id="260" r:id="rId14"/>
    <p:sldId id="261" r:id="rId15"/>
    <p:sldId id="262" r:id="rId16"/>
    <p:sldId id="282" r:id="rId17"/>
    <p:sldId id="263" r:id="rId18"/>
    <p:sldId id="264" r:id="rId19"/>
    <p:sldId id="283" r:id="rId20"/>
    <p:sldId id="284" r:id="rId21"/>
    <p:sldId id="285" r:id="rId22"/>
    <p:sldId id="266" r:id="rId23"/>
    <p:sldId id="267" r:id="rId24"/>
    <p:sldId id="286" r:id="rId25"/>
    <p:sldId id="287" r:id="rId26"/>
    <p:sldId id="268" r:id="rId27"/>
    <p:sldId id="269" r:id="rId28"/>
    <p:sldId id="270" r:id="rId29"/>
    <p:sldId id="271" r:id="rId30"/>
    <p:sldId id="288" r:id="rId31"/>
    <p:sldId id="272" r:id="rId32"/>
    <p:sldId id="289" r:id="rId33"/>
    <p:sldId id="290" r:id="rId34"/>
    <p:sldId id="291" r:id="rId35"/>
    <p:sldId id="273" r:id="rId36"/>
    <p:sldId id="292" r:id="rId37"/>
    <p:sldId id="293" r:id="rId38"/>
    <p:sldId id="274" r:id="rId39"/>
    <p:sldId id="294" r:id="rId40"/>
    <p:sldId id="295" r:id="rId41"/>
    <p:sldId id="296" r:id="rId42"/>
    <p:sldId id="275" r:id="rId43"/>
    <p:sldId id="276" r:id="rId4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26" autoAdjust="0"/>
    <p:restoredTop sz="94660" autoAdjust="0"/>
  </p:normalViewPr>
  <p:slideViewPr>
    <p:cSldViewPr>
      <p:cViewPr>
        <p:scale>
          <a:sx n="100" d="100"/>
          <a:sy n="100" d="100"/>
        </p:scale>
        <p:origin x="-1032" y="4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06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9.wmf"/><Relationship Id="rId1" Type="http://schemas.openxmlformats.org/officeDocument/2006/relationships/image" Target="../media/image33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2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9.wmf"/><Relationship Id="rId1" Type="http://schemas.openxmlformats.org/officeDocument/2006/relationships/image" Target="../media/image5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3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image" Target="../media/image69.wmf"/><Relationship Id="rId7" Type="http://schemas.openxmlformats.org/officeDocument/2006/relationships/image" Target="../media/image73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6" Type="http://schemas.openxmlformats.org/officeDocument/2006/relationships/image" Target="../media/image72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3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7" Type="http://schemas.openxmlformats.org/officeDocument/2006/relationships/image" Target="../media/image81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0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drawings/_rels/vmlDrawing3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EA4526-559D-497E-B42D-B02A19A44426}" type="datetimeFigureOut">
              <a:rPr lang="ru-RU" smtClean="0"/>
              <a:pPr/>
              <a:t>20.10.2015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243913-A633-48C2-8E8F-62D7770692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035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C8F3B23-33EF-43B4-B028-D946D8E80916}" type="datetime1">
              <a:rPr lang="ru-RU" smtClean="0"/>
              <a:pPr/>
              <a:t>20.10.2015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E1AF99E-AE94-447F-92E2-24E888C51D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3047-1E59-48B6-BB55-FEEC54B08C40}" type="datetime1">
              <a:rPr lang="ru-RU" smtClean="0"/>
              <a:pPr/>
              <a:t>20.10.2015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FD6D2-30EA-4147-9518-C6C37DA4CCB0}" type="datetime1">
              <a:rPr lang="ru-RU" smtClean="0"/>
              <a:pPr/>
              <a:t>20.10.2015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9BB5A3D-FB05-40D0-91C5-59EB53681AD4}" type="datetime1">
              <a:rPr lang="ru-RU" smtClean="0"/>
              <a:pPr/>
              <a:t>20.10.2015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E1AF99E-AE94-447F-92E2-24E888C51D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4260445-E134-4A46-AEBD-CCC6DDD200F1}" type="datetime1">
              <a:rPr lang="ru-RU" smtClean="0"/>
              <a:pPr/>
              <a:t>20.10.2015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E1AF99E-AE94-447F-92E2-24E888C51D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34EB3-B055-4A79-B8B0-5BBFE5DB6776}" type="datetime1">
              <a:rPr lang="ru-RU" smtClean="0"/>
              <a:pPr/>
              <a:t>20.10.2015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F5374-C852-43B9-A4F8-B50115B6574E}" type="datetime1">
              <a:rPr lang="ru-RU" smtClean="0"/>
              <a:pPr/>
              <a:t>20.10.2015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A3566FE-0290-4C9F-8C6F-27B8D50B287C}" type="datetime1">
              <a:rPr lang="ru-RU" smtClean="0"/>
              <a:pPr/>
              <a:t>20.10.2015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E1AF99E-AE94-447F-92E2-24E888C51D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6A28-BD64-4B14-A268-EE30A32E81ED}" type="datetime1">
              <a:rPr lang="ru-RU" smtClean="0"/>
              <a:pPr/>
              <a:t>20.10.2015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C65C448-F151-4650-A04D-EF203F67EC01}" type="datetime1">
              <a:rPr lang="ru-RU" smtClean="0"/>
              <a:pPr/>
              <a:t>20.10.2015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E1AF99E-AE94-447F-92E2-24E888C51D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5B53E41-DF48-4807-962A-CC04E805EBA2}" type="datetime1">
              <a:rPr lang="ru-RU" smtClean="0"/>
              <a:pPr/>
              <a:t>20.10.2015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E1AF99E-AE94-447F-92E2-24E888C51D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6FCEE6-CBA2-4F07-B791-B5B7ABC3D518}" type="datetime1">
              <a:rPr lang="ru-RU" smtClean="0"/>
              <a:pPr/>
              <a:t>20.10.2015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E1AF99E-AE94-447F-92E2-24E888C51D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6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2.png"/><Relationship Id="rId4" Type="http://schemas.openxmlformats.org/officeDocument/2006/relationships/image" Target="../media/image2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6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0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32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3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5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7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9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0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45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46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4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48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9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51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53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54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4" Type="http://schemas.openxmlformats.org/officeDocument/2006/relationships/image" Target="../media/image56.w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57.wmf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61.bin"/><Relationship Id="rId18" Type="http://schemas.openxmlformats.org/officeDocument/2006/relationships/image" Target="../media/image66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3.wmf"/><Relationship Id="rId1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5.wmf"/><Relationship Id="rId1" Type="http://schemas.openxmlformats.org/officeDocument/2006/relationships/vmlDrawing" Target="../drawings/vmlDrawing30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2.bin"/><Relationship Id="rId10" Type="http://schemas.openxmlformats.org/officeDocument/2006/relationships/image" Target="../media/image62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6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74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71.wmf"/><Relationship Id="rId17" Type="http://schemas.openxmlformats.org/officeDocument/2006/relationships/oleObject" Target="../embeddings/oleObject71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73.wmf"/><Relationship Id="rId1" Type="http://schemas.openxmlformats.org/officeDocument/2006/relationships/vmlDrawing" Target="../drawings/vmlDrawing31.vml"/><Relationship Id="rId6" Type="http://schemas.openxmlformats.org/officeDocument/2006/relationships/image" Target="../media/image68.wmf"/><Relationship Id="rId11" Type="http://schemas.openxmlformats.org/officeDocument/2006/relationships/oleObject" Target="../embeddings/oleObject68.bin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10" Type="http://schemas.openxmlformats.org/officeDocument/2006/relationships/image" Target="../media/image70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72.wmf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77.bin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9.wmf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81.wmf"/><Relationship Id="rId1" Type="http://schemas.openxmlformats.org/officeDocument/2006/relationships/vmlDrawing" Target="../drawings/vmlDrawing32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80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9.bin"/><Relationship Id="rId7" Type="http://schemas.openxmlformats.org/officeDocument/2006/relationships/image" Target="../media/image8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6" Type="http://schemas.openxmlformats.org/officeDocument/2006/relationships/image" Target="../media/image83.wmf"/><Relationship Id="rId5" Type="http://schemas.openxmlformats.org/officeDocument/2006/relationships/oleObject" Target="../embeddings/oleObject80.bin"/><Relationship Id="rId4" Type="http://schemas.openxmlformats.org/officeDocument/2006/relationships/image" Target="../media/image82.wmf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Наташа\Documents\Папка обмена Bluetooth\images-1.b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16" y="4509120"/>
            <a:ext cx="3500462" cy="1991704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72560" cy="6215106"/>
          </a:xfrm>
        </p:spPr>
        <p:txBody>
          <a:bodyPr>
            <a:normAutofit/>
          </a:bodyPr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Министерство общего и профессионального образования Ростовской области государственное автономное профессиональное образовательное учреждение Ростовской области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«Ростовский колледж рекламы, сервиса и туризма «Сократ»</a:t>
            </a: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Электронное учебное пособие к разделу «Производная и ее приложения»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</a:rPr>
              <a:t>д</a:t>
            </a:r>
            <a:r>
              <a:rPr lang="ru-RU" sz="2800" dirty="0" smtClean="0">
                <a:solidFill>
                  <a:schemeClr val="tx1"/>
                </a:solidFill>
              </a:rPr>
              <a:t>ля студентов 1 курса СПО</a:t>
            </a:r>
          </a:p>
          <a:p>
            <a:pPr algn="ctr"/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076056" y="2967335"/>
            <a:ext cx="36724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Автор: Куликова О.В.- </a:t>
            </a:r>
            <a:r>
              <a:rPr lang="ru-RU" sz="1600" dirty="0" smtClean="0"/>
              <a:t>преподаватель математики </a:t>
            </a:r>
            <a:endParaRPr lang="ru-RU" sz="1600" dirty="0"/>
          </a:p>
          <a:p>
            <a:r>
              <a:rPr lang="ru-RU" sz="1600" dirty="0"/>
              <a:t>высшей квалификационной категории</a:t>
            </a:r>
          </a:p>
          <a:p>
            <a:r>
              <a:rPr lang="ru-RU" sz="1600" dirty="0" smtClean="0"/>
              <a:t>ГАПОУ РО «РКРСТ «Сократ» </a:t>
            </a:r>
            <a:endParaRPr lang="ru-RU" sz="1600" dirty="0" smtClean="0"/>
          </a:p>
          <a:p>
            <a:pPr algn="ctr"/>
            <a:r>
              <a:rPr lang="ru-RU" sz="1600" dirty="0" smtClean="0">
                <a:effectLst/>
              </a:rPr>
              <a:t>2015 год</a:t>
            </a:r>
            <a:endParaRPr lang="ru-RU" sz="16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4399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/>
              <a:t>Производная функции является одним из особых пределов, имеющих большое практическое значение.</a:t>
            </a:r>
            <a:br>
              <a:rPr lang="ru-RU" sz="2400" b="1" dirty="0" smtClean="0"/>
            </a:br>
            <a:r>
              <a:rPr lang="ru-RU" sz="2400" b="1" dirty="0" smtClean="0"/>
              <a:t>Понятие предела функции тесно связано с понятием непрерывности.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sz="2400" dirty="0" smtClean="0"/>
              <a:t>Если график функции на некотором промежутке представляет собой непрерывную линию, т.е. линию, которую можно провести, не отрывая карандаша от бумаги, то эту функцию называют непрерывной на этом промежутке </a:t>
            </a:r>
            <a:r>
              <a:rPr lang="ru-RU" dirty="0" smtClean="0"/>
              <a:t>. </a:t>
            </a:r>
            <a:r>
              <a:rPr lang="ru-RU" sz="2400" dirty="0" smtClean="0"/>
              <a:t>Приведем примеры функций, которые не являются непрерывными . Например, представим график функции, которая непрерывна на промежутке </a:t>
            </a:r>
            <a:r>
              <a:rPr lang="en-US" sz="2400" dirty="0" smtClean="0"/>
              <a:t>[</a:t>
            </a:r>
            <a:r>
              <a:rPr lang="en-US" sz="2400" dirty="0" err="1" smtClean="0"/>
              <a:t>a;c</a:t>
            </a:r>
            <a:r>
              <a:rPr lang="en-US" sz="2400" dirty="0" smtClean="0"/>
              <a:t>]</a:t>
            </a:r>
            <a:r>
              <a:rPr lang="ru-RU" sz="2400" dirty="0" smtClean="0"/>
              <a:t> и </a:t>
            </a:r>
            <a:r>
              <a:rPr lang="en-US" sz="2400" dirty="0" smtClean="0"/>
              <a:t>(</a:t>
            </a:r>
            <a:r>
              <a:rPr lang="en-US" sz="2400" dirty="0" err="1" smtClean="0"/>
              <a:t>c;b</a:t>
            </a:r>
            <a:r>
              <a:rPr lang="en-US" sz="2400" dirty="0" smtClean="0"/>
              <a:t>]</a:t>
            </a:r>
            <a:r>
              <a:rPr lang="ru-RU" sz="2400" dirty="0" smtClean="0"/>
              <a:t> ,но </a:t>
            </a:r>
            <a:r>
              <a:rPr lang="ru-RU" sz="2400" dirty="0" err="1" smtClean="0"/>
              <a:t>разрывна</a:t>
            </a:r>
            <a:r>
              <a:rPr lang="ru-RU" sz="2400" dirty="0" smtClean="0"/>
              <a:t> в точке </a:t>
            </a:r>
            <a:r>
              <a:rPr lang="ru-RU" sz="2400" dirty="0" err="1" smtClean="0"/>
              <a:t>х=с</a:t>
            </a:r>
            <a:r>
              <a:rPr lang="ru-RU" sz="2400" dirty="0" smtClean="0"/>
              <a:t> и потому не является непрерывной на всем отрезке </a:t>
            </a:r>
            <a:r>
              <a:rPr lang="en-US" sz="2400" dirty="0" smtClean="0"/>
              <a:t>[</a:t>
            </a:r>
            <a:r>
              <a:rPr lang="en-US" sz="2400" dirty="0" err="1" smtClean="0"/>
              <a:t>a;b</a:t>
            </a:r>
            <a:r>
              <a:rPr lang="en-US" sz="2400" dirty="0" smtClean="0"/>
              <a:t>]</a:t>
            </a:r>
            <a:r>
              <a:rPr lang="ru-RU" sz="2400" dirty="0" smtClean="0"/>
              <a:t>.Все элементарные (линейная, квадратичная и т.д.) функции, которые изучаются в школьном курсе математики, являются непрерывными на каждом </a:t>
            </a:r>
            <a:r>
              <a:rPr lang="ru-RU" sz="2400" dirty="0" err="1" smtClean="0"/>
              <a:t>промежутке,на</a:t>
            </a:r>
            <a:r>
              <a:rPr lang="ru-RU" sz="2400" dirty="0" smtClean="0"/>
              <a:t> котором они определены.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Определение непрерывности функции.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000108"/>
            <a:ext cx="8401080" cy="58578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dirty="0" smtClean="0"/>
              <a:t>       Функция </a:t>
            </a:r>
            <a:r>
              <a:rPr lang="en-US" sz="2400" dirty="0" smtClean="0"/>
              <a:t>f(x) </a:t>
            </a:r>
            <a:r>
              <a:rPr lang="ru-RU" sz="2400" dirty="0" smtClean="0"/>
              <a:t>называется непрерывной в точке </a:t>
            </a:r>
            <a:r>
              <a:rPr lang="ru-RU" sz="2400" dirty="0" err="1" smtClean="0"/>
              <a:t>х</a:t>
            </a:r>
            <a:r>
              <a:rPr lang="ru-RU" sz="2400" dirty="0" smtClean="0"/>
              <a:t>₀, если:</a:t>
            </a:r>
          </a:p>
          <a:p>
            <a:pPr>
              <a:buNone/>
            </a:pPr>
            <a:endParaRPr lang="ru-RU" sz="2400" dirty="0" smtClean="0"/>
          </a:p>
          <a:p>
            <a:pPr indent="0">
              <a:buNone/>
            </a:pPr>
            <a:r>
              <a:rPr lang="ru-RU" sz="2400" dirty="0" smtClean="0"/>
              <a:t>Если функция непрерывна в каждой точке некоторого интервала, то ее называют непрерывной на этом интервале.</a:t>
            </a:r>
          </a:p>
          <a:p>
            <a:pPr indent="0">
              <a:buNone/>
            </a:pPr>
            <a:r>
              <a:rPr lang="ru-RU" sz="2400" dirty="0" smtClean="0"/>
              <a:t>Обратное утверждение неверно. Функция, непрерывная на промежутке, может не иметь производную в некоторых точках этого промежутка. Например, функция </a:t>
            </a:r>
            <a:r>
              <a:rPr lang="en-US" sz="2400" dirty="0" smtClean="0"/>
              <a:t>y=|</a:t>
            </a:r>
            <a:r>
              <a:rPr lang="ru-RU" sz="2400" dirty="0" err="1" smtClean="0"/>
              <a:t>х</a:t>
            </a:r>
            <a:r>
              <a:rPr lang="en-US" sz="2400" dirty="0" smtClean="0"/>
              <a:t>|</a:t>
            </a:r>
            <a:r>
              <a:rPr lang="ru-RU" sz="2400" dirty="0" smtClean="0"/>
              <a:t> непрерывна при всех значениях х, но не имеет производной в точке х=0.Действительно.</a:t>
            </a:r>
          </a:p>
          <a:p>
            <a:pPr indent="0">
              <a:buNone/>
            </a:pPr>
            <a:r>
              <a:rPr lang="ru-RU" sz="2400" dirty="0" smtClean="0"/>
              <a:t>                                                     1,если </a:t>
            </a:r>
            <a:r>
              <a:rPr lang="ru-RU" sz="2400" dirty="0" err="1" smtClean="0"/>
              <a:t>х</a:t>
            </a:r>
            <a:r>
              <a:rPr lang="en-US" sz="2400" dirty="0" smtClean="0"/>
              <a:t>&gt;0,</a:t>
            </a:r>
            <a:r>
              <a:rPr lang="ru-RU" sz="2400" dirty="0" smtClean="0"/>
              <a:t>    </a:t>
            </a:r>
            <a:endParaRPr lang="en-US" sz="2400" dirty="0" smtClean="0"/>
          </a:p>
          <a:p>
            <a:pPr indent="0">
              <a:buNone/>
            </a:pPr>
            <a:r>
              <a:rPr lang="en-US" sz="2400" dirty="0" smtClean="0"/>
              <a:t>                                                     -1</a:t>
            </a:r>
            <a:r>
              <a:rPr lang="ru-RU" sz="2400" dirty="0" smtClean="0"/>
              <a:t>,если </a:t>
            </a:r>
            <a:r>
              <a:rPr lang="en-US" sz="2400" dirty="0" smtClean="0"/>
              <a:t>x&lt;0</a:t>
            </a:r>
            <a:r>
              <a:rPr lang="ru-RU" sz="2400" dirty="0" smtClean="0"/>
              <a:t>.</a:t>
            </a:r>
          </a:p>
          <a:p>
            <a:pPr indent="0">
              <a:buNone/>
            </a:pPr>
            <a:r>
              <a:rPr lang="ru-RU" sz="2400" dirty="0" smtClean="0"/>
              <a:t>И поэтому разностное отношение                              не имеет предела при </a:t>
            </a:r>
            <a:r>
              <a:rPr lang="ru-RU" sz="2400" dirty="0" err="1" smtClean="0"/>
              <a:t>х</a:t>
            </a:r>
            <a:r>
              <a:rPr lang="ru-RU" sz="2400" dirty="0" smtClean="0"/>
              <a:t>→0.</a:t>
            </a:r>
          </a:p>
          <a:p>
            <a:pPr indent="0">
              <a:buNone/>
            </a:pPr>
            <a:endParaRPr lang="ru-RU" sz="2400" dirty="0" smtClean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169364"/>
              </p:ext>
            </p:extLst>
          </p:nvPr>
        </p:nvGraphicFramePr>
        <p:xfrm>
          <a:off x="2952750" y="1527175"/>
          <a:ext cx="2295525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Формула" r:id="rId3" imgW="1091726" imgH="291973" progId="Equation.3">
                  <p:embed/>
                </p:oleObj>
              </mc:Choice>
              <mc:Fallback>
                <p:oleObj name="Формула" r:id="rId3" imgW="1091726" imgH="291973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1527175"/>
                        <a:ext cx="2295525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642910" y="5143512"/>
          <a:ext cx="4429155" cy="10001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Формула" r:id="rId5" imgW="1218671" imgH="393529" progId="Equation.3">
                  <p:embed/>
                </p:oleObj>
              </mc:Choice>
              <mc:Fallback>
                <p:oleObj name="Формула" r:id="rId5" imgW="1218671" imgH="393529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5143512"/>
                        <a:ext cx="4429155" cy="10001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724873"/>
              </p:ext>
            </p:extLst>
          </p:nvPr>
        </p:nvGraphicFramePr>
        <p:xfrm>
          <a:off x="5724128" y="6021288"/>
          <a:ext cx="1829412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Формула" r:id="rId7" imgW="850531" imgH="393529" progId="Equation.3">
                  <p:embed/>
                </p:oleObj>
              </mc:Choice>
              <mc:Fallback>
                <p:oleObj name="Формула" r:id="rId7" imgW="850531" imgH="393529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6021288"/>
                        <a:ext cx="1829412" cy="6429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1010" y="476672"/>
            <a:ext cx="7467600" cy="50891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Производная степенной функции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                            при </a:t>
            </a:r>
            <a:r>
              <a:rPr lang="ru-RU" dirty="0" err="1" smtClean="0"/>
              <a:t>р</a:t>
            </a:r>
            <a:r>
              <a:rPr lang="el-GR" dirty="0" smtClean="0"/>
              <a:t>ϵ</a:t>
            </a:r>
            <a:r>
              <a:rPr lang="en-US" dirty="0" smtClean="0"/>
              <a:t>R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2544140"/>
              </p:ext>
            </p:extLst>
          </p:nvPr>
        </p:nvGraphicFramePr>
        <p:xfrm>
          <a:off x="933450" y="1143000"/>
          <a:ext cx="2933700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7" name="Формула" r:id="rId3" imgW="977760" imgH="317160" progId="Equation.3">
                  <p:embed/>
                </p:oleObj>
              </mc:Choice>
              <mc:Fallback>
                <p:oleObj name="Формула" r:id="rId3" imgW="977760" imgH="31716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450" y="1143000"/>
                        <a:ext cx="2933700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898577"/>
              </p:ext>
            </p:extLst>
          </p:nvPr>
        </p:nvGraphicFramePr>
        <p:xfrm>
          <a:off x="873125" y="2643188"/>
          <a:ext cx="6683375" cy="3865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8" name="Формула" r:id="rId5" imgW="2438400" imgH="1651000" progId="Equation.3">
                  <p:embed/>
                </p:oleObj>
              </mc:Choice>
              <mc:Fallback>
                <p:oleObj name="Формула" r:id="rId5" imgW="2438400" imgH="165100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125" y="2643188"/>
                        <a:ext cx="6683375" cy="3865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Прямая соединительная линия 11"/>
          <p:cNvCxnSpPr/>
          <p:nvPr/>
        </p:nvCxnSpPr>
        <p:spPr>
          <a:xfrm>
            <a:off x="714348" y="1285860"/>
            <a:ext cx="35004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250001" y="1750207"/>
            <a:ext cx="9286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3736173" y="1750207"/>
            <a:ext cx="9286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714348" y="2214554"/>
            <a:ext cx="35004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Производная постоянной функции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285984" y="2132856"/>
            <a:ext cx="3900486" cy="147160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6600" dirty="0" smtClean="0"/>
              <a:t>(</a:t>
            </a:r>
            <a:r>
              <a:rPr lang="en-US" sz="6600" dirty="0" err="1" smtClean="0"/>
              <a:t>const</a:t>
            </a:r>
            <a:r>
              <a:rPr lang="en-US" sz="6600" dirty="0" smtClean="0"/>
              <a:t>)</a:t>
            </a:r>
            <a:r>
              <a:rPr lang="en-US" sz="6600" dirty="0"/>
              <a:t>'</a:t>
            </a:r>
            <a:r>
              <a:rPr lang="en-US" sz="6600" dirty="0" smtClean="0"/>
              <a:t>=0</a:t>
            </a:r>
            <a:endParaRPr lang="ru-RU" sz="6600" dirty="0"/>
          </a:p>
        </p:txBody>
      </p:sp>
      <p:pic>
        <p:nvPicPr>
          <p:cNvPr id="48129" name="Picture 1" descr="C:\Users\Наташа\Pictures\математика-300x268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3929066"/>
            <a:ext cx="4071946" cy="2552700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Практические задания.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Вычислить производную.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Устно.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733425" y="2128838"/>
          <a:ext cx="3027363" cy="338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9" name="Формула" r:id="rId3" imgW="977476" imgH="1091726" progId="Equation.3">
                  <p:embed/>
                </p:oleObj>
              </mc:Choice>
              <mc:Fallback>
                <p:oleObj name="Формула" r:id="rId3" imgW="977476" imgH="1091726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425" y="2128838"/>
                        <a:ext cx="3027363" cy="338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4481513" y="2130425"/>
          <a:ext cx="3475037" cy="335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0" name="Формула" r:id="rId5" imgW="1129810" imgH="1091726" progId="Equation.3">
                  <p:embed/>
                </p:oleObj>
              </mc:Choice>
              <mc:Fallback>
                <p:oleObj name="Формула" r:id="rId5" imgW="1129810" imgH="1091726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1513" y="2130425"/>
                        <a:ext cx="3475037" cy="335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429388" y="2204864"/>
            <a:ext cx="150019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429388" y="4000504"/>
            <a:ext cx="150019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429388" y="4786322"/>
            <a:ext cx="150019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429388" y="3143248"/>
            <a:ext cx="150019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Найти производную функции.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7570870"/>
              </p:ext>
            </p:extLst>
          </p:nvPr>
        </p:nvGraphicFramePr>
        <p:xfrm>
          <a:off x="500033" y="1571612"/>
          <a:ext cx="3980363" cy="3357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Формула" r:id="rId3" imgW="1866900" imgH="1574800" progId="Equation.3">
                  <p:embed/>
                </p:oleObj>
              </mc:Choice>
              <mc:Fallback>
                <p:oleObj name="Формула" r:id="rId3" imgW="1866900" imgH="15748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3" y="1571612"/>
                        <a:ext cx="3980363" cy="33575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56" name="Picture 4" descr="C:\Users\Наташа\Pictures\Risunok19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5976" y="3877535"/>
            <a:ext cx="3941770" cy="2954148"/>
          </a:xfrm>
          <a:prstGeom prst="rect">
            <a:avLst/>
          </a:prstGeom>
          <a:noFill/>
        </p:spPr>
      </p:pic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Найти производную функции.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Самостоятельно.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665918"/>
              </p:ext>
            </p:extLst>
          </p:nvPr>
        </p:nvGraphicFramePr>
        <p:xfrm>
          <a:off x="785813" y="1785938"/>
          <a:ext cx="7000875" cy="4773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2" name="Формула" r:id="rId3" imgW="3619500" imgH="2717800" progId="Equation.3">
                  <p:embed/>
                </p:oleObj>
              </mc:Choice>
              <mc:Fallback>
                <p:oleObj name="Формула" r:id="rId3" imgW="3619500" imgH="27178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1785938"/>
                        <a:ext cx="7000875" cy="4773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710509" y="1888523"/>
            <a:ext cx="2182962" cy="5403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715788" y="2564904"/>
            <a:ext cx="2000228" cy="555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835696" y="3192656"/>
            <a:ext cx="3500462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087478" y="4149080"/>
            <a:ext cx="342902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929934" y="4957477"/>
            <a:ext cx="278608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071670" y="5729122"/>
            <a:ext cx="5643602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Производная линейной функции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kx+b</a:t>
            </a:r>
            <a:r>
              <a:rPr lang="en-US" dirty="0" smtClean="0">
                <a:solidFill>
                  <a:schemeClr val="tx1"/>
                </a:solidFill>
              </a:rPr>
              <a:t>)' =k   (k≠0)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714348" y="1857364"/>
          <a:ext cx="2857520" cy="4457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2" name="Формула" r:id="rId3" imgW="952500" imgH="1485900" progId="Equation.3">
                  <p:embed/>
                </p:oleObj>
              </mc:Choice>
              <mc:Fallback>
                <p:oleObj name="Формула" r:id="rId3" imgW="952500" imgH="14859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48" y="1857364"/>
                        <a:ext cx="2857520" cy="44577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4143371" y="1857364"/>
          <a:ext cx="4769861" cy="4429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3" name="Формула" r:id="rId5" imgW="1600200" imgH="1485900" progId="Equation.3">
                  <p:embed/>
                </p:oleObj>
              </mc:Choice>
              <mc:Fallback>
                <p:oleObj name="Формула" r:id="rId5" imgW="1600200" imgH="148590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1" y="1857364"/>
                        <a:ext cx="4769861" cy="44291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286512" y="1928802"/>
            <a:ext cx="50006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15074" y="2571744"/>
            <a:ext cx="50006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715008" y="3286124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143636" y="3929066"/>
            <a:ext cx="2714644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143636" y="5143512"/>
            <a:ext cx="2571768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Производная сложной функции.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F(g(x))ᶦ=fᶦ(g(x))•gᶦ(x)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Вычислить производную: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Выполнить самостоятельно: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2324923"/>
              </p:ext>
            </p:extLst>
          </p:nvPr>
        </p:nvGraphicFramePr>
        <p:xfrm>
          <a:off x="479425" y="2143125"/>
          <a:ext cx="8243888" cy="185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7" name="Формула" r:id="rId3" imgW="4114800" imgH="927100" progId="Equation.3">
                  <p:embed/>
                </p:oleObj>
              </mc:Choice>
              <mc:Fallback>
                <p:oleObj name="Формула" r:id="rId3" imgW="4114800" imgH="92710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25" y="2143125"/>
                        <a:ext cx="8243888" cy="185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428596" y="5072074"/>
          <a:ext cx="2214578" cy="1500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8" name="Формула" r:id="rId5" imgW="876300" imgH="736600" progId="Equation.3">
                  <p:embed/>
                </p:oleObj>
              </mc:Choice>
              <mc:Fallback>
                <p:oleObj name="Формула" r:id="rId5" imgW="876300" imgH="73660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5072074"/>
                        <a:ext cx="2214578" cy="15001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42860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Вычислить производную: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Выполнить самостоятельно: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1723143"/>
              </p:ext>
            </p:extLst>
          </p:nvPr>
        </p:nvGraphicFramePr>
        <p:xfrm>
          <a:off x="328613" y="1143000"/>
          <a:ext cx="8493125" cy="196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8" name="Формула" r:id="rId3" imgW="4953000" imgH="1143000" progId="Equation.3">
                  <p:embed/>
                </p:oleObj>
              </mc:Choice>
              <mc:Fallback>
                <p:oleObj name="Формула" r:id="rId3" imgW="4953000" imgH="11430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3" y="1143000"/>
                        <a:ext cx="8493125" cy="196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714348" y="4429132"/>
          <a:ext cx="2286016" cy="13252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9" name="Формула" r:id="rId5" imgW="876300" imgH="508000" progId="Equation.3">
                  <p:embed/>
                </p:oleObj>
              </mc:Choice>
              <mc:Fallback>
                <p:oleObj name="Формула" r:id="rId5" imgW="876300" imgH="50800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48" y="4429132"/>
                        <a:ext cx="2286016" cy="13252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31324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ПОЯСНИТЕЛЬНАЯ ЗАПИСКА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7467600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400" dirty="0"/>
          </a:p>
          <a:p>
            <a:pPr marL="0" indent="0">
              <a:buNone/>
            </a:pPr>
            <a:r>
              <a:rPr lang="ru-RU" sz="1400" dirty="0"/>
              <a:t>Профессиональная деятельность преподавателя за последние несколько лет претерпела значительные изменения. Многие проблемы современного образования сегодня напрямую связаны с информационно-коммуникационными технологиями. Компьютерные технологии призваны стать неотъемлемой частью целостного образовательного процесса, значительно повышающей его эффективность. </a:t>
            </a:r>
            <a:br>
              <a:rPr lang="ru-RU" sz="1400" dirty="0"/>
            </a:br>
            <a:r>
              <a:rPr lang="ru-RU" sz="1400" dirty="0"/>
              <a:t>С каждым годом увеличивается умственная нагрузка на уроках математики, и это заставляет задуматься над тем, как поддержать у учащихся интерес к изучаемому предмету, как научить применять полученные знания и умения в жизни. </a:t>
            </a:r>
            <a:br>
              <a:rPr lang="ru-RU" sz="1400" dirty="0"/>
            </a:br>
            <a:r>
              <a:rPr lang="ru-RU" sz="1400" dirty="0"/>
              <a:t>В учебных заведениях компьютер становится посредником между преподавателем и обучающимся, позволяет организовать процесс обучения на основе индивидуальной программы. В этом проявляется главное преимущество компьютера в процессе: он работает с каждым студентом в отдельности. Существует много учебных программ, которые можно условно классифицировать так: обучающие, контролирующие, инструментальные. Но готовые учебники не всегда могут доступно преподнести материал, ликвидировать пробел в знаниях. Ощущается недостаток не программного обеспечения на уроках математики, а программно-методических комплексов, включающих в себя компьютерную программу, а также и пособие для учителя, которое содержит не только описание технических возможностей программы, но и применение ее при изучении конкретной темы. </a:t>
            </a:r>
            <a:endParaRPr lang="ru-RU" sz="1400" dirty="0" smtClean="0"/>
          </a:p>
          <a:p>
            <a:pPr marL="0" indent="0">
              <a:buNone/>
            </a:pPr>
            <a:r>
              <a:rPr lang="ru-RU" sz="1400" dirty="0"/>
              <a:t>Целью создания электронного учебного пособия «Производная и ее приложения» являлось получение продукта, удобного в пользовании, соответствующего рабочей учебной программе, позволяющего формировать предметные и </a:t>
            </a:r>
            <a:r>
              <a:rPr lang="ru-RU" sz="1400" dirty="0" err="1"/>
              <a:t>межпредметные</a:t>
            </a:r>
            <a:r>
              <a:rPr lang="ru-RU" sz="1400" dirty="0"/>
              <a:t> компетенции обучающихся и отвечающей всем требованиям </a:t>
            </a:r>
            <a:r>
              <a:rPr lang="ru-RU" sz="1400" dirty="0" err="1"/>
              <a:t>здоровьесберегающих</a:t>
            </a:r>
            <a:r>
              <a:rPr lang="ru-RU" sz="1400" dirty="0"/>
              <a:t> технологий на уроках математики. Данный проект способствует реализации </a:t>
            </a:r>
            <a:r>
              <a:rPr lang="ru-RU" sz="1400" dirty="0" err="1"/>
              <a:t>деятельностного</a:t>
            </a:r>
            <a:r>
              <a:rPr lang="ru-RU" sz="1400" dirty="0"/>
              <a:t> подхода в обучении, повышению учебной мотивации, развитию личностных качеств, формирующих самооценку и самодостаточность учащихся. Для достижения поставленной цели автором была выбрана наиболее удобная для этого среда </a:t>
            </a:r>
            <a:r>
              <a:rPr lang="en-US" sz="1400" dirty="0"/>
              <a:t>Microsoft PowerPoint</a:t>
            </a:r>
            <a:r>
              <a:rPr lang="ru-RU" sz="1400" dirty="0"/>
              <a:t>. Это позволяет использовать полученный продукт в различных операционных системах. </a:t>
            </a:r>
            <a:br>
              <a:rPr lang="ru-RU" sz="1400" dirty="0"/>
            </a:br>
            <a:endParaRPr lang="ru-RU" sz="1400" dirty="0"/>
          </a:p>
          <a:p>
            <a:pPr marL="0" indent="0">
              <a:buNone/>
            </a:pPr>
            <a:endParaRPr lang="ru-RU" sz="1400" dirty="0"/>
          </a:p>
          <a:p>
            <a:pPr marL="0" indent="0">
              <a:buNone/>
            </a:pPr>
            <a:endParaRPr lang="ru-RU" sz="1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23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229600" cy="58579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Вычислить производную: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Выполнить самостоятельно:</a:t>
            </a:r>
          </a:p>
          <a:p>
            <a:endParaRPr lang="ru-RU" dirty="0"/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8859418"/>
              </p:ext>
            </p:extLst>
          </p:nvPr>
        </p:nvGraphicFramePr>
        <p:xfrm>
          <a:off x="274638" y="357188"/>
          <a:ext cx="8588375" cy="359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3" name="Формула" r:id="rId3" imgW="4851400" imgH="2032000" progId="Equation.3">
                  <p:embed/>
                </p:oleObj>
              </mc:Choice>
              <mc:Fallback>
                <p:oleObj name="Формула" r:id="rId3" imgW="4851400" imgH="203200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638" y="357188"/>
                        <a:ext cx="8588375" cy="359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357158" y="4643446"/>
          <a:ext cx="2786082" cy="1963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4" name="Формула" r:id="rId5" imgW="1003300" imgH="1193800" progId="Equation.3">
                  <p:embed/>
                </p:oleObj>
              </mc:Choice>
              <mc:Fallback>
                <p:oleObj name="Формула" r:id="rId5" imgW="1003300" imgH="11938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4643446"/>
                        <a:ext cx="2786082" cy="19637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Найти </a:t>
            </a:r>
            <a:r>
              <a:rPr lang="en-US" dirty="0" smtClean="0"/>
              <a:t>f '(x₀),</a:t>
            </a:r>
            <a:r>
              <a:rPr lang="ru-RU" dirty="0" smtClean="0"/>
              <a:t>если: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39552" y="692696"/>
          <a:ext cx="8064896" cy="58326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3" name="Формула" r:id="rId3" imgW="5575300" imgH="4572000" progId="Equation.3">
                  <p:embed/>
                </p:oleObj>
              </mc:Choice>
              <mc:Fallback>
                <p:oleObj name="Формула" r:id="rId3" imgW="5575300" imgH="45720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692696"/>
                        <a:ext cx="8064896" cy="58326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Найти производную функции.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928688" y="1481138"/>
          <a:ext cx="3260725" cy="487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7" name="Формула" r:id="rId3" imgW="1460500" imgH="2184400" progId="Equation.3">
                  <p:embed/>
                </p:oleObj>
              </mc:Choice>
              <mc:Fallback>
                <p:oleObj name="Формула" r:id="rId3" imgW="1460500" imgH="2184400" progId="Equation.3">
                  <p:embed/>
                  <p:pic>
                    <p:nvPicPr>
                      <p:cNvPr id="0" name="Picture 2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1481138"/>
                        <a:ext cx="3260725" cy="487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8" name="Формула" r:id="rId5" imgW="391303" imgH="739129" progId="Equation.3">
                  <p:embed/>
                </p:oleObj>
              </mc:Choice>
              <mc:Fallback>
                <p:oleObj name="Формула" r:id="rId5" imgW="391303" imgH="739129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7570638"/>
              </p:ext>
            </p:extLst>
          </p:nvPr>
        </p:nvGraphicFramePr>
        <p:xfrm>
          <a:off x="4700588" y="1412875"/>
          <a:ext cx="3422650" cy="570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9" name="Формула" r:id="rId7" imgW="1663700" imgH="2438400" progId="Equation.3">
                  <p:embed/>
                </p:oleObj>
              </mc:Choice>
              <mc:Fallback>
                <p:oleObj name="Формула" r:id="rId7" imgW="1663700" imgH="243840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0588" y="1412875"/>
                        <a:ext cx="3422650" cy="570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286512" y="1500174"/>
            <a:ext cx="785818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357950" y="2143116"/>
            <a:ext cx="71438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143636" y="2643182"/>
            <a:ext cx="785818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572264" y="3286124"/>
            <a:ext cx="571504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072330" y="3857628"/>
            <a:ext cx="100013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572264" y="4357694"/>
            <a:ext cx="114300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000892" y="4929198"/>
            <a:ext cx="1214446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666986" y="6093296"/>
            <a:ext cx="207170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>
          <a:xfrm>
            <a:off x="500034" y="28572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Вычислить производную: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Выполните самостоятельно:</a:t>
            </a:r>
            <a:endParaRPr lang="ru-RU" dirty="0"/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832201"/>
              </p:ext>
            </p:extLst>
          </p:nvPr>
        </p:nvGraphicFramePr>
        <p:xfrm>
          <a:off x="357158" y="928670"/>
          <a:ext cx="7482620" cy="185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5" name="Формула" r:id="rId3" imgW="3581400" imgH="889000" progId="Equation.3">
                  <p:embed/>
                </p:oleObj>
              </mc:Choice>
              <mc:Fallback>
                <p:oleObj name="Формула" r:id="rId3" imgW="3581400" imgH="88900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928670"/>
                        <a:ext cx="7482620" cy="1857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642910" y="4071942"/>
          <a:ext cx="3857652" cy="1601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6" name="Формула" r:id="rId5" imgW="2019300" imgH="838200" progId="Equation.3">
                  <p:embed/>
                </p:oleObj>
              </mc:Choice>
              <mc:Fallback>
                <p:oleObj name="Формула" r:id="rId5" imgW="2019300" imgH="8382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4071942"/>
                        <a:ext cx="3857652" cy="16012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051720" y="4001644"/>
            <a:ext cx="1428760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337472" y="4941168"/>
            <a:ext cx="2286016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214290"/>
            <a:ext cx="8229600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                  </a:t>
            </a:r>
            <a:r>
              <a:rPr lang="ru-RU" dirty="0" smtClean="0"/>
              <a:t>Найти </a:t>
            </a:r>
            <a:r>
              <a:rPr lang="en-US" dirty="0" smtClean="0"/>
              <a:t>f</a:t>
            </a:r>
            <a:r>
              <a:rPr lang="ru-RU" dirty="0" smtClean="0"/>
              <a:t> </a:t>
            </a:r>
            <a:r>
              <a:rPr lang="en-US" dirty="0" smtClean="0"/>
              <a:t>' (0) </a:t>
            </a:r>
            <a:r>
              <a:rPr lang="ru-RU" dirty="0" smtClean="0"/>
              <a:t>и </a:t>
            </a:r>
            <a:r>
              <a:rPr lang="en-US" dirty="0"/>
              <a:t>f '(</a:t>
            </a:r>
            <a:r>
              <a:rPr lang="en-US" dirty="0" smtClean="0"/>
              <a:t>2)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Выполнить самостоятельно: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064698"/>
              </p:ext>
            </p:extLst>
          </p:nvPr>
        </p:nvGraphicFramePr>
        <p:xfrm>
          <a:off x="857224" y="4429132"/>
          <a:ext cx="3143272" cy="278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8" name="Формула" r:id="rId3" imgW="1574800" imgH="1397000" progId="Equation.3">
                  <p:embed/>
                </p:oleObj>
              </mc:Choice>
              <mc:Fallback>
                <p:oleObj name="Формула" r:id="rId3" imgW="1574800" imgH="13970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4429132"/>
                        <a:ext cx="3143272" cy="2788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3468171"/>
              </p:ext>
            </p:extLst>
          </p:nvPr>
        </p:nvGraphicFramePr>
        <p:xfrm>
          <a:off x="428596" y="785794"/>
          <a:ext cx="4110818" cy="29289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9" name="Формула" r:id="rId5" imgW="2032000" imgH="1447800" progId="Equation.3">
                  <p:embed/>
                </p:oleObj>
              </mc:Choice>
              <mc:Fallback>
                <p:oleObj name="Формула" r:id="rId5" imgW="2032000" imgH="144780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785794"/>
                        <a:ext cx="4110818" cy="29289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411760" y="4509120"/>
            <a:ext cx="1571636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627784" y="5517232"/>
            <a:ext cx="1571636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0"/>
            <a:ext cx="8229600" cy="650083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Найти </a:t>
            </a:r>
            <a:r>
              <a:rPr lang="en-US" dirty="0"/>
              <a:t>f '(</a:t>
            </a:r>
            <a:r>
              <a:rPr lang="en-US" dirty="0" smtClean="0"/>
              <a:t>1)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Выполнить самостоятельно: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0" y="714356"/>
          <a:ext cx="8786842" cy="3214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0" name="Формула" r:id="rId3" imgW="4914900" imgH="1701800" progId="Equation.3">
                  <p:embed/>
                </p:oleObj>
              </mc:Choice>
              <mc:Fallback>
                <p:oleObj name="Формула" r:id="rId3" imgW="4914900" imgH="17018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714356"/>
                        <a:ext cx="8786842" cy="32147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71472" y="4813835"/>
          <a:ext cx="4071966" cy="177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1" name="Формула" r:id="rId5" imgW="1714500" imgH="749300" progId="Equation.3">
                  <p:embed/>
                </p:oleObj>
              </mc:Choice>
              <mc:Fallback>
                <p:oleObj name="Формула" r:id="rId5" imgW="1714500" imgH="7493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4813835"/>
                        <a:ext cx="4071966" cy="177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000364" y="4786322"/>
            <a:ext cx="1571636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928926" y="5786454"/>
            <a:ext cx="1571636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4714884"/>
            <a:ext cx="7467600" cy="571496"/>
          </a:xfrm>
        </p:spPr>
        <p:txBody>
          <a:bodyPr>
            <a:normAutofit/>
          </a:bodyPr>
          <a:lstStyle/>
          <a:p>
            <a:r>
              <a:rPr lang="ru-RU" dirty="0" smtClean="0"/>
              <a:t>Решить самостоятельно.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357188" y="928688"/>
          <a:ext cx="3571875" cy="419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0" name="Формула" r:id="rId3" imgW="1752600" imgH="2057400" progId="Equation.3">
                  <p:embed/>
                </p:oleObj>
              </mc:Choice>
              <mc:Fallback>
                <p:oleObj name="Формула" r:id="rId3" imgW="1752600" imgH="2057400" progId="Equation.3">
                  <p:embed/>
                  <p:pic>
                    <p:nvPicPr>
                      <p:cNvPr id="0" name="Picture 2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8" y="928688"/>
                        <a:ext cx="3571875" cy="419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4429124" y="1071546"/>
          <a:ext cx="3857652" cy="43186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1" name="Формула" r:id="rId5" imgW="2019300" imgH="2260600" progId="Equation.3">
                  <p:embed/>
                </p:oleObj>
              </mc:Choice>
              <mc:Fallback>
                <p:oleObj name="Формула" r:id="rId5" imgW="2019300" imgH="226060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4" y="1071546"/>
                        <a:ext cx="3857652" cy="43186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214282" y="5367971"/>
          <a:ext cx="3000364" cy="14900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2" name="Формула" r:id="rId7" imgW="1688367" imgH="634725" progId="Equation.3">
                  <p:embed/>
                </p:oleObj>
              </mc:Choice>
              <mc:Fallback>
                <p:oleObj name="Формула" r:id="rId7" imgW="1688367" imgH="634725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82" y="5367971"/>
                        <a:ext cx="3000364" cy="14900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3857620" y="5214950"/>
          <a:ext cx="4714908" cy="1376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3" name="Формула" r:id="rId9" imgW="1866900" imgH="647700" progId="Equation.3">
                  <p:embed/>
                </p:oleObj>
              </mc:Choice>
              <mc:Fallback>
                <p:oleObj name="Формула" r:id="rId9" imgW="1866900" imgH="64770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20" y="5214950"/>
                        <a:ext cx="4714908" cy="13761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609600" y="4270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0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Решить уравнение </a:t>
            </a:r>
            <a:r>
              <a:rPr kumimoji="0" lang="en-US" sz="3000" b="0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ru-RU" sz="3000" b="0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'</a:t>
            </a:r>
            <a:r>
              <a:rPr kumimoji="0" lang="en-US" sz="3000" b="0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(x)=0</a:t>
            </a:r>
            <a:r>
              <a:rPr kumimoji="0" lang="ru-RU" sz="3000" b="0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000" b="0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3108" y="5357826"/>
            <a:ext cx="1428760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858016" y="5143512"/>
            <a:ext cx="1857388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Производная некоторых элементарных функций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2928938" y="1357313"/>
          <a:ext cx="3214687" cy="527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5" name="Формула" r:id="rId3" imgW="1231900" imgH="2019300" progId="Equation.3">
                  <p:embed/>
                </p:oleObj>
              </mc:Choice>
              <mc:Fallback>
                <p:oleObj name="Формула" r:id="rId3" imgW="1231900" imgH="2019300" progId="Equation.3">
                  <p:embed/>
                  <p:pic>
                    <p:nvPicPr>
                      <p:cNvPr id="0" name="Picture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38" y="1357313"/>
                        <a:ext cx="3214687" cy="527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Производная сложной функции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285875" y="2286000"/>
          <a:ext cx="614045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0" name="Формула" r:id="rId3" imgW="1586811" imgH="215806" progId="Equation.3">
                  <p:embed/>
                </p:oleObj>
              </mc:Choice>
              <mc:Fallback>
                <p:oleObj name="Формула" r:id="rId3" imgW="1586811" imgH="215806" progId="Equation.3">
                  <p:embed/>
                  <p:pic>
                    <p:nvPicPr>
                      <p:cNvPr id="0" name="Picture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75" y="2286000"/>
                        <a:ext cx="6140450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chemeClr val="tx1"/>
                </a:solidFill>
              </a:rPr>
              <a:t>Решение упражнений на применение всех формул вычисления производных.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sz="3100" dirty="0" smtClean="0">
                <a:solidFill>
                  <a:schemeClr val="tx1"/>
                </a:solidFill>
              </a:rPr>
              <a:t>Найти производную</a:t>
            </a:r>
            <a:endParaRPr lang="ru-RU" sz="3100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70224544"/>
              </p:ext>
            </p:extLst>
          </p:nvPr>
        </p:nvGraphicFramePr>
        <p:xfrm>
          <a:off x="428625" y="1785938"/>
          <a:ext cx="8143875" cy="294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4" name="Формула" r:id="rId3" imgW="3835400" imgH="1384300" progId="Equation.3">
                  <p:embed/>
                </p:oleObj>
              </mc:Choice>
              <mc:Fallback>
                <p:oleObj name="Формула" r:id="rId3" imgW="3835400" imgH="1384300" progId="Equation.3">
                  <p:embed/>
                  <p:pic>
                    <p:nvPicPr>
                      <p:cNvPr id="0" name="Picture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1785938"/>
                        <a:ext cx="8143875" cy="294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620688"/>
            <a:ext cx="7467600" cy="48737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dirty="0" smtClean="0"/>
              <a:t>Цель </a:t>
            </a:r>
            <a:r>
              <a:rPr lang="ru-RU" sz="1400" dirty="0"/>
              <a:t>использования ЭУП: повышение интереса к предмету «Математика» и получение прочных знаний по теме «Производная и ее приложения». </a:t>
            </a:r>
            <a:br>
              <a:rPr lang="ru-RU" sz="1400" dirty="0"/>
            </a:br>
            <a:r>
              <a:rPr lang="ru-RU" sz="1400" dirty="0"/>
              <a:t>Задачи: </a:t>
            </a:r>
            <a:br>
              <a:rPr lang="ru-RU" sz="1400" dirty="0"/>
            </a:br>
            <a:r>
              <a:rPr lang="ru-RU" sz="1400" dirty="0"/>
              <a:t>• научить самостоятельной работе с электронным учебным пособием; </a:t>
            </a:r>
            <a:br>
              <a:rPr lang="ru-RU" sz="1400" dirty="0"/>
            </a:br>
            <a:r>
              <a:rPr lang="ru-RU" sz="1400" dirty="0"/>
              <a:t>• способствовать отработке точности и последовательности при выполнении практических заданий. </a:t>
            </a:r>
            <a:endParaRPr lang="ru-RU" sz="1400" dirty="0" smtClean="0"/>
          </a:p>
          <a:p>
            <a:pPr marL="0" indent="0">
              <a:buNone/>
            </a:pPr>
            <a:r>
              <a:rPr lang="ru-RU" sz="1400" dirty="0" smtClean="0"/>
              <a:t>Вошедшие </a:t>
            </a:r>
            <a:r>
              <a:rPr lang="ru-RU" sz="1400" dirty="0"/>
              <a:t>в нашу жизнь компьютеры  и электронные издания учебного назначения предоставили преподавателям новые возможности для решения задачи индивидуализации обучения. Компьютер может излагать учебный материал последовательно, без лишних слов, наглядно, в интерактивном режиме и , следовательно, в индивидуальном темпе и на разных уровнях проникновения в тему - от минимально необходимого уровня до факультативного. Но качественные электронные учебные пособия (ЭУП) и учебники, которых, заметим, не так много, только начинают пользоваться спросом у преподавателей и студентов. </a:t>
            </a:r>
          </a:p>
          <a:p>
            <a:pPr marL="0" indent="0">
              <a:buNone/>
            </a:pPr>
            <a:r>
              <a:rPr lang="ru-RU" sz="1400" dirty="0"/>
              <a:t>Использование электронных учебных пособий в образовательном процессе имеет многофункциональный характер, меняющийся в зависимости от дидактических целей урока и отдельных его этапов. Так, повторение или закрепление пройденного материала может  быть оптимизировано, если этот процесс пойдет с использованием ЭУП. При этом за одним компьютером может работать как один студент, так и два или три студента примерно одинакового уровня успеваемости. Имеющиеся задания помогут оценить степень усвоения пройденного материала. А если у кого-то возникли сложности при выполнении заданий, то имеется возможность повторить теоретический материал, изложенный в ЭУП в лаконичной форме и с примерами. При изложении нового материала кадры из ЭУП выступают на экране проектора в качестве наглядного иллюстрированного материала к лекции или беседе преподавателя с обучающимися.  Электронные учебные пособия используются и при самообразовании. Обучающиеся, пропустившие занятие по каким-либо причинам, могут с их помощью "догнать" своих однокурсников в изучении математики.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62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14282" y="0"/>
            <a:ext cx="8686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Выполнить самостоятельно: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3462541"/>
              </p:ext>
            </p:extLst>
          </p:nvPr>
        </p:nvGraphicFramePr>
        <p:xfrm>
          <a:off x="152400" y="1214438"/>
          <a:ext cx="8115300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8" name="Формула" r:id="rId3" imgW="2705040" imgH="1143000" progId="Equation.3">
                  <p:embed/>
                </p:oleObj>
              </mc:Choice>
              <mc:Fallback>
                <p:oleObj name="Формула" r:id="rId3" imgW="2705040" imgH="11430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214438"/>
                        <a:ext cx="8115300" cy="342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928926" y="1285860"/>
            <a:ext cx="192882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428992" y="2000240"/>
            <a:ext cx="292895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000496" y="2786058"/>
            <a:ext cx="435771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429124" y="3500438"/>
            <a:ext cx="2357454" cy="1285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Геометрический смысл производной.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indent="0">
              <a:buNone/>
            </a:pPr>
            <a:r>
              <a:rPr lang="ru-RU" dirty="0" smtClean="0"/>
              <a:t>Если </a:t>
            </a:r>
            <a:r>
              <a:rPr lang="en-US" dirty="0" smtClean="0"/>
              <a:t>k&gt;0,</a:t>
            </a:r>
            <a:r>
              <a:rPr lang="ru-RU" dirty="0" smtClean="0"/>
              <a:t>то </a:t>
            </a:r>
            <a:r>
              <a:rPr lang="en-US" dirty="0" smtClean="0"/>
              <a:t>0&lt;</a:t>
            </a:r>
            <a:r>
              <a:rPr lang="el-GR" dirty="0" smtClean="0"/>
              <a:t>α</a:t>
            </a:r>
            <a:r>
              <a:rPr lang="en-US" dirty="0" smtClean="0"/>
              <a:t>&lt;</a:t>
            </a:r>
            <a:r>
              <a:rPr lang="ru-RU" dirty="0" smtClean="0"/>
              <a:t>     в этом случае функция возрастает и говорят, что прямая направлена вверх.</a:t>
            </a:r>
          </a:p>
          <a:p>
            <a:pPr indent="0">
              <a:buNone/>
            </a:pPr>
            <a:r>
              <a:rPr lang="ru-RU" dirty="0" smtClean="0"/>
              <a:t>Если </a:t>
            </a:r>
            <a:r>
              <a:rPr lang="en-US" dirty="0" smtClean="0"/>
              <a:t>k&lt;0</a:t>
            </a:r>
            <a:r>
              <a:rPr lang="ru-RU" dirty="0" smtClean="0"/>
              <a:t>,то        </a:t>
            </a:r>
            <a:r>
              <a:rPr lang="en-US" dirty="0" smtClean="0"/>
              <a:t>&lt;</a:t>
            </a:r>
            <a:r>
              <a:rPr lang="el-GR" dirty="0" smtClean="0"/>
              <a:t> α</a:t>
            </a:r>
            <a:r>
              <a:rPr lang="en-US" dirty="0" smtClean="0"/>
              <a:t>&lt;0 </a:t>
            </a:r>
            <a:r>
              <a:rPr lang="ru-RU" dirty="0" smtClean="0"/>
              <a:t>в этом случае функция </a:t>
            </a:r>
            <a:r>
              <a:rPr lang="ru-RU" i="1" dirty="0" smtClean="0"/>
              <a:t>у=</a:t>
            </a:r>
            <a:r>
              <a:rPr lang="en-US" i="1" dirty="0" err="1" smtClean="0"/>
              <a:t>kx+b</a:t>
            </a:r>
            <a:r>
              <a:rPr lang="en-US" i="1" dirty="0" smtClean="0"/>
              <a:t> </a:t>
            </a:r>
            <a:r>
              <a:rPr lang="ru-RU" dirty="0" smtClean="0"/>
              <a:t>и </a:t>
            </a:r>
            <a:r>
              <a:rPr lang="ru-RU" dirty="0" err="1" smtClean="0"/>
              <a:t>говорят,что</a:t>
            </a:r>
            <a:r>
              <a:rPr lang="ru-RU" dirty="0" smtClean="0"/>
              <a:t> прямая направлена вниз.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210195"/>
              </p:ext>
            </p:extLst>
          </p:nvPr>
        </p:nvGraphicFramePr>
        <p:xfrm>
          <a:off x="3347864" y="1484784"/>
          <a:ext cx="360040" cy="6969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6" name="Формула" r:id="rId3" imgW="164957" imgH="393359" progId="Equation.3">
                  <p:embed/>
                </p:oleObj>
              </mc:Choice>
              <mc:Fallback>
                <p:oleObj name="Формула" r:id="rId3" imgW="164957" imgH="393359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1484784"/>
                        <a:ext cx="360040" cy="6969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5019186"/>
              </p:ext>
            </p:extLst>
          </p:nvPr>
        </p:nvGraphicFramePr>
        <p:xfrm>
          <a:off x="2627784" y="2636912"/>
          <a:ext cx="604831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7" name="Формула" r:id="rId5" imgW="279279" imgH="393529" progId="Equation.3">
                  <p:embed/>
                </p:oleObj>
              </mc:Choice>
              <mc:Fallback>
                <p:oleObj name="Формула" r:id="rId5" imgW="279279" imgH="393529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636912"/>
                        <a:ext cx="604831" cy="696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214290"/>
            <a:ext cx="8472518" cy="5911873"/>
          </a:xfrm>
        </p:spPr>
        <p:txBody>
          <a:bodyPr/>
          <a:lstStyle/>
          <a:p>
            <a:pPr indent="342900">
              <a:buNone/>
            </a:pPr>
            <a:r>
              <a:rPr lang="ru-RU" dirty="0" smtClean="0"/>
              <a:t>Геометрический смысл производной состоит в </a:t>
            </a:r>
            <a:r>
              <a:rPr lang="ru-RU" dirty="0" err="1" smtClean="0"/>
              <a:t>том,что</a:t>
            </a:r>
            <a:r>
              <a:rPr lang="ru-RU" dirty="0" smtClean="0"/>
              <a:t> значение производной функции в точке равно угловому коэффициенту касательной к графику функции в этой точке.</a:t>
            </a:r>
          </a:p>
          <a:p>
            <a:pPr indent="342900">
              <a:buNone/>
            </a:pPr>
            <a:endParaRPr lang="ru-RU" dirty="0" smtClean="0"/>
          </a:p>
          <a:p>
            <a:pPr indent="342900">
              <a:buNone/>
            </a:pPr>
            <a:endParaRPr lang="ru-RU" dirty="0" smtClean="0"/>
          </a:p>
          <a:p>
            <a:pPr indent="342900">
              <a:buNone/>
            </a:pPr>
            <a:endParaRPr lang="ru-RU" dirty="0" smtClean="0"/>
          </a:p>
          <a:p>
            <a:pPr indent="342900">
              <a:buNone/>
            </a:pPr>
            <a:endParaRPr lang="ru-RU" dirty="0" smtClean="0"/>
          </a:p>
          <a:p>
            <a:pPr indent="342900">
              <a:buNone/>
            </a:pPr>
            <a:endParaRPr lang="en-US" dirty="0" smtClean="0"/>
          </a:p>
          <a:p>
            <a:pPr indent="342900">
              <a:buNone/>
            </a:pPr>
            <a:endParaRPr lang="en-US" dirty="0"/>
          </a:p>
          <a:p>
            <a:pPr indent="342900">
              <a:buNone/>
            </a:pPr>
            <a:endParaRPr lang="en-US" dirty="0" smtClean="0"/>
          </a:p>
          <a:p>
            <a:pPr indent="342900">
              <a:buNone/>
            </a:pPr>
            <a:r>
              <a:rPr lang="ru-RU" dirty="0" smtClean="0"/>
              <a:t>где </a:t>
            </a:r>
            <a:r>
              <a:rPr lang="en-US" i="1" dirty="0" smtClean="0"/>
              <a:t>k</a:t>
            </a:r>
            <a:r>
              <a:rPr lang="ru-RU" dirty="0" smtClean="0"/>
              <a:t>-угловой коэффициент касательной.</a:t>
            </a:r>
          </a:p>
          <a:p>
            <a:pPr indent="342900">
              <a:buNone/>
            </a:pPr>
            <a:endParaRPr lang="ru-RU" dirty="0" smtClean="0"/>
          </a:p>
          <a:p>
            <a:pPr indent="342900">
              <a:buNone/>
            </a:pPr>
            <a:endParaRPr lang="ru-RU" dirty="0" smtClean="0"/>
          </a:p>
          <a:p>
            <a:pPr indent="342900">
              <a:buNone/>
            </a:pPr>
            <a:endParaRPr lang="ru-RU" dirty="0" smtClean="0"/>
          </a:p>
          <a:p>
            <a:pPr indent="342900">
              <a:buNone/>
            </a:pPr>
            <a:endParaRPr lang="ru-RU" dirty="0" smtClean="0"/>
          </a:p>
          <a:p>
            <a:pPr indent="342900">
              <a:buNone/>
            </a:pPr>
            <a:endParaRPr lang="ru-RU" dirty="0" smtClean="0"/>
          </a:p>
          <a:p>
            <a:pPr indent="342900">
              <a:buNone/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4333123"/>
              </p:ext>
            </p:extLst>
          </p:nvPr>
        </p:nvGraphicFramePr>
        <p:xfrm>
          <a:off x="2483768" y="2276872"/>
          <a:ext cx="3268289" cy="857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0" name="Формула" r:id="rId3" imgW="774364" imgH="203112" progId="Equation.3">
                  <p:embed/>
                </p:oleObj>
              </mc:Choice>
              <mc:Fallback>
                <p:oleObj name="Формула" r:id="rId3" imgW="774364" imgH="203112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276872"/>
                        <a:ext cx="3268289" cy="8572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2837444"/>
              </p:ext>
            </p:extLst>
          </p:nvPr>
        </p:nvGraphicFramePr>
        <p:xfrm>
          <a:off x="2555776" y="3645024"/>
          <a:ext cx="3262313" cy="102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1" name="Формула" r:id="rId5" imgW="647419" imgH="203112" progId="Equation.3">
                  <p:embed/>
                </p:oleObj>
              </mc:Choice>
              <mc:Fallback>
                <p:oleObj name="Формула" r:id="rId5" imgW="647419" imgH="203112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3645024"/>
                        <a:ext cx="3262313" cy="1023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32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Уравнение касательной к графику функции.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12642172"/>
              </p:ext>
            </p:extLst>
          </p:nvPr>
        </p:nvGraphicFramePr>
        <p:xfrm>
          <a:off x="95250" y="1928813"/>
          <a:ext cx="8723313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9" name="Формула" r:id="rId3" imgW="1739880" imgH="228600" progId="Equation.3">
                  <p:embed/>
                </p:oleObj>
              </mc:Choice>
              <mc:Fallback>
                <p:oleObj name="Формула" r:id="rId3" imgW="1739880" imgH="228600" progId="Equation.3">
                  <p:embed/>
                  <p:pic>
                    <p:nvPicPr>
                      <p:cNvPr id="0" name="Picture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" y="1928813"/>
                        <a:ext cx="8723313" cy="1146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500034" y="3357562"/>
            <a:ext cx="7186634" cy="155415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где </a:t>
            </a:r>
            <a:r>
              <a:rPr lang="ru-RU" dirty="0" err="1" smtClean="0"/>
              <a:t>х</a:t>
            </a:r>
            <a:r>
              <a:rPr lang="ru-RU" dirty="0" smtClean="0"/>
              <a:t>₀- абсцисса точки касания.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33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467600" cy="652934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Практические задания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357188" y="1285875"/>
          <a:ext cx="3730625" cy="442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1" name="Формула" r:id="rId3" imgW="1968500" imgH="2336800" progId="Equation.3">
                  <p:embed/>
                </p:oleObj>
              </mc:Choice>
              <mc:Fallback>
                <p:oleObj name="Формула" r:id="rId3" imgW="1968500" imgH="2336800" progId="Equation.3">
                  <p:embed/>
                  <p:pic>
                    <p:nvPicPr>
                      <p:cNvPr id="0" name="Picture 1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8" y="1285875"/>
                        <a:ext cx="3730625" cy="4429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Содержимое 10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846674361"/>
              </p:ext>
            </p:extLst>
          </p:nvPr>
        </p:nvGraphicFramePr>
        <p:xfrm>
          <a:off x="4643438" y="1357297"/>
          <a:ext cx="2664866" cy="5479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2" name="Формула" r:id="rId5" imgW="1803400" imgH="3708400" progId="Equation.3">
                  <p:embed/>
                </p:oleObj>
              </mc:Choice>
              <mc:Fallback>
                <p:oleObj name="Формула" r:id="rId5" imgW="1803400" imgH="3708400" progId="Equation.3">
                  <p:embed/>
                  <p:pic>
                    <p:nvPicPr>
                      <p:cNvPr id="0" name="Picture 2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1357297"/>
                        <a:ext cx="2664866" cy="54798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Прямая соединительная линия 3"/>
          <p:cNvCxnSpPr/>
          <p:nvPr/>
        </p:nvCxnSpPr>
        <p:spPr>
          <a:xfrm>
            <a:off x="4211960" y="1124744"/>
            <a:ext cx="0" cy="5616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34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57148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sz="3600" dirty="0" smtClean="0"/>
              <a:t>Самостоятельно</a:t>
            </a:r>
            <a:r>
              <a:rPr lang="ru-RU" dirty="0" smtClean="0"/>
              <a:t>:</a:t>
            </a:r>
            <a:endParaRPr lang="ru-RU" dirty="0"/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66344"/>
              </p:ext>
            </p:extLst>
          </p:nvPr>
        </p:nvGraphicFramePr>
        <p:xfrm>
          <a:off x="857224" y="1857364"/>
          <a:ext cx="4405776" cy="3786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0" name="Формула" r:id="rId3" imgW="1625600" imgH="1397000" progId="Equation.3">
                  <p:embed/>
                </p:oleObj>
              </mc:Choice>
              <mc:Fallback>
                <p:oleObj name="Формула" r:id="rId3" imgW="1625600" imgH="13970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1857364"/>
                        <a:ext cx="4405776" cy="37862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261567" y="2420888"/>
            <a:ext cx="2571768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304229" y="4149080"/>
            <a:ext cx="4357718" cy="1714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35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Применение производной к исследованию функций.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dirty="0" smtClean="0"/>
              <a:t>    Производная широко используется для исследования функций, т.е. для изучения различных свойств функций.</a:t>
            </a:r>
          </a:p>
          <a:p>
            <a:r>
              <a:rPr lang="ru-RU" sz="2400" dirty="0" smtClean="0"/>
              <a:t>Точки, в которых производная функции равна нулю, называют </a:t>
            </a:r>
            <a:r>
              <a:rPr lang="ru-RU" sz="2400" i="1" dirty="0" smtClean="0"/>
              <a:t>стационарными.</a:t>
            </a:r>
            <a:r>
              <a:rPr lang="ru-RU" sz="2400" dirty="0" smtClean="0"/>
              <a:t> Заметим, что функция может иметь экстремум и в точке, где эта функция не имеет производной. Точки, в которых функция имеет производную, равную нулю, или </a:t>
            </a:r>
            <a:r>
              <a:rPr lang="ru-RU" sz="2400" dirty="0" err="1" smtClean="0"/>
              <a:t>недифференцируема</a:t>
            </a:r>
            <a:r>
              <a:rPr lang="ru-RU" sz="2400" dirty="0" smtClean="0"/>
              <a:t>, называют </a:t>
            </a:r>
            <a:r>
              <a:rPr lang="ru-RU" sz="2400" i="1" dirty="0" smtClean="0"/>
              <a:t>критическими точками этой функции. </a:t>
            </a:r>
            <a:r>
              <a:rPr lang="ru-RU" sz="2400" dirty="0" err="1" smtClean="0"/>
              <a:t>Т.о.,для</a:t>
            </a:r>
            <a:r>
              <a:rPr lang="ru-RU" sz="2400" dirty="0" smtClean="0"/>
              <a:t> того чтобы точка </a:t>
            </a:r>
            <a:r>
              <a:rPr lang="ru-RU" sz="2400" dirty="0" err="1" smtClean="0"/>
              <a:t>х</a:t>
            </a:r>
            <a:r>
              <a:rPr lang="ru-RU" sz="2400" dirty="0" smtClean="0"/>
              <a:t>₀ была точкой экстремума функции </a:t>
            </a:r>
            <a:r>
              <a:rPr lang="en-US" sz="2400" dirty="0" smtClean="0"/>
              <a:t>f(x)</a:t>
            </a:r>
            <a:r>
              <a:rPr lang="ru-RU" sz="2400" dirty="0" smtClean="0"/>
              <a:t>, </a:t>
            </a:r>
            <a:r>
              <a:rPr lang="ru-RU" sz="2400" i="1" dirty="0" smtClean="0"/>
              <a:t>необходимо</a:t>
            </a:r>
            <a:r>
              <a:rPr lang="ru-RU" sz="2400" dirty="0" smtClean="0"/>
              <a:t>, чтобы эта точка была критической точкой данной функции.</a:t>
            </a:r>
            <a:endParaRPr lang="ru-RU" sz="2400" i="1" dirty="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36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229600" cy="576899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Пусть функция </a:t>
            </a:r>
            <a:r>
              <a:rPr lang="en-US" sz="2800" dirty="0" smtClean="0"/>
              <a:t>f(x) </a:t>
            </a:r>
            <a:r>
              <a:rPr lang="ru-RU" sz="2800" dirty="0" smtClean="0"/>
              <a:t>дифференцируема на интервале (а;</a:t>
            </a:r>
            <a:r>
              <a:rPr lang="en-US" sz="2800" dirty="0" smtClean="0"/>
              <a:t>b)</a:t>
            </a:r>
            <a:r>
              <a:rPr lang="ru-RU" sz="2800" dirty="0" smtClean="0"/>
              <a:t>, </a:t>
            </a:r>
          </a:p>
          <a:p>
            <a:pPr>
              <a:buNone/>
            </a:pPr>
            <a:r>
              <a:rPr lang="ru-RU" sz="2800" dirty="0" err="1" smtClean="0"/>
              <a:t>х</a:t>
            </a:r>
            <a:r>
              <a:rPr lang="ru-RU" sz="2800" dirty="0" smtClean="0"/>
              <a:t>₀</a:t>
            </a:r>
            <a:r>
              <a:rPr lang="el-GR" sz="2800" dirty="0" smtClean="0"/>
              <a:t>ϵ</a:t>
            </a:r>
            <a:r>
              <a:rPr lang="ru-RU" sz="2800" dirty="0" smtClean="0"/>
              <a:t> (а;</a:t>
            </a:r>
            <a:r>
              <a:rPr lang="en-US" sz="2800" dirty="0" smtClean="0"/>
              <a:t>b)</a:t>
            </a:r>
            <a:r>
              <a:rPr lang="ru-RU" sz="2800" dirty="0" smtClean="0"/>
              <a:t>, и </a:t>
            </a:r>
            <a:r>
              <a:rPr lang="en-US" sz="2800" dirty="0" smtClean="0"/>
              <a:t>f '(</a:t>
            </a:r>
            <a:r>
              <a:rPr lang="ru-RU" sz="2800" dirty="0" err="1" smtClean="0"/>
              <a:t>х</a:t>
            </a:r>
            <a:r>
              <a:rPr lang="ru-RU" sz="2800" dirty="0" smtClean="0"/>
              <a:t>₀</a:t>
            </a:r>
            <a:r>
              <a:rPr lang="en-US" sz="2800" dirty="0" smtClean="0"/>
              <a:t>)=0</a:t>
            </a:r>
            <a:r>
              <a:rPr lang="ru-RU" sz="2800" dirty="0" smtClean="0"/>
              <a:t>. Тогда:</a:t>
            </a:r>
          </a:p>
          <a:p>
            <a:pPr>
              <a:buNone/>
            </a:pPr>
            <a:r>
              <a:rPr lang="ru-RU" sz="2800" dirty="0" smtClean="0"/>
              <a:t>1)Если при переходе через стационарную точку </a:t>
            </a:r>
            <a:r>
              <a:rPr lang="ru-RU" sz="2800" dirty="0" err="1" smtClean="0"/>
              <a:t>х</a:t>
            </a:r>
            <a:r>
              <a:rPr lang="ru-RU" sz="2800" dirty="0" smtClean="0"/>
              <a:t>₀ функции </a:t>
            </a:r>
            <a:r>
              <a:rPr lang="en-US" sz="2800" dirty="0" smtClean="0"/>
              <a:t>f(</a:t>
            </a:r>
            <a:r>
              <a:rPr lang="ru-RU" sz="2800" dirty="0" err="1" smtClean="0"/>
              <a:t>х</a:t>
            </a:r>
            <a:r>
              <a:rPr lang="en-US" sz="2800" dirty="0" smtClean="0"/>
              <a:t>)</a:t>
            </a:r>
            <a:r>
              <a:rPr lang="ru-RU" sz="2800" dirty="0" smtClean="0"/>
              <a:t> ее производная меняет знак с «плюса» на «минус», т.е. </a:t>
            </a:r>
            <a:r>
              <a:rPr lang="en-US" sz="2800" dirty="0" smtClean="0"/>
              <a:t>f'(</a:t>
            </a:r>
            <a:r>
              <a:rPr lang="ru-RU" sz="2800" dirty="0" err="1" smtClean="0"/>
              <a:t>х</a:t>
            </a:r>
            <a:r>
              <a:rPr lang="en-US" sz="2800" dirty="0" smtClean="0"/>
              <a:t>)&gt;0</a:t>
            </a:r>
            <a:r>
              <a:rPr lang="ru-RU" sz="2800" dirty="0" smtClean="0"/>
              <a:t> слева от точки х₀ и </a:t>
            </a:r>
            <a:r>
              <a:rPr lang="en-US" sz="2800" dirty="0" smtClean="0"/>
              <a:t>f'(</a:t>
            </a:r>
            <a:r>
              <a:rPr lang="ru-RU" sz="2800" dirty="0" err="1" smtClean="0"/>
              <a:t>х</a:t>
            </a:r>
            <a:r>
              <a:rPr lang="en-US" sz="2800" dirty="0" smtClean="0"/>
              <a:t>)&lt;</a:t>
            </a:r>
            <a:r>
              <a:rPr lang="ru-RU" sz="2800" dirty="0" smtClean="0"/>
              <a:t>0 справа от точки </a:t>
            </a:r>
            <a:r>
              <a:rPr lang="ru-RU" sz="2800" dirty="0" err="1" smtClean="0"/>
              <a:t>х</a:t>
            </a:r>
            <a:r>
              <a:rPr lang="ru-RU" sz="2800" dirty="0" smtClean="0"/>
              <a:t>₀, то </a:t>
            </a:r>
            <a:r>
              <a:rPr lang="ru-RU" sz="2800" dirty="0" err="1" smtClean="0"/>
              <a:t>х</a:t>
            </a:r>
            <a:r>
              <a:rPr lang="ru-RU" sz="2800" dirty="0" smtClean="0"/>
              <a:t>₀- точка максимума функции </a:t>
            </a:r>
            <a:r>
              <a:rPr lang="en-US" sz="2800" dirty="0" smtClean="0"/>
              <a:t>f(x).</a:t>
            </a:r>
          </a:p>
          <a:p>
            <a:pPr>
              <a:buNone/>
            </a:pPr>
            <a:r>
              <a:rPr lang="en-US" sz="2800" dirty="0" smtClean="0"/>
              <a:t>2)</a:t>
            </a:r>
            <a:r>
              <a:rPr lang="ru-RU" sz="2800" dirty="0" smtClean="0"/>
              <a:t>Если при переходе через стационарную точку </a:t>
            </a:r>
            <a:r>
              <a:rPr lang="ru-RU" sz="2800" dirty="0" err="1" smtClean="0"/>
              <a:t>х</a:t>
            </a:r>
            <a:r>
              <a:rPr lang="ru-RU" sz="2800" dirty="0" smtClean="0"/>
              <a:t>₀ функции </a:t>
            </a:r>
            <a:r>
              <a:rPr lang="en-US" sz="2800" dirty="0" smtClean="0"/>
              <a:t>f(</a:t>
            </a:r>
            <a:r>
              <a:rPr lang="ru-RU" sz="2800" dirty="0" err="1" smtClean="0"/>
              <a:t>х</a:t>
            </a:r>
            <a:r>
              <a:rPr lang="en-US" sz="2800" dirty="0" smtClean="0"/>
              <a:t>)</a:t>
            </a:r>
            <a:r>
              <a:rPr lang="ru-RU" sz="2800" dirty="0" smtClean="0"/>
              <a:t> ее производная меняет знак с «минуса» на «плюс», то </a:t>
            </a:r>
            <a:r>
              <a:rPr lang="ru-RU" sz="2800" dirty="0" err="1" smtClean="0"/>
              <a:t>х</a:t>
            </a:r>
            <a:r>
              <a:rPr lang="ru-RU" sz="2800" dirty="0" smtClean="0"/>
              <a:t>₀- точка минимума функции </a:t>
            </a:r>
            <a:r>
              <a:rPr lang="en-US" sz="2800" dirty="0" smtClean="0"/>
              <a:t>f(x).</a:t>
            </a:r>
          </a:p>
          <a:p>
            <a:pPr>
              <a:buNone/>
            </a:pPr>
            <a:r>
              <a:rPr lang="ru-RU" sz="2800" dirty="0" smtClean="0"/>
              <a:t>Точки минимума и точки максимума называются </a:t>
            </a:r>
            <a:r>
              <a:rPr lang="ru-RU" sz="2800" i="1" dirty="0" smtClean="0"/>
              <a:t>точками экстремума.</a:t>
            </a:r>
            <a:endParaRPr lang="ru-RU" sz="2800" i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37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Задача.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Построить график функции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800825097"/>
              </p:ext>
            </p:extLst>
          </p:nvPr>
        </p:nvGraphicFramePr>
        <p:xfrm>
          <a:off x="6072198" y="857232"/>
          <a:ext cx="2649023" cy="507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3" name="Формула" r:id="rId3" imgW="1193800" imgH="228600" progId="Equation.3">
                  <p:embed/>
                </p:oleObj>
              </mc:Choice>
              <mc:Fallback>
                <p:oleObj name="Формула" r:id="rId3" imgW="1193800" imgH="228600" progId="Equation.3">
                  <p:embed/>
                  <p:pic>
                    <p:nvPicPr>
                      <p:cNvPr id="0" name="Picture 1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198" y="857232"/>
                        <a:ext cx="2649023" cy="5072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>
          <a:xfrm>
            <a:off x="571472" y="1571612"/>
            <a:ext cx="7458103" cy="467678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Решение:</a:t>
            </a:r>
          </a:p>
          <a:p>
            <a:pPr>
              <a:buNone/>
            </a:pPr>
            <a:r>
              <a:rPr lang="ru-RU" dirty="0" smtClean="0"/>
              <a:t>1)Найти область определения функции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en-US" dirty="0" smtClean="0"/>
              <a:t>X</a:t>
            </a:r>
            <a:r>
              <a:rPr lang="el-GR" dirty="0" smtClean="0">
                <a:latin typeface="Calibri"/>
                <a:cs typeface="Calibri"/>
              </a:rPr>
              <a:t>ϵ</a:t>
            </a:r>
            <a:r>
              <a:rPr lang="en-US" dirty="0" smtClean="0">
                <a:latin typeface="Calibri"/>
                <a:cs typeface="Calibri"/>
              </a:rPr>
              <a:t>R</a:t>
            </a:r>
            <a:endParaRPr lang="ru-RU" dirty="0" smtClean="0">
              <a:latin typeface="Calibri"/>
              <a:cs typeface="Calibri"/>
            </a:endParaRPr>
          </a:p>
          <a:p>
            <a:pPr>
              <a:buNone/>
            </a:pPr>
            <a:r>
              <a:rPr lang="ru-RU" dirty="0" smtClean="0">
                <a:latin typeface="Calibri"/>
                <a:cs typeface="Calibri"/>
              </a:rPr>
              <a:t>2)Найти производную:</a:t>
            </a:r>
            <a:endParaRPr lang="en-US" dirty="0" smtClean="0">
              <a:latin typeface="Calibri"/>
              <a:cs typeface="Calibri"/>
            </a:endParaRPr>
          </a:p>
          <a:p>
            <a:pPr>
              <a:buNone/>
            </a:pPr>
            <a:r>
              <a:rPr lang="en-US" dirty="0" smtClean="0">
                <a:latin typeface="Calibri"/>
                <a:cs typeface="Calibri"/>
              </a:rPr>
              <a:t>fᶦ(x)=(x</a:t>
            </a:r>
            <a:r>
              <a:rPr lang="ru-RU" dirty="0" smtClean="0"/>
              <a:t>³</a:t>
            </a:r>
            <a:r>
              <a:rPr lang="en-US" dirty="0" smtClean="0">
                <a:latin typeface="Calibri"/>
                <a:cs typeface="Calibri"/>
              </a:rPr>
              <a:t>-2x</a:t>
            </a:r>
            <a:r>
              <a:rPr lang="ru-RU" dirty="0" smtClean="0"/>
              <a:t>²</a:t>
            </a:r>
            <a:r>
              <a:rPr lang="en-US" dirty="0" smtClean="0">
                <a:latin typeface="Calibri"/>
                <a:cs typeface="Calibri"/>
              </a:rPr>
              <a:t>+x)ᶦ=3x</a:t>
            </a:r>
            <a:r>
              <a:rPr lang="ru-RU" dirty="0" smtClean="0"/>
              <a:t>²</a:t>
            </a:r>
            <a:r>
              <a:rPr lang="en-US" dirty="0" smtClean="0"/>
              <a:t>-4x+1</a:t>
            </a:r>
          </a:p>
          <a:p>
            <a:pPr>
              <a:buNone/>
            </a:pPr>
            <a:r>
              <a:rPr lang="en-US" dirty="0" smtClean="0">
                <a:latin typeface="Calibri"/>
                <a:cs typeface="Calibri"/>
              </a:rPr>
              <a:t>3)</a:t>
            </a:r>
            <a:r>
              <a:rPr lang="ru-RU" dirty="0" smtClean="0">
                <a:latin typeface="Calibri"/>
                <a:cs typeface="Calibri"/>
              </a:rPr>
              <a:t>Найти стационарные точки</a:t>
            </a:r>
          </a:p>
          <a:p>
            <a:pPr>
              <a:buNone/>
            </a:pPr>
            <a:endParaRPr lang="ru-RU" dirty="0" smtClean="0">
              <a:latin typeface="Calibri"/>
              <a:cs typeface="Calibri"/>
            </a:endParaRP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4" name="Формула" r:id="rId5" imgW="391303" imgH="739129" progId="Equation.3">
                  <p:embed/>
                </p:oleObj>
              </mc:Choice>
              <mc:Fallback>
                <p:oleObj name="Формула" r:id="rId5" imgW="391303" imgH="739129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181994"/>
              </p:ext>
            </p:extLst>
          </p:nvPr>
        </p:nvGraphicFramePr>
        <p:xfrm>
          <a:off x="785786" y="4286255"/>
          <a:ext cx="3225260" cy="166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5" name="Формула" r:id="rId7" imgW="1625600" imgH="838200" progId="Equation.3">
                  <p:embed/>
                </p:oleObj>
              </mc:Choice>
              <mc:Fallback>
                <p:oleObj name="Формула" r:id="rId7" imgW="1625600" imgH="8382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786" y="4286255"/>
                        <a:ext cx="3225260" cy="1663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38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7467600" cy="618822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4)Найти промежутки монотонности.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5)Найти точки экстремума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714348" y="1714488"/>
            <a:ext cx="335758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Дуга 10"/>
          <p:cNvSpPr/>
          <p:nvPr/>
        </p:nvSpPr>
        <p:spPr>
          <a:xfrm>
            <a:off x="214282" y="1285860"/>
            <a:ext cx="1571636" cy="785818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4" name="Полилиния 13"/>
          <p:cNvSpPr/>
          <p:nvPr/>
        </p:nvSpPr>
        <p:spPr>
          <a:xfrm>
            <a:off x="1810139" y="1357298"/>
            <a:ext cx="1261663" cy="378196"/>
          </a:xfrm>
          <a:custGeom>
            <a:avLst/>
            <a:gdLst>
              <a:gd name="connsiteX0" fmla="*/ 0 w 1399592"/>
              <a:gd name="connsiteY0" fmla="*/ 435428 h 472751"/>
              <a:gd name="connsiteX1" fmla="*/ 839755 w 1399592"/>
              <a:gd name="connsiteY1" fmla="*/ 6220 h 472751"/>
              <a:gd name="connsiteX2" fmla="*/ 1399592 w 1399592"/>
              <a:gd name="connsiteY2" fmla="*/ 472751 h 472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99592" h="472751">
                <a:moveTo>
                  <a:pt x="0" y="435428"/>
                </a:moveTo>
                <a:cubicBezTo>
                  <a:pt x="303245" y="217714"/>
                  <a:pt x="606490" y="0"/>
                  <a:pt x="839755" y="6220"/>
                </a:cubicBezTo>
                <a:cubicBezTo>
                  <a:pt x="1073020" y="12440"/>
                  <a:pt x="1309396" y="407437"/>
                  <a:pt x="1399592" y="472751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Дуга 16"/>
          <p:cNvSpPr/>
          <p:nvPr/>
        </p:nvSpPr>
        <p:spPr>
          <a:xfrm>
            <a:off x="3071802" y="1357298"/>
            <a:ext cx="1571636" cy="785818"/>
          </a:xfrm>
          <a:prstGeom prst="arc">
            <a:avLst>
              <a:gd name="adj1" fmla="val 10888423"/>
              <a:gd name="adj2" fmla="val 1765519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1000100" y="1285860"/>
          <a:ext cx="427040" cy="498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80" name="Формула" r:id="rId3" imgW="139700" imgH="139700" progId="Equation.3">
                  <p:embed/>
                </p:oleObj>
              </mc:Choice>
              <mc:Fallback>
                <p:oleObj name="Формула" r:id="rId3" imgW="139700" imgH="139700" progId="Equation.3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1285860"/>
                        <a:ext cx="427040" cy="4984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2214546" y="1357298"/>
          <a:ext cx="420690" cy="4667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81" name="Формула" r:id="rId5" imgW="126670" imgH="76002" progId="Equation.3">
                  <p:embed/>
                </p:oleObj>
              </mc:Choice>
              <mc:Fallback>
                <p:oleObj name="Формула" r:id="rId5" imgW="126670" imgH="76002" progId="Equation.3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46" y="1357298"/>
                        <a:ext cx="420690" cy="4667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3500430" y="1285860"/>
          <a:ext cx="427040" cy="427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82" name="Формула" r:id="rId7" imgW="139700" imgH="139700" progId="Equation.3">
                  <p:embed/>
                </p:oleObj>
              </mc:Choice>
              <mc:Fallback>
                <p:oleObj name="Формула" r:id="rId7" imgW="139700" imgH="139700" progId="Equation.3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0" y="1285860"/>
                        <a:ext cx="427040" cy="4270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1643042" y="1857364"/>
          <a:ext cx="427040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83" name="Формула" r:id="rId9" imgW="139639" imgH="393529" progId="Equation.3">
                  <p:embed/>
                </p:oleObj>
              </mc:Choice>
              <mc:Fallback>
                <p:oleObj name="Формула" r:id="rId9" imgW="139639" imgH="393529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42" y="1857364"/>
                        <a:ext cx="427040" cy="7143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2928926" y="1928802"/>
          <a:ext cx="285752" cy="436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84" name="Формула" r:id="rId11" imgW="88707" imgH="164742" progId="Equation.3">
                  <p:embed/>
                </p:oleObj>
              </mc:Choice>
              <mc:Fallback>
                <p:oleObj name="Формула" r:id="rId11" imgW="88707" imgH="164742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26" y="1928802"/>
                        <a:ext cx="285752" cy="4360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6088776"/>
              </p:ext>
            </p:extLst>
          </p:nvPr>
        </p:nvGraphicFramePr>
        <p:xfrm>
          <a:off x="642910" y="2786058"/>
          <a:ext cx="5458123" cy="11922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85" name="Формула" r:id="rId13" imgW="3720960" imgH="812520" progId="Equation.3">
                  <p:embed/>
                </p:oleObj>
              </mc:Choice>
              <mc:Fallback>
                <p:oleObj name="Формула" r:id="rId13" imgW="3720960" imgH="812520" progId="Equation.3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2786058"/>
                        <a:ext cx="5458123" cy="11922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6113493"/>
              </p:ext>
            </p:extLst>
          </p:nvPr>
        </p:nvGraphicFramePr>
        <p:xfrm>
          <a:off x="500063" y="4198938"/>
          <a:ext cx="5641975" cy="240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86" name="Формула" r:id="rId15" imgW="4533840" imgH="1930320" progId="Equation.3">
                  <p:embed/>
                </p:oleObj>
              </mc:Choice>
              <mc:Fallback>
                <p:oleObj name="Формула" r:id="rId15" imgW="4533840" imgH="1930320" progId="Equation.3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4198938"/>
                        <a:ext cx="5641975" cy="2403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8550364"/>
              </p:ext>
            </p:extLst>
          </p:nvPr>
        </p:nvGraphicFramePr>
        <p:xfrm>
          <a:off x="4387850" y="3232150"/>
          <a:ext cx="36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87" name="Формула" r:id="rId17" imgW="368280" imgH="393480" progId="Equation.3">
                  <p:embed/>
                </p:oleObj>
              </mc:Choice>
              <mc:Fallback>
                <p:oleObj name="Формула" r:id="rId17" imgW="368280" imgH="393480" progId="Equation.3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3232150"/>
                        <a:ext cx="368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39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208912" cy="6669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dirty="0"/>
              <a:t>Наконец, эти пособия являются надежными помощниками при подготовке учащихся к экзаменам и при обучении в форме экстерната.</a:t>
            </a:r>
          </a:p>
          <a:p>
            <a:pPr marL="0" indent="0">
              <a:buNone/>
            </a:pPr>
            <a:r>
              <a:rPr lang="ru-RU" sz="1400" dirty="0" smtClean="0"/>
              <a:t>Электронные </a:t>
            </a:r>
            <a:r>
              <a:rPr lang="ru-RU" sz="1400" dirty="0"/>
              <a:t>учебные пособия используют при:</a:t>
            </a:r>
          </a:p>
          <a:p>
            <a:pPr marL="0" lvl="0" indent="0">
              <a:buNone/>
            </a:pPr>
            <a:r>
              <a:rPr lang="ru-RU" sz="1400" dirty="0"/>
              <a:t>При изложении материала - слайды, презентации, демонстрации(видеоролики-лекции, в которых используются звук, цвет и анимация);</a:t>
            </a:r>
          </a:p>
          <a:p>
            <a:pPr marL="0" lvl="0" indent="0">
              <a:buNone/>
            </a:pPr>
            <a:r>
              <a:rPr lang="ru-RU" sz="1400" dirty="0"/>
              <a:t>При практической работе - слайды с текстами задач(упражнения на готовых чертежах, задачи с визуальными подсказками) и практические задания, в которых рассматриваются динамические чертежи (задачи на выявление связей между элементами фигуры, на построение фигур с помощью виртуальных инструментов, на перекраивание и др</a:t>
            </a:r>
            <a:r>
              <a:rPr lang="ru-RU" sz="1400" dirty="0" smtClean="0"/>
              <a:t>.);</a:t>
            </a:r>
          </a:p>
          <a:p>
            <a:pPr marL="0" lvl="0" indent="0">
              <a:buNone/>
            </a:pPr>
            <a:r>
              <a:rPr lang="ru-RU" sz="1400" dirty="0" smtClean="0"/>
              <a:t>При </a:t>
            </a:r>
            <a:r>
              <a:rPr lang="ru-RU" sz="1400" dirty="0"/>
              <a:t>контроле и тестировании - задачи на вычисление( с вводом ответа), задания с выбором ответа, табличные тесты и т. д.</a:t>
            </a:r>
          </a:p>
          <a:p>
            <a:pPr marL="0" indent="0">
              <a:buNone/>
            </a:pPr>
            <a:r>
              <a:rPr lang="ru-RU" sz="1400" dirty="0"/>
              <a:t>Благодаря электронным помощникам: компьютеру или графическому калькулятору - на уроках алгебры стало возможным создание графических образов (рисунков реальных объектов, узоров) как множества точек координатной плоскости. Рисование - увлекательный процесс, который может послужить мотивацией к учебной деятельности на этапе формирования умений распознавать виды изучаемых функций, показывать расположение в координатной плоскости графиков функций в зависимости от значений коэффициентов, строить графики функций на основе преобразования известных графиков, решать некоторые виды задач на координатной плоскости. Процесс создания рисунка с использованием графических соображений будет полезен каждому студенту. Характерной его особенностью является постоянная взаимосвязь алгебраического и геометрического языков, переход от буквенного равенства или неравенства к геометрическому образу или наоборот. Подобные занятия могут оказаться доступными и интересными для студентов, увлекая их возможностью воспроизведения замысла рисунка с помощью графических представлений. Это окажет влияние на их самостоятельность и активность в познавательной деятельности.</a:t>
            </a:r>
          </a:p>
          <a:p>
            <a:pPr marL="0" indent="0">
              <a:buNone/>
            </a:pPr>
            <a:endParaRPr lang="ru-RU" sz="1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35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43917143"/>
              </p:ext>
            </p:extLst>
          </p:nvPr>
        </p:nvGraphicFramePr>
        <p:xfrm>
          <a:off x="395536" y="836712"/>
          <a:ext cx="8208912" cy="1943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4620"/>
                <a:gridCol w="2091684"/>
                <a:gridCol w="1368152"/>
                <a:gridCol w="1368152"/>
                <a:gridCol w="1368152"/>
                <a:gridCol w="1368152"/>
              </a:tblGrid>
              <a:tr h="441782">
                <a:tc>
                  <a:txBody>
                    <a:bodyPr/>
                    <a:lstStyle/>
                    <a:p>
                      <a:r>
                        <a:rPr lang="ru-RU" dirty="0" smtClean="0"/>
                        <a:t>х</a:t>
                      </a:r>
                      <a:endParaRPr lang="ru-RU" dirty="0"/>
                    </a:p>
                  </a:txBody>
                  <a:tcPr marL="44787" marR="44787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787" marR="44787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4787" marR="44787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4787" marR="44787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787" marR="44787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4787" marR="44787"/>
                </a:tc>
              </a:tr>
              <a:tr h="566330">
                <a:tc>
                  <a:txBody>
                    <a:bodyPr/>
                    <a:lstStyle/>
                    <a:p>
                      <a:r>
                        <a:rPr lang="en-US" dirty="0" smtClean="0"/>
                        <a:t>f'(x)</a:t>
                      </a:r>
                      <a:endParaRPr lang="ru-RU" dirty="0"/>
                    </a:p>
                  </a:txBody>
                  <a:tcPr marL="44787" marR="44787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 marL="44787" marR="44787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44787" marR="44787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 marL="44787" marR="44787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44787" marR="44787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 marL="44787" marR="44787"/>
                </a:tc>
              </a:tr>
              <a:tr h="935002">
                <a:tc>
                  <a:txBody>
                    <a:bodyPr/>
                    <a:lstStyle/>
                    <a:p>
                      <a:r>
                        <a:rPr lang="en-US" dirty="0" smtClean="0"/>
                        <a:t>f(x)</a:t>
                      </a:r>
                      <a:endParaRPr lang="ru-RU" dirty="0"/>
                    </a:p>
                  </a:txBody>
                  <a:tcPr marL="44787" marR="44787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787" marR="44787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787" marR="44787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4787" marR="447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 marL="44787" marR="44787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4787" marR="44787"/>
                </a:tc>
              </a:tr>
            </a:tbl>
          </a:graphicData>
        </a:graphic>
      </p:graphicFrame>
      <p:sp>
        <p:nvSpPr>
          <p:cNvPr id="8" name="Объект 7"/>
          <p:cNvSpPr>
            <a:spLocks noGrp="1"/>
          </p:cNvSpPr>
          <p:nvPr>
            <p:ph sz="quarter" idx="2"/>
          </p:nvPr>
        </p:nvSpPr>
        <p:spPr>
          <a:xfrm>
            <a:off x="251520" y="188640"/>
            <a:ext cx="8352928" cy="648072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6)</a:t>
            </a:r>
            <a:r>
              <a:rPr lang="ru-RU" sz="2000" dirty="0" smtClean="0"/>
              <a:t>Составить таблицу.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000" dirty="0" smtClean="0"/>
              <a:t>7)Найти точки пересечения графика функции с осями координат.</a:t>
            </a:r>
          </a:p>
          <a:p>
            <a:pPr marL="0" indent="0">
              <a:buNone/>
            </a:pPr>
            <a:r>
              <a:rPr lang="ru-RU" sz="2000" dirty="0" smtClean="0"/>
              <a:t>      С осью Ох                                        С осью </a:t>
            </a:r>
            <a:r>
              <a:rPr lang="ru-RU" sz="2000" dirty="0" err="1" smtClean="0"/>
              <a:t>Оу</a:t>
            </a:r>
            <a:endParaRPr lang="ru-RU" sz="2000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4741848"/>
              </p:ext>
            </p:extLst>
          </p:nvPr>
        </p:nvGraphicFramePr>
        <p:xfrm>
          <a:off x="1547664" y="836712"/>
          <a:ext cx="711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3" name="Формула" r:id="rId3" imgW="711000" imgH="393480" progId="Equation.3">
                  <p:embed/>
                </p:oleObj>
              </mc:Choice>
              <mc:Fallback>
                <p:oleObj name="Формула" r:id="rId3" imgW="711000" imgH="39348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836712"/>
                        <a:ext cx="7112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626522"/>
              </p:ext>
            </p:extLst>
          </p:nvPr>
        </p:nvGraphicFramePr>
        <p:xfrm>
          <a:off x="3511550" y="836613"/>
          <a:ext cx="36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4" name="Формула" r:id="rId5" imgW="368280" imgH="393480" progId="Equation.3">
                  <p:embed/>
                </p:oleObj>
              </mc:Choice>
              <mc:Fallback>
                <p:oleObj name="Формула" r:id="rId5" imgW="368280" imgH="39348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1550" y="836613"/>
                        <a:ext cx="368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719939"/>
              </p:ext>
            </p:extLst>
          </p:nvPr>
        </p:nvGraphicFramePr>
        <p:xfrm>
          <a:off x="4788024" y="836712"/>
          <a:ext cx="558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5" name="Формула" r:id="rId7" imgW="558720" imgH="393480" progId="Equation.3">
                  <p:embed/>
                </p:oleObj>
              </mc:Choice>
              <mc:Fallback>
                <p:oleObj name="Формула" r:id="rId7" imgW="558720" imgH="39348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836712"/>
                        <a:ext cx="5588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3958639"/>
              </p:ext>
            </p:extLst>
          </p:nvPr>
        </p:nvGraphicFramePr>
        <p:xfrm>
          <a:off x="6300192" y="980728"/>
          <a:ext cx="3302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6" name="Формула" r:id="rId9" imgW="330120" imgH="177480" progId="Equation.3">
                  <p:embed/>
                </p:oleObj>
              </mc:Choice>
              <mc:Fallback>
                <p:oleObj name="Формула" r:id="rId9" imgW="330120" imgH="177480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980728"/>
                        <a:ext cx="3302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9919620"/>
              </p:ext>
            </p:extLst>
          </p:nvPr>
        </p:nvGraphicFramePr>
        <p:xfrm>
          <a:off x="7524328" y="908720"/>
          <a:ext cx="647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7" name="Формула" r:id="rId11" imgW="647640" imgH="203040" progId="Equation.3">
                  <p:embed/>
                </p:oleObj>
              </mc:Choice>
              <mc:Fallback>
                <p:oleObj name="Формула" r:id="rId11" imgW="647640" imgH="20304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908720"/>
                        <a:ext cx="6477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Прямая со стрелкой 13"/>
          <p:cNvCxnSpPr/>
          <p:nvPr/>
        </p:nvCxnSpPr>
        <p:spPr>
          <a:xfrm flipV="1">
            <a:off x="1259632" y="2060848"/>
            <a:ext cx="1440160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08406"/>
              </p:ext>
            </p:extLst>
          </p:nvPr>
        </p:nvGraphicFramePr>
        <p:xfrm>
          <a:off x="3635896" y="2099196"/>
          <a:ext cx="228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8" name="Формула" r:id="rId13" imgW="228600" imgH="393480" progId="Equation.3">
                  <p:embed/>
                </p:oleObj>
              </mc:Choice>
              <mc:Fallback>
                <p:oleObj name="Формула" r:id="rId13" imgW="228600" imgH="393480" progId="Equation.3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2099196"/>
                        <a:ext cx="2286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Прямая со стрелкой 16"/>
          <p:cNvCxnSpPr/>
          <p:nvPr/>
        </p:nvCxnSpPr>
        <p:spPr>
          <a:xfrm>
            <a:off x="4644008" y="2060848"/>
            <a:ext cx="1008112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7596336" y="2128761"/>
            <a:ext cx="576064" cy="29622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642547"/>
              </p:ext>
            </p:extLst>
          </p:nvPr>
        </p:nvGraphicFramePr>
        <p:xfrm>
          <a:off x="323527" y="3645024"/>
          <a:ext cx="2258433" cy="2160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9" name="Формула" r:id="rId15" imgW="1460160" imgH="1396800" progId="Equation.3">
                  <p:embed/>
                </p:oleObj>
              </mc:Choice>
              <mc:Fallback>
                <p:oleObj name="Формула" r:id="rId15" imgW="1460160" imgH="1396800" progId="Equation.3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7" y="3645024"/>
                        <a:ext cx="2258433" cy="21602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3938303"/>
              </p:ext>
            </p:extLst>
          </p:nvPr>
        </p:nvGraphicFramePr>
        <p:xfrm>
          <a:off x="4656584" y="3702752"/>
          <a:ext cx="2291680" cy="687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0" name="Формула" r:id="rId17" imgW="1523880" imgH="457200" progId="Equation.3">
                  <p:embed/>
                </p:oleObj>
              </mc:Choice>
              <mc:Fallback>
                <p:oleObj name="Формула" r:id="rId17" imgW="1523880" imgH="457200" progId="Equation.3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584" y="3702752"/>
                        <a:ext cx="2291680" cy="687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Прямая соединительная линия 22"/>
          <p:cNvCxnSpPr/>
          <p:nvPr/>
        </p:nvCxnSpPr>
        <p:spPr>
          <a:xfrm>
            <a:off x="3851920" y="3212976"/>
            <a:ext cx="0" cy="3528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54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260648"/>
            <a:ext cx="3657600" cy="60466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8)Построить график</a:t>
            </a:r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2558957" y="2797430"/>
            <a:ext cx="3600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4355976" y="1124744"/>
            <a:ext cx="0" cy="331236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4291787" y="2311352"/>
            <a:ext cx="1347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4288606" y="2587955"/>
            <a:ext cx="1347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4288606" y="3225552"/>
            <a:ext cx="1347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788024" y="2707013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3923928" y="272123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Объект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3329404"/>
              </p:ext>
            </p:extLst>
          </p:nvPr>
        </p:nvGraphicFramePr>
        <p:xfrm>
          <a:off x="4067944" y="2516773"/>
          <a:ext cx="144016" cy="248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7" name="Формула" r:id="rId3" imgW="228600" imgH="393480" progId="Equation.3">
                  <p:embed/>
                </p:oleObj>
              </mc:Choice>
              <mc:Fallback>
                <p:oleObj name="Формула" r:id="rId3" imgW="228600" imgH="39348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2516773"/>
                        <a:ext cx="144016" cy="2480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Объект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818594"/>
              </p:ext>
            </p:extLst>
          </p:nvPr>
        </p:nvGraphicFramePr>
        <p:xfrm>
          <a:off x="4415229" y="2873630"/>
          <a:ext cx="141858" cy="216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8" name="Формула" r:id="rId5" imgW="139680" imgH="393480" progId="Equation.3">
                  <p:embed/>
                </p:oleObj>
              </mc:Choice>
              <mc:Fallback>
                <p:oleObj name="Формула" r:id="rId5" imgW="139680" imgH="39348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5229" y="2873630"/>
                        <a:ext cx="141858" cy="2160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Прямая соединительная линия 31"/>
          <p:cNvCxnSpPr/>
          <p:nvPr/>
        </p:nvCxnSpPr>
        <p:spPr>
          <a:xfrm>
            <a:off x="4644008" y="2707013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458978" y="272123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Объект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667916"/>
              </p:ext>
            </p:extLst>
          </p:nvPr>
        </p:nvGraphicFramePr>
        <p:xfrm>
          <a:off x="4788024" y="2884565"/>
          <a:ext cx="82399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9" name="Формула" r:id="rId7" imgW="88560" imgH="164880" progId="Equation.3">
                  <p:embed/>
                </p:oleObj>
              </mc:Choice>
              <mc:Fallback>
                <p:oleObj name="Формула" r:id="rId7" imgW="88560" imgH="1648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2884565"/>
                        <a:ext cx="82399" cy="165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Объект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2891095"/>
              </p:ext>
            </p:extLst>
          </p:nvPr>
        </p:nvGraphicFramePr>
        <p:xfrm>
          <a:off x="3822328" y="287363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0" name="Формула" r:id="rId9" imgW="203040" imgH="164880" progId="Equation.3">
                  <p:embed/>
                </p:oleObj>
              </mc:Choice>
              <mc:Fallback>
                <p:oleObj name="Формула" r:id="rId9" imgW="203040" imgH="1648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328" y="2873630"/>
                        <a:ext cx="203200" cy="165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Полилиния 35"/>
          <p:cNvSpPr/>
          <p:nvPr/>
        </p:nvSpPr>
        <p:spPr>
          <a:xfrm>
            <a:off x="4259544" y="2492897"/>
            <a:ext cx="888520" cy="517092"/>
          </a:xfrm>
          <a:custGeom>
            <a:avLst/>
            <a:gdLst>
              <a:gd name="connsiteX0" fmla="*/ 0 w 976746"/>
              <a:gd name="connsiteY0" fmla="*/ 384463 h 384463"/>
              <a:gd name="connsiteX1" fmla="*/ 280555 w 976746"/>
              <a:gd name="connsiteY1" fmla="*/ 72736 h 384463"/>
              <a:gd name="connsiteX2" fmla="*/ 613064 w 976746"/>
              <a:gd name="connsiteY2" fmla="*/ 228600 h 384463"/>
              <a:gd name="connsiteX3" fmla="*/ 976746 w 976746"/>
              <a:gd name="connsiteY3" fmla="*/ 0 h 384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6746" h="384463">
                <a:moveTo>
                  <a:pt x="0" y="384463"/>
                </a:moveTo>
                <a:cubicBezTo>
                  <a:pt x="89189" y="241588"/>
                  <a:pt x="178378" y="98713"/>
                  <a:pt x="280555" y="72736"/>
                </a:cubicBezTo>
                <a:cubicBezTo>
                  <a:pt x="382732" y="46759"/>
                  <a:pt x="497032" y="240723"/>
                  <a:pt x="613064" y="228600"/>
                </a:cubicBezTo>
                <a:cubicBezTo>
                  <a:pt x="729096" y="216477"/>
                  <a:pt x="898814" y="41564"/>
                  <a:pt x="976746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8" name="Объект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265930"/>
              </p:ext>
            </p:extLst>
          </p:nvPr>
        </p:nvGraphicFramePr>
        <p:xfrm>
          <a:off x="4458978" y="2311971"/>
          <a:ext cx="12065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1" name="Формула" r:id="rId11" imgW="1206360" imgH="228600" progId="Equation.3">
                  <p:embed/>
                </p:oleObj>
              </mc:Choice>
              <mc:Fallback>
                <p:oleObj name="Формула" r:id="rId11" imgW="1206360" imgH="2286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8978" y="2311971"/>
                        <a:ext cx="12065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Объект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8981982"/>
              </p:ext>
            </p:extLst>
          </p:nvPr>
        </p:nvGraphicFramePr>
        <p:xfrm>
          <a:off x="4152087" y="1042194"/>
          <a:ext cx="1397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2" name="Формула" r:id="rId13" imgW="139680" imgH="164880" progId="Equation.3">
                  <p:embed/>
                </p:oleObj>
              </mc:Choice>
              <mc:Fallback>
                <p:oleObj name="Формула" r:id="rId13" imgW="139680" imgH="1648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087" y="1042194"/>
                        <a:ext cx="139700" cy="165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Объект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159134"/>
              </p:ext>
            </p:extLst>
          </p:nvPr>
        </p:nvGraphicFramePr>
        <p:xfrm>
          <a:off x="6056672" y="2876543"/>
          <a:ext cx="199008" cy="218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3" name="Формула" r:id="rId15" imgW="126720" imgH="139680" progId="Equation.3">
                  <p:embed/>
                </p:oleObj>
              </mc:Choice>
              <mc:Fallback>
                <p:oleObj name="Формула" r:id="rId15" imgW="126720" imgH="13968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6672" y="2876543"/>
                        <a:ext cx="199008" cy="2189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73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Решить самостоятельно.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571500" y="2000250"/>
          <a:ext cx="3517900" cy="210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8" name="Формула" r:id="rId3" imgW="1168400" imgH="698500" progId="Equation.3">
                  <p:embed/>
                </p:oleObj>
              </mc:Choice>
              <mc:Fallback>
                <p:oleObj name="Формула" r:id="rId3" imgW="1168400" imgH="698500" progId="Equation.3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2000250"/>
                        <a:ext cx="3517900" cy="2103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4572000" y="2071678"/>
          <a:ext cx="3164054" cy="20717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9" name="Формула" r:id="rId5" imgW="1066800" imgH="698500" progId="Equation.3">
                  <p:embed/>
                </p:oleObj>
              </mc:Choice>
              <mc:Fallback>
                <p:oleObj name="Формула" r:id="rId5" imgW="1066800" imgH="6985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071678"/>
                        <a:ext cx="3164054" cy="20717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6084" name="Picture 4" descr="C:\Users\Наташа\Documents\Папка обмена Bluetooth\images.bin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6628" y="4696214"/>
            <a:ext cx="2143125" cy="2143125"/>
          </a:xfrm>
          <a:prstGeom prst="rect">
            <a:avLst/>
          </a:prstGeom>
          <a:noFill/>
        </p:spPr>
      </p:pic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42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2071678"/>
            <a:ext cx="8501122" cy="1107996"/>
          </a:xfrm>
          <a:prstGeom prst="rect">
            <a:avLst/>
          </a:prstGeom>
          <a:noFill/>
          <a:scene3d>
            <a:camera prst="perspectiveContrastingRightFacing"/>
            <a:lightRig rig="threePt" dir="t"/>
          </a:scene3d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 за внимание.</a:t>
            </a:r>
            <a:endParaRPr lang="ru-RU" sz="6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43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 производной.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indent="0">
              <a:buNone/>
            </a:pPr>
            <a:r>
              <a:rPr lang="ru-RU" sz="2400" dirty="0" smtClean="0"/>
              <a:t> Пусть функция </a:t>
            </a:r>
            <a:r>
              <a:rPr lang="en-US" sz="2400" dirty="0" smtClean="0"/>
              <a:t>f</a:t>
            </a:r>
            <a:r>
              <a:rPr lang="ru-RU" sz="2400" dirty="0" smtClean="0"/>
              <a:t>(</a:t>
            </a:r>
            <a:r>
              <a:rPr lang="ru-RU" sz="2400" dirty="0" err="1" smtClean="0"/>
              <a:t>х</a:t>
            </a:r>
            <a:r>
              <a:rPr lang="ru-RU" sz="2400" dirty="0" smtClean="0"/>
              <a:t>) определена на некотором промежутке, </a:t>
            </a:r>
            <a:r>
              <a:rPr lang="ru-RU" sz="2400" dirty="0" err="1" smtClean="0"/>
              <a:t>х</a:t>
            </a:r>
            <a:r>
              <a:rPr lang="ru-RU" sz="2400" dirty="0" smtClean="0"/>
              <a:t>- точка этого промежутка и число </a:t>
            </a:r>
            <a:r>
              <a:rPr lang="en-US" sz="2400" dirty="0" smtClean="0"/>
              <a:t>h</a:t>
            </a:r>
            <a:r>
              <a:rPr lang="ru-RU" sz="2400" dirty="0" smtClean="0"/>
              <a:t>≠0,такое,что  </a:t>
            </a:r>
            <a:r>
              <a:rPr lang="ru-RU" sz="2400" dirty="0" err="1" smtClean="0"/>
              <a:t>х+</a:t>
            </a:r>
            <a:r>
              <a:rPr lang="en-US" sz="2400" dirty="0" smtClean="0"/>
              <a:t>h</a:t>
            </a:r>
            <a:r>
              <a:rPr lang="ru-RU" sz="2400" dirty="0" smtClean="0"/>
              <a:t> также принадлежит данному промежутку. Тогда предел разностного отношения                           при </a:t>
            </a:r>
            <a:r>
              <a:rPr lang="en-US" sz="2400" dirty="0" smtClean="0"/>
              <a:t>h</a:t>
            </a:r>
            <a:r>
              <a:rPr lang="ru-RU" sz="2400" dirty="0" smtClean="0"/>
              <a:t>→0 (если этот предел существует) называется производной функции </a:t>
            </a:r>
            <a:r>
              <a:rPr lang="en-US" sz="2400" dirty="0" smtClean="0"/>
              <a:t>f(x)</a:t>
            </a:r>
            <a:r>
              <a:rPr lang="ru-RU" sz="2400" dirty="0" smtClean="0"/>
              <a:t> в точке х и обозначается </a:t>
            </a:r>
            <a:r>
              <a:rPr lang="en-US" sz="2400" dirty="0" smtClean="0"/>
              <a:t>f'(x) (</a:t>
            </a:r>
            <a:r>
              <a:rPr lang="ru-RU" sz="2400" dirty="0" smtClean="0"/>
              <a:t>читается: «Эф штрих от икс».). Таким образом,</a:t>
            </a:r>
          </a:p>
          <a:p>
            <a:pPr indent="0">
              <a:buNone/>
            </a:pPr>
            <a:endParaRPr lang="ru-RU" sz="2400" dirty="0" smtClean="0"/>
          </a:p>
          <a:p>
            <a:pPr indent="0"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756258"/>
              </p:ext>
            </p:extLst>
          </p:nvPr>
        </p:nvGraphicFramePr>
        <p:xfrm>
          <a:off x="2699792" y="3068960"/>
          <a:ext cx="1601502" cy="573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Формула" r:id="rId3" imgW="1002865" imgH="393529" progId="Equation.3">
                  <p:embed/>
                </p:oleObj>
              </mc:Choice>
              <mc:Fallback>
                <p:oleObj name="Формула" r:id="rId3" imgW="1002865" imgH="393529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3068960"/>
                        <a:ext cx="1601502" cy="5732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643042" y="5072074"/>
          <a:ext cx="4786346" cy="1049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Формула" r:id="rId5" imgW="1853396" imgH="406224" progId="Equation.3">
                  <p:embed/>
                </p:oleObj>
              </mc:Choice>
              <mc:Fallback>
                <p:oleObj name="Формула" r:id="rId5" imgW="1853396" imgH="406224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42" y="5072074"/>
                        <a:ext cx="4786346" cy="1049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1429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44000" indent="0">
              <a:buNone/>
            </a:pPr>
            <a:endParaRPr lang="ru-RU" sz="2400" dirty="0" smtClean="0"/>
          </a:p>
          <a:p>
            <a:pPr marL="144000" indent="0">
              <a:buNone/>
            </a:pPr>
            <a:r>
              <a:rPr lang="ru-RU" sz="2400" dirty="0" smtClean="0"/>
              <a:t>   Отметим, что в формуле число </a:t>
            </a:r>
            <a:r>
              <a:rPr lang="en-US" sz="2400" dirty="0" smtClean="0"/>
              <a:t>h</a:t>
            </a:r>
            <a:r>
              <a:rPr lang="ru-RU" sz="2400" dirty="0" smtClean="0"/>
              <a:t>, где </a:t>
            </a:r>
            <a:r>
              <a:rPr lang="en-US" sz="2400" dirty="0" smtClean="0"/>
              <a:t>h</a:t>
            </a:r>
            <a:r>
              <a:rPr lang="ru-RU" sz="2400" dirty="0" smtClean="0"/>
              <a:t>≠0, может быть как положительным, так и отрицательным, при этом число </a:t>
            </a:r>
            <a:r>
              <a:rPr lang="en-US" sz="2400" dirty="0" err="1" smtClean="0"/>
              <a:t>x+h</a:t>
            </a:r>
            <a:r>
              <a:rPr lang="ru-RU" sz="2400" dirty="0" smtClean="0"/>
              <a:t> должно принадлежать промежутку, на котором определена функция </a:t>
            </a:r>
            <a:r>
              <a:rPr lang="en-US" sz="2400" dirty="0" smtClean="0"/>
              <a:t>f</a:t>
            </a:r>
            <a:r>
              <a:rPr lang="ru-RU" sz="2400" dirty="0" smtClean="0"/>
              <a:t>(</a:t>
            </a:r>
            <a:r>
              <a:rPr lang="ru-RU" sz="2400" dirty="0" err="1" smtClean="0"/>
              <a:t>х</a:t>
            </a:r>
            <a:r>
              <a:rPr lang="ru-RU" sz="2400" dirty="0" smtClean="0"/>
              <a:t>).</a:t>
            </a:r>
          </a:p>
          <a:p>
            <a:pPr marL="144000" indent="0">
              <a:buNone/>
            </a:pPr>
            <a:endParaRPr lang="ru-RU" sz="2400" dirty="0" smtClean="0"/>
          </a:p>
          <a:p>
            <a:pPr marL="144000" indent="0">
              <a:buNone/>
            </a:pPr>
            <a:r>
              <a:rPr lang="ru-RU" sz="2400" dirty="0" smtClean="0"/>
              <a:t>   Если функция </a:t>
            </a:r>
            <a:r>
              <a:rPr lang="en-US" sz="2400" dirty="0" smtClean="0"/>
              <a:t>f</a:t>
            </a:r>
            <a:r>
              <a:rPr lang="ru-RU" sz="2400" dirty="0" smtClean="0"/>
              <a:t>(</a:t>
            </a:r>
            <a:r>
              <a:rPr lang="ru-RU" sz="2400" dirty="0" err="1" smtClean="0"/>
              <a:t>х</a:t>
            </a:r>
            <a:r>
              <a:rPr lang="ru-RU" sz="2400" dirty="0" smtClean="0"/>
              <a:t>) имеет производную в точке </a:t>
            </a:r>
            <a:r>
              <a:rPr lang="ru-RU" sz="2400" dirty="0" err="1" smtClean="0"/>
              <a:t>х</a:t>
            </a:r>
            <a:r>
              <a:rPr lang="ru-RU" sz="2400" dirty="0" smtClean="0"/>
              <a:t>, то эта функция называется дифференцируемой в этой точке. Если функция </a:t>
            </a:r>
            <a:r>
              <a:rPr lang="en-US" sz="2400" dirty="0" smtClean="0"/>
              <a:t>f</a:t>
            </a:r>
            <a:r>
              <a:rPr lang="ru-RU" sz="2400" dirty="0" smtClean="0"/>
              <a:t>(</a:t>
            </a:r>
            <a:r>
              <a:rPr lang="ru-RU" sz="2400" dirty="0" err="1" smtClean="0"/>
              <a:t>х</a:t>
            </a:r>
            <a:r>
              <a:rPr lang="ru-RU" sz="2400" dirty="0" smtClean="0"/>
              <a:t>) имеет производную в каждой точке некоторого промежутка, то говорят, что эта функция дифференцируема на этом промежутке. </a:t>
            </a:r>
            <a:r>
              <a:rPr lang="ru-RU" sz="2400" u="sng" dirty="0" smtClean="0"/>
              <a:t>Операция нахождения производной называется дифференцированием.</a:t>
            </a:r>
          </a:p>
          <a:p>
            <a:pPr marL="144000" indent="0">
              <a:buNone/>
            </a:pPr>
            <a:endParaRPr lang="ru-RU" sz="2400" dirty="0" smtClean="0"/>
          </a:p>
        </p:txBody>
      </p:sp>
      <p:pic>
        <p:nvPicPr>
          <p:cNvPr id="15361" name="Picture 1" descr="C:\Users\Наташа\Documents\Папка обмена Bluetooth\images-2.b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4293096"/>
            <a:ext cx="3071834" cy="2564904"/>
          </a:xfrm>
          <a:prstGeom prst="rect">
            <a:avLst/>
          </a:prstGeom>
          <a:noFill/>
        </p:spPr>
      </p:pic>
      <p:sp>
        <p:nvSpPr>
          <p:cNvPr id="2" name="Номер слайда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                            </a:t>
            </a:r>
            <a:r>
              <a:rPr lang="ru-RU" dirty="0" smtClean="0"/>
              <a:t>Задача.</a:t>
            </a:r>
            <a:br>
              <a:rPr lang="ru-RU" dirty="0" smtClean="0"/>
            </a:br>
            <a:r>
              <a:rPr lang="ru-RU" dirty="0" smtClean="0"/>
              <a:t>Найти производную функции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Составим разностное отношение: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Если </a:t>
            </a:r>
            <a:r>
              <a:rPr lang="en-US" dirty="0" smtClean="0"/>
              <a:t>h→0</a:t>
            </a:r>
            <a:r>
              <a:rPr lang="ru-RU" dirty="0" smtClean="0"/>
              <a:t>, то 2х+</a:t>
            </a:r>
            <a:r>
              <a:rPr lang="en-US" dirty="0" smtClean="0"/>
              <a:t>h →2x</a:t>
            </a:r>
            <a:r>
              <a:rPr lang="ru-RU" dirty="0" smtClean="0"/>
              <a:t>, поэтому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Следовательно, (х ²)</a:t>
            </a:r>
            <a:r>
              <a:rPr lang="en-US" dirty="0" smtClean="0"/>
              <a:t>'=2x.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689402"/>
              </p:ext>
            </p:extLst>
          </p:nvPr>
        </p:nvGraphicFramePr>
        <p:xfrm>
          <a:off x="6660232" y="764704"/>
          <a:ext cx="1643074" cy="6746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5" name="Формула" r:id="rId3" imgW="774364" imgH="317362" progId="Equation.3">
                  <p:embed/>
                </p:oleObj>
              </mc:Choice>
              <mc:Fallback>
                <p:oleObj name="Формула" r:id="rId3" imgW="774364" imgH="317362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764704"/>
                        <a:ext cx="1643074" cy="6746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85720" y="1928802"/>
          <a:ext cx="8512866" cy="12868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" name="Формула" r:id="rId5" imgW="3276600" imgH="495300" progId="Equation.3">
                  <p:embed/>
                </p:oleObj>
              </mc:Choice>
              <mc:Fallback>
                <p:oleObj name="Формула" r:id="rId5" imgW="3276600" imgH="495300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1928802"/>
                        <a:ext cx="8512866" cy="12868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357290" y="4071942"/>
          <a:ext cx="6203579" cy="977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" name="Формула" r:id="rId7" imgW="2578100" imgH="406400" progId="Equation.3">
                  <p:embed/>
                </p:oleObj>
              </mc:Choice>
              <mc:Fallback>
                <p:oleObj name="Формула" r:id="rId7" imgW="2578100" imgH="40640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290" y="4071942"/>
                        <a:ext cx="6203579" cy="9779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Формула" r:id="rId9" imgW="391303" imgH="739129" progId="Equation.3">
                  <p:embed/>
                </p:oleObj>
              </mc:Choice>
              <mc:Fallback>
                <p:oleObj name="Формула" r:id="rId9" imgW="391303" imgH="739129" progId="Equation.3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/>
              <a:t>                           Задача.</a:t>
            </a:r>
            <a:br>
              <a:rPr lang="ru-RU" dirty="0" smtClean="0"/>
            </a:br>
            <a:r>
              <a:rPr lang="ru-RU" dirty="0" smtClean="0"/>
              <a:t>Найти производную функции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Найдем сначала разность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f(</a:t>
            </a:r>
            <a:r>
              <a:rPr lang="en-US" dirty="0" err="1" smtClean="0"/>
              <a:t>x+h</a:t>
            </a:r>
            <a:r>
              <a:rPr lang="en-US" dirty="0" smtClean="0"/>
              <a:t>) - f(x) = (</a:t>
            </a:r>
            <a:r>
              <a:rPr lang="en-US" dirty="0" err="1" smtClean="0"/>
              <a:t>x+h</a:t>
            </a:r>
            <a:r>
              <a:rPr lang="en-US" dirty="0" smtClean="0"/>
              <a:t>)</a:t>
            </a:r>
            <a:r>
              <a:rPr lang="ru-RU" dirty="0" smtClean="0"/>
              <a:t>³</a:t>
            </a:r>
            <a:r>
              <a:rPr lang="en-US" dirty="0" smtClean="0"/>
              <a:t> - x</a:t>
            </a:r>
            <a:r>
              <a:rPr lang="ru-RU" dirty="0" smtClean="0"/>
              <a:t>³</a:t>
            </a:r>
            <a:r>
              <a:rPr lang="en-US" dirty="0" smtClean="0"/>
              <a:t> =x</a:t>
            </a:r>
            <a:r>
              <a:rPr lang="ru-RU" dirty="0" smtClean="0"/>
              <a:t>³</a:t>
            </a:r>
            <a:r>
              <a:rPr lang="en-US" dirty="0" smtClean="0"/>
              <a:t> + 3x</a:t>
            </a:r>
            <a:r>
              <a:rPr lang="ru-RU" dirty="0" smtClean="0"/>
              <a:t>²</a:t>
            </a:r>
            <a:r>
              <a:rPr lang="en-US" dirty="0" smtClean="0"/>
              <a:t>h + 3xh</a:t>
            </a:r>
            <a:r>
              <a:rPr lang="ru-RU" dirty="0" smtClean="0"/>
              <a:t>²</a:t>
            </a:r>
            <a:r>
              <a:rPr lang="en-US" dirty="0" smtClean="0"/>
              <a:t> + h</a:t>
            </a:r>
            <a:r>
              <a:rPr lang="ru-RU" dirty="0" smtClean="0"/>
              <a:t>³</a:t>
            </a:r>
            <a:r>
              <a:rPr lang="en-US" dirty="0" smtClean="0"/>
              <a:t>-x</a:t>
            </a:r>
            <a:r>
              <a:rPr lang="ru-RU" dirty="0" smtClean="0"/>
              <a:t>³</a:t>
            </a:r>
            <a:r>
              <a:rPr lang="en-US" dirty="0" smtClean="0"/>
              <a:t>=</a:t>
            </a:r>
          </a:p>
          <a:p>
            <a:pPr>
              <a:buNone/>
            </a:pPr>
            <a:r>
              <a:rPr lang="en-US" dirty="0" smtClean="0"/>
              <a:t>= h(3x</a:t>
            </a:r>
            <a:r>
              <a:rPr lang="ru-RU" dirty="0" smtClean="0"/>
              <a:t>²</a:t>
            </a:r>
            <a:r>
              <a:rPr lang="en-US" dirty="0" smtClean="0"/>
              <a:t> + 3xh + h</a:t>
            </a:r>
            <a:r>
              <a:rPr lang="ru-RU" dirty="0" smtClean="0"/>
              <a:t>²</a:t>
            </a:r>
            <a:r>
              <a:rPr lang="en-US" dirty="0" smtClean="0"/>
              <a:t>).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Составим теперь разностное отношение: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Если </a:t>
            </a:r>
            <a:r>
              <a:rPr lang="en-US" dirty="0" smtClean="0"/>
              <a:t>h</a:t>
            </a:r>
            <a:r>
              <a:rPr lang="ru-RU" dirty="0" smtClean="0"/>
              <a:t>→</a:t>
            </a:r>
            <a:r>
              <a:rPr lang="en-US" dirty="0" smtClean="0"/>
              <a:t>0</a:t>
            </a:r>
            <a:r>
              <a:rPr lang="ru-RU" dirty="0" smtClean="0"/>
              <a:t>, то </a:t>
            </a:r>
            <a:r>
              <a:rPr lang="en-US" dirty="0" smtClean="0"/>
              <a:t>h</a:t>
            </a:r>
            <a:r>
              <a:rPr lang="ru-RU" dirty="0" smtClean="0"/>
              <a:t>² →</a:t>
            </a:r>
            <a:r>
              <a:rPr lang="en-US" dirty="0" smtClean="0"/>
              <a:t>0 </a:t>
            </a:r>
            <a:r>
              <a:rPr lang="ru-RU" dirty="0" smtClean="0"/>
              <a:t>и </a:t>
            </a:r>
            <a:r>
              <a:rPr lang="en-US" dirty="0" smtClean="0"/>
              <a:t>3xh</a:t>
            </a:r>
            <a:r>
              <a:rPr lang="ru-RU" dirty="0" smtClean="0"/>
              <a:t>→</a:t>
            </a:r>
            <a:r>
              <a:rPr lang="en-US" dirty="0" smtClean="0"/>
              <a:t>0</a:t>
            </a:r>
            <a:r>
              <a:rPr lang="ru-RU" dirty="0" smtClean="0"/>
              <a:t>, поэтому </a:t>
            </a:r>
          </a:p>
          <a:p>
            <a:pPr>
              <a:buNone/>
            </a:pPr>
            <a:r>
              <a:rPr lang="en-US" dirty="0" smtClean="0"/>
              <a:t>3x</a:t>
            </a:r>
            <a:r>
              <a:rPr lang="ru-RU" dirty="0" smtClean="0"/>
              <a:t>²</a:t>
            </a:r>
            <a:r>
              <a:rPr lang="en-US" dirty="0" smtClean="0"/>
              <a:t> + 3xh + h</a:t>
            </a:r>
            <a:r>
              <a:rPr lang="ru-RU" dirty="0" smtClean="0"/>
              <a:t>²</a:t>
            </a:r>
            <a:r>
              <a:rPr lang="en-US" dirty="0" smtClean="0"/>
              <a:t> </a:t>
            </a:r>
            <a:r>
              <a:rPr lang="ru-RU" dirty="0" smtClean="0"/>
              <a:t>→</a:t>
            </a:r>
            <a:r>
              <a:rPr lang="en-US" dirty="0" smtClean="0"/>
              <a:t> 3x</a:t>
            </a:r>
            <a:r>
              <a:rPr lang="ru-RU" dirty="0" smtClean="0"/>
              <a:t>², т.е. (</a:t>
            </a:r>
            <a:r>
              <a:rPr lang="en-US" dirty="0" smtClean="0"/>
              <a:t>x</a:t>
            </a:r>
            <a:r>
              <a:rPr lang="ru-RU" dirty="0" smtClean="0"/>
              <a:t>³)</a:t>
            </a:r>
            <a:r>
              <a:rPr lang="en-US" dirty="0" smtClean="0"/>
              <a:t>'=3x</a:t>
            </a:r>
            <a:r>
              <a:rPr lang="ru-RU" dirty="0" smtClean="0"/>
              <a:t>²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6908918"/>
              </p:ext>
            </p:extLst>
          </p:nvPr>
        </p:nvGraphicFramePr>
        <p:xfrm>
          <a:off x="6588224" y="692696"/>
          <a:ext cx="1804999" cy="807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Формула" r:id="rId3" imgW="609600" imgH="228600" progId="Equation.3">
                  <p:embed/>
                </p:oleObj>
              </mc:Choice>
              <mc:Fallback>
                <p:oleObj name="Формула" r:id="rId3" imgW="609600" imgH="22860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692696"/>
                        <a:ext cx="1804999" cy="807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57158" y="3357562"/>
          <a:ext cx="7929618" cy="999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Формула" r:id="rId5" imgW="3225800" imgH="406400" progId="Equation.3">
                  <p:embed/>
                </p:oleObj>
              </mc:Choice>
              <mc:Fallback>
                <p:oleObj name="Формула" r:id="rId5" imgW="3225800" imgH="4064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3357562"/>
                        <a:ext cx="7929618" cy="9990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846158"/>
          </a:xfrm>
        </p:spPr>
        <p:txBody>
          <a:bodyPr>
            <a:normAutofit/>
          </a:bodyPr>
          <a:lstStyle/>
          <a:p>
            <a:r>
              <a:rPr lang="ru-RU" dirty="0" smtClean="0"/>
              <a:t>Определение предела функции в точке.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00174"/>
            <a:ext cx="8929718" cy="4714908"/>
          </a:xfrm>
        </p:spPr>
        <p:txBody>
          <a:bodyPr>
            <a:normAutofit fontScale="92500" lnSpcReduction="10000"/>
          </a:bodyPr>
          <a:lstStyle/>
          <a:p>
            <a:pPr indent="0">
              <a:buNone/>
            </a:pPr>
            <a:r>
              <a:rPr lang="ru-RU" sz="2400" dirty="0" smtClean="0"/>
              <a:t>Число А называется пределом функции </a:t>
            </a:r>
            <a:r>
              <a:rPr lang="en-US" sz="2400" dirty="0" smtClean="0"/>
              <a:t>f(x) </a:t>
            </a:r>
            <a:r>
              <a:rPr lang="ru-RU" sz="2400" dirty="0" smtClean="0"/>
              <a:t>в</a:t>
            </a:r>
            <a:r>
              <a:rPr lang="en-US" sz="2400" dirty="0" smtClean="0"/>
              <a:t> </a:t>
            </a:r>
            <a:r>
              <a:rPr lang="ru-RU" sz="2400" dirty="0" smtClean="0"/>
              <a:t>точке </a:t>
            </a:r>
            <a:r>
              <a:rPr lang="en-US" sz="2400" dirty="0" smtClean="0"/>
              <a:t>x</a:t>
            </a:r>
            <a:r>
              <a:rPr lang="ru-RU" sz="2400" dirty="0" smtClean="0"/>
              <a:t>₀</a:t>
            </a:r>
            <a:r>
              <a:rPr lang="en-US" sz="2400" dirty="0" smtClean="0"/>
              <a:t> </a:t>
            </a:r>
            <a:r>
              <a:rPr lang="ru-RU" sz="2400" dirty="0" smtClean="0"/>
              <a:t>и</a:t>
            </a:r>
            <a:r>
              <a:rPr lang="en-US" sz="2400" dirty="0" smtClean="0"/>
              <a:t> </a:t>
            </a:r>
            <a:r>
              <a:rPr lang="ru-RU" sz="2400" dirty="0" smtClean="0"/>
              <a:t>обозначается</a:t>
            </a:r>
            <a:r>
              <a:rPr lang="en-US" sz="2400" dirty="0" smtClean="0"/>
              <a:t> </a:t>
            </a:r>
            <a:endParaRPr lang="ru-RU" sz="2400" dirty="0" smtClean="0"/>
          </a:p>
          <a:p>
            <a:pPr indent="0">
              <a:buNone/>
            </a:pPr>
            <a:r>
              <a:rPr lang="en-US" sz="2400" dirty="0" smtClean="0"/>
              <a:t>  </a:t>
            </a:r>
            <a:r>
              <a:rPr lang="ru-RU" sz="2400" dirty="0" smtClean="0"/>
              <a:t>                     </a:t>
            </a:r>
          </a:p>
          <a:p>
            <a:pPr indent="0">
              <a:buNone/>
            </a:pPr>
            <a:r>
              <a:rPr lang="ru-RU" sz="2400" dirty="0" smtClean="0"/>
              <a:t> если для</a:t>
            </a:r>
            <a:r>
              <a:rPr lang="en-US" sz="2400" dirty="0" smtClean="0"/>
              <a:t> </a:t>
            </a:r>
            <a:r>
              <a:rPr lang="ru-RU" sz="2400" dirty="0" smtClean="0"/>
              <a:t>любого числа </a:t>
            </a:r>
            <a:r>
              <a:rPr lang="el-GR" sz="2400" dirty="0" smtClean="0"/>
              <a:t>ε</a:t>
            </a:r>
            <a:r>
              <a:rPr lang="en-US" sz="2400" dirty="0" smtClean="0"/>
              <a:t>&gt;</a:t>
            </a:r>
            <a:r>
              <a:rPr lang="ru-RU" sz="2400" dirty="0" smtClean="0"/>
              <a:t>0 существует такое число </a:t>
            </a:r>
            <a:r>
              <a:rPr lang="el-GR" sz="2400" dirty="0" smtClean="0"/>
              <a:t>δ</a:t>
            </a:r>
            <a:r>
              <a:rPr lang="en-US" sz="2400" dirty="0" smtClean="0"/>
              <a:t>&gt;0</a:t>
            </a:r>
            <a:r>
              <a:rPr lang="ru-RU" sz="2400" dirty="0" smtClean="0"/>
              <a:t>,что для всех </a:t>
            </a:r>
            <a:r>
              <a:rPr lang="ru-RU" sz="2400" i="1" dirty="0" err="1" smtClean="0"/>
              <a:t>х</a:t>
            </a:r>
            <a:r>
              <a:rPr lang="ru-RU" sz="2400" dirty="0" smtClean="0"/>
              <a:t>,</a:t>
            </a:r>
            <a:r>
              <a:rPr lang="en-US" sz="2400" dirty="0" smtClean="0"/>
              <a:t> </a:t>
            </a:r>
            <a:r>
              <a:rPr lang="ru-RU" sz="2400" dirty="0" smtClean="0"/>
              <a:t>удовлетворяющих условию </a:t>
            </a:r>
            <a:r>
              <a:rPr lang="en-US" sz="2400" dirty="0" smtClean="0"/>
              <a:t> |x-x₀|&lt;</a:t>
            </a:r>
            <a:r>
              <a:rPr lang="el-GR" sz="2400" dirty="0" smtClean="0"/>
              <a:t> δ</a:t>
            </a:r>
            <a:r>
              <a:rPr lang="ru-RU" sz="2400" dirty="0" smtClean="0"/>
              <a:t>, где </a:t>
            </a:r>
            <a:r>
              <a:rPr lang="en-US" sz="2400" dirty="0" err="1" smtClean="0"/>
              <a:t>x≠x</a:t>
            </a:r>
            <a:r>
              <a:rPr lang="en-US" sz="2400" dirty="0" smtClean="0"/>
              <a:t>₀</a:t>
            </a:r>
            <a:r>
              <a:rPr lang="ru-RU" sz="2400" dirty="0" smtClean="0"/>
              <a:t>, выполняется неравенство </a:t>
            </a:r>
            <a:r>
              <a:rPr lang="en-US" sz="2400" dirty="0" smtClean="0"/>
              <a:t>|f(x)-A|&lt;</a:t>
            </a:r>
            <a:r>
              <a:rPr lang="el-GR" sz="2400" dirty="0" smtClean="0"/>
              <a:t> ε</a:t>
            </a:r>
            <a:r>
              <a:rPr lang="ru-RU" sz="2400" dirty="0" smtClean="0"/>
              <a:t>.</a:t>
            </a:r>
          </a:p>
          <a:p>
            <a:pPr indent="0">
              <a:buNone/>
            </a:pPr>
            <a:r>
              <a:rPr lang="ru-RU" sz="2400" dirty="0" smtClean="0"/>
              <a:t>Поясним это определение предела функции. Число А является пределом  функции </a:t>
            </a:r>
            <a:r>
              <a:rPr lang="en-US" sz="2400" dirty="0" smtClean="0"/>
              <a:t>f(x) </a:t>
            </a:r>
            <a:r>
              <a:rPr lang="ru-RU" sz="2400" dirty="0" smtClean="0"/>
              <a:t>при х, достаточно близких к х₀, становятся как угодно близкими к числу А, т.е. значения </a:t>
            </a:r>
            <a:endParaRPr lang="en-US" sz="2400" dirty="0" smtClean="0"/>
          </a:p>
          <a:p>
            <a:pPr indent="0">
              <a:buNone/>
            </a:pPr>
            <a:r>
              <a:rPr lang="en-US" sz="2400" dirty="0" smtClean="0"/>
              <a:t>|f(x)-A|</a:t>
            </a:r>
            <a:r>
              <a:rPr lang="ru-RU" sz="2400" dirty="0" smtClean="0"/>
              <a:t> становятся как угодно малыми. Это означает, что можно взять сколь угодно малое положительное число </a:t>
            </a:r>
            <a:r>
              <a:rPr lang="el-GR" sz="2400" dirty="0" smtClean="0"/>
              <a:t>ε</a:t>
            </a:r>
            <a:r>
              <a:rPr lang="ru-RU" sz="2400" dirty="0" smtClean="0"/>
              <a:t> и убедиться в том, что для всех х, отличающихся от х₀ меньше чем на некоторое число </a:t>
            </a:r>
            <a:r>
              <a:rPr lang="el-GR" sz="2400" dirty="0" smtClean="0"/>
              <a:t>δ</a:t>
            </a:r>
            <a:r>
              <a:rPr lang="ru-RU" sz="2400" dirty="0" smtClean="0"/>
              <a:t>, модуль разности между </a:t>
            </a:r>
            <a:r>
              <a:rPr lang="en-US" sz="2400" dirty="0" smtClean="0"/>
              <a:t>f(x)</a:t>
            </a:r>
            <a:r>
              <a:rPr lang="ru-RU" sz="2400" dirty="0" smtClean="0"/>
              <a:t> и числом А будет меньше взятого числа </a:t>
            </a:r>
            <a:r>
              <a:rPr lang="el-GR" sz="2400" dirty="0" smtClean="0"/>
              <a:t>ε</a:t>
            </a:r>
            <a:r>
              <a:rPr lang="ru-RU" sz="2400" dirty="0" smtClean="0"/>
              <a:t>.</a:t>
            </a:r>
            <a:endParaRPr lang="el-GR" sz="2400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1378273"/>
              </p:ext>
            </p:extLst>
          </p:nvPr>
        </p:nvGraphicFramePr>
        <p:xfrm>
          <a:off x="3178175" y="1893888"/>
          <a:ext cx="186055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Формула" r:id="rId3" imgW="977900" imgH="381000" progId="Equation.3">
                  <p:embed/>
                </p:oleObj>
              </mc:Choice>
              <mc:Fallback>
                <p:oleObj name="Формула" r:id="rId3" imgW="977900" imgH="3810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8175" y="1893888"/>
                        <a:ext cx="1860550" cy="70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1AF99E-AE94-447F-92E2-24E888C51DE7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2432</TotalTime>
  <Words>1588</Words>
  <Application>Microsoft Office PowerPoint</Application>
  <PresentationFormat>Экран (4:3)</PresentationFormat>
  <Paragraphs>248</Paragraphs>
  <Slides>43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5" baseType="lpstr">
      <vt:lpstr>Эркер</vt:lpstr>
      <vt:lpstr>Формула</vt:lpstr>
      <vt:lpstr>Презентация PowerPoint</vt:lpstr>
      <vt:lpstr>ПОЯСНИТЕЛЬНАЯ ЗАПИСКА </vt:lpstr>
      <vt:lpstr>Презентация PowerPoint</vt:lpstr>
      <vt:lpstr>Презентация PowerPoint</vt:lpstr>
      <vt:lpstr>Определение производной.</vt:lpstr>
      <vt:lpstr>Презентация PowerPoint</vt:lpstr>
      <vt:lpstr>                            Задача. Найти производную функции </vt:lpstr>
      <vt:lpstr>                           Задача. Найти производную функции</vt:lpstr>
      <vt:lpstr>Определение предела функции в точке.</vt:lpstr>
      <vt:lpstr>Производная функции является одним из особых пределов, имеющих большое практическое значение. Понятие предела функции тесно связано с понятием непрерывности.</vt:lpstr>
      <vt:lpstr>Определение непрерывности функции.</vt:lpstr>
      <vt:lpstr>Производная степенной функции</vt:lpstr>
      <vt:lpstr>Производная постоянной функции</vt:lpstr>
      <vt:lpstr>Практические задания. Вычислить производную. Устно.</vt:lpstr>
      <vt:lpstr>Найти производную функции.</vt:lpstr>
      <vt:lpstr>Найти производную функции. Самостоятельно.</vt:lpstr>
      <vt:lpstr>Производная линейной функции (kx+b)' =k   (k≠0) </vt:lpstr>
      <vt:lpstr>Производная сложной функции. F(g(x))ᶦ=fᶦ(g(x))•gᶦ(x)</vt:lpstr>
      <vt:lpstr>Презентация PowerPoint</vt:lpstr>
      <vt:lpstr>Презентация PowerPoint</vt:lpstr>
      <vt:lpstr>Презентация PowerPoint</vt:lpstr>
      <vt:lpstr>Найти производную функции.</vt:lpstr>
      <vt:lpstr>Презентация PowerPoint</vt:lpstr>
      <vt:lpstr>Презентация PowerPoint</vt:lpstr>
      <vt:lpstr>Презентация PowerPoint</vt:lpstr>
      <vt:lpstr>Решить самостоятельно.</vt:lpstr>
      <vt:lpstr>Производная некоторых элементарных функций</vt:lpstr>
      <vt:lpstr>Производная сложной функции</vt:lpstr>
      <vt:lpstr>Решение упражнений на применение всех формул вычисления производных. Найти производную</vt:lpstr>
      <vt:lpstr>Презентация PowerPoint</vt:lpstr>
      <vt:lpstr>Геометрический смысл производной.</vt:lpstr>
      <vt:lpstr>Презентация PowerPoint</vt:lpstr>
      <vt:lpstr>Уравнение касательной к графику функции.</vt:lpstr>
      <vt:lpstr>Практические задания</vt:lpstr>
      <vt:lpstr>Презентация PowerPoint</vt:lpstr>
      <vt:lpstr>Применение производной к исследованию функций.</vt:lpstr>
      <vt:lpstr>Презентация PowerPoint</vt:lpstr>
      <vt:lpstr>Задача. Построить график функции</vt:lpstr>
      <vt:lpstr>Презентация PowerPoint</vt:lpstr>
      <vt:lpstr>Презентация PowerPoint</vt:lpstr>
      <vt:lpstr>Презентация PowerPoint</vt:lpstr>
      <vt:lpstr>         Решить самостоятельно.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НаТашkА</dc:creator>
  <cp:lastModifiedBy>Бородай Валерия Александровна</cp:lastModifiedBy>
  <cp:revision>134</cp:revision>
  <dcterms:created xsi:type="dcterms:W3CDTF">2013-05-05T19:23:17Z</dcterms:created>
  <dcterms:modified xsi:type="dcterms:W3CDTF">2015-10-20T13:35:58Z</dcterms:modified>
</cp:coreProperties>
</file>