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300" r:id="rId4"/>
    <p:sldId id="298" r:id="rId5"/>
    <p:sldId id="257" r:id="rId6"/>
    <p:sldId id="25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4" r:id="rId18"/>
    <p:sldId id="297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40" d="100"/>
          <a:sy n="40" d="100"/>
        </p:scale>
        <p:origin x="-219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4C69BE-9866-4BE4-8AD2-6EBD3C32A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D22FC1-8AC6-4740-85B2-EFA368242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B0094AC-128A-4793-B175-EB4FFB48E1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B622-B7CD-4D03-8320-362F9CA29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681B-9461-430A-84DD-5D53F65A1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ED7F9-CF2F-4B5B-B32A-30356F84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D966AC-87B7-463E-879C-617DE3DDD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D1A2D3-02D9-452B-8FA4-6A33F6959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AF5B4-9560-472B-838E-454741208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057A7-A5F3-4F8E-AA8A-C08DAA917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96E3-48B6-425A-A3D7-A0BD8C483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4652-3E41-43D8-A2FF-8F7F08A0D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AF529-F8B6-41F9-9129-E03C4EF84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200B-CF2E-442E-BC63-DC6E58B56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98C4-C2D6-4042-BCFA-EF8557574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EE95-9187-4AED-86F7-F2E0472B5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C5A1AA-9FFA-4389-AA4E-2029BD96DA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2071678"/>
            <a:ext cx="9144000" cy="228601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4"/>
                </a:solidFill>
                <a:latin typeface="Vladimir Script" pitchFamily="66" charset="0"/>
              </a:rPr>
              <a:t>Реляционные модели</a:t>
            </a:r>
            <a:endParaRPr lang="en-US" sz="8000" dirty="0">
              <a:solidFill>
                <a:schemeClr val="accent4"/>
              </a:solidFill>
              <a:latin typeface="Vladimir Script" pitchFamily="66" charset="0"/>
            </a:endParaRPr>
          </a:p>
        </p:txBody>
      </p:sp>
      <p:pic>
        <p:nvPicPr>
          <p:cNvPr id="7" name="Picture 25" descr="209"/>
          <p:cNvPicPr>
            <a:picLocks noChangeAspect="1" noChangeArrowheads="1"/>
          </p:cNvPicPr>
          <p:nvPr/>
        </p:nvPicPr>
        <p:blipFill>
          <a:blip r:embed="rId2"/>
          <a:srcRect l="45074" t="3125" r="1758" b="45074"/>
          <a:stretch>
            <a:fillRect/>
          </a:stretch>
        </p:blipFill>
        <p:spPr bwMode="auto">
          <a:xfrm>
            <a:off x="0" y="3643314"/>
            <a:ext cx="2571736" cy="25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28992" y="4786322"/>
            <a:ext cx="5248937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16 баллов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конспект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Модель - это, прежде всего, правила, по которым создаются базы данных. </a:t>
            </a:r>
            <a:b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Правило реляционной модели </a:t>
            </a:r>
            <a:r>
              <a:rPr lang="ru-RU" sz="5400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Любая база данных - это таблица или ряд нескольких связанных друг с другом таблиц (насколько таблиц).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tabLst>
                <a:tab pos="457200" algn="l"/>
              </a:tabLst>
            </a:pP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Реляционная таблица представляет собой двумерный массив </a:t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i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Свойства:</a:t>
            </a: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	элемент таблицы - один элемент данных; </a:t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	все столбцы в таблице однородные, имеют одинаковый тип (числовой, символьный или другой) и длину; </a:t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	каждый столбец имеет уникальное имя; </a:t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4.	одинаковые строки в таблице отсутствуют; </a:t>
            </a:r>
            <a:b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5.	порядок следования строк и столбцов может быть произвольным. </a:t>
            </a:r>
            <a:endParaRPr lang="ru-RU" sz="3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Реляционный подход – вся информация об объектах представлена в виде отношений и связанных между собой характеристик изучаемых объектах.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Примеры: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Дрозд – это птица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Петр – отец Павла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Васе нравится Аня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en-US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пересекаются в одной точке…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этих отношениях могут находиться разнообразные объекты.</a:t>
            </a:r>
            <a:endParaRPr lang="en-US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5400000">
            <a:off x="2285983" y="2357431"/>
            <a:ext cx="214314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286247" y="2714622"/>
            <a:ext cx="1500199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Имя отношения _______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Аргументы отношения ____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Арность (количество аргументов) ___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взять (</a:t>
            </a:r>
            <a: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x, y, z)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Бинарное – двуместное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Тринарное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трехместное 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Страница учебника 162 примеры</a:t>
            </a:r>
            <a:br>
              <a:rPr lang="ru-RU" sz="4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записать примеры в тетрадь!</a:t>
            </a:r>
            <a:endParaRPr lang="en-US" sz="40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Атрибут отношения </a:t>
            </a:r>
            <a:br>
              <a:rPr lang="ru-RU" sz="7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7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Имя аргумента</a:t>
            </a:r>
            <a:endParaRPr lang="en-US" sz="7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Реляционная модель обычно представлена в виде таблицы.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Строка (запись) – набор значений аргументов, находящихся в отношении.</a:t>
            </a:r>
            <a:b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Столбец (поле) – перечень значений соответствующего атрибута.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Отсутствие жесткой зависимости между параметрами, указывающей на наличие связей между значениями все равно является отношением!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Страница 164 задание 4 выполнить самостоятельно!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…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б) …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в) …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г) …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915" y="5934670"/>
            <a:ext cx="321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балла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8" y="348917"/>
            <a:ext cx="6894495" cy="551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36760" r="30526" b="34128"/>
          <a:stretch/>
        </p:blipFill>
        <p:spPr bwMode="auto">
          <a:xfrm>
            <a:off x="3861055" y="1412776"/>
            <a:ext cx="4860034" cy="30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9978" y="4549676"/>
            <a:ext cx="92639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Интерфейс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en-US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Access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32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иметь общее представление о реляционных моделях, уметь создавать реляционные модели в соответствии с предъявляемыми требованиями.</a:t>
            </a:r>
            <a:endParaRPr lang="ru-RU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" y="13302"/>
            <a:ext cx="6768752" cy="54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6037" y="5288340"/>
            <a:ext cx="92639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Режим конструктор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Access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3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337" y="1340768"/>
            <a:ext cx="92639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Объекты базы данных</a:t>
            </a:r>
            <a:endParaRPr lang="en-US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Таблицы,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Запросы,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Отчеты, формы, макросы.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6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0506"/>
            <a:ext cx="7884368" cy="63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30" y="6027003"/>
            <a:ext cx="9263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Таблицы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30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7" y="436221"/>
            <a:ext cx="7848872" cy="61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86" y="6027003"/>
            <a:ext cx="9263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Запроса</a:t>
            </a:r>
          </a:p>
        </p:txBody>
      </p:sp>
    </p:spTree>
    <p:extLst>
      <p:ext uri="{BB962C8B-B14F-4D97-AF65-F5344CB8AC3E}">
        <p14:creationId xmlns:p14="http://schemas.microsoft.com/office/powerpoint/2010/main" val="2687887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344816" cy="58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8455" y="6027002"/>
            <a:ext cx="9263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форм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74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198"/>
            <a:ext cx="828092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56041"/>
            <a:ext cx="9263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Отчета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13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965"/>
            <a:ext cx="7452320" cy="59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980616"/>
            <a:ext cx="9263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схемы данных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1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404"/>
            <a:ext cx="9144000" cy="735811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Лабораторная работа 21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страница 257 </a:t>
            </a:r>
            <a: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1) Создать базы данных используя конструктор.</a:t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2) Создать связь между таблицами. </a:t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3) Создать запрос.</a:t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4) Создать форму. </a:t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5) Создать макрос.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934670"/>
            <a:ext cx="7483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итого 5 баллов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929618" cy="4525963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Узнать основные понятия.</a:t>
            </a:r>
          </a:p>
          <a:p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формализировать</a:t>
            </a:r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информацию.</a:t>
            </a:r>
          </a:p>
          <a:p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Работать самостоятельно с использованием материала в учебнике.</a:t>
            </a:r>
          </a:p>
          <a:p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Освоить принцип работы в программе 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Access.</a:t>
            </a:r>
            <a:endParaRPr lang="ru-RU" sz="4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388"/>
            <a:ext cx="9144000" cy="631827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Оценка за работу на уроке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конспект 13 баллов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 балла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16 – 14 баллов «5»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13 – 11 баллов «4»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10 – 8 баллов «3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Работа выполняется по учебнику</a:t>
            </a:r>
            <a: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Информатика и ИКТ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10 класс </a:t>
            </a:r>
            <a:r>
              <a:rPr lang="ru-RU" sz="40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Гейн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А.Г. 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610395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Системы искусственного интеллекта – это информация об объектах, процессах и явлениях, с которыми предстоит работать пользователю ПК.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Базы данных (БД)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Системы управления базами данных (СУБД)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Важные составляющие информационных систем!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1761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Базы данных 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1071546"/>
            <a:ext cx="8835595" cy="5786454"/>
            <a:chOff x="990600" y="3036888"/>
            <a:chExt cx="6840538" cy="3135312"/>
          </a:xfrm>
        </p:grpSpPr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1887538" y="3041650"/>
              <a:ext cx="2097087" cy="2016125"/>
            </a:xfrm>
            <a:custGeom>
              <a:avLst/>
              <a:gdLst/>
              <a:ahLst/>
              <a:cxnLst>
                <a:cxn ang="0">
                  <a:pos x="763" y="102"/>
                </a:cxn>
                <a:cxn ang="0">
                  <a:pos x="1209" y="244"/>
                </a:cxn>
                <a:cxn ang="0">
                  <a:pos x="1325" y="314"/>
                </a:cxn>
                <a:cxn ang="0">
                  <a:pos x="843" y="267"/>
                </a:cxn>
                <a:cxn ang="0">
                  <a:pos x="305" y="1479"/>
                </a:cxn>
                <a:cxn ang="0">
                  <a:pos x="0" y="1303"/>
                </a:cxn>
                <a:cxn ang="0">
                  <a:pos x="763" y="102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gray">
            <a:xfrm flipH="1">
              <a:off x="4979988" y="3087688"/>
              <a:ext cx="2097087" cy="2016125"/>
            </a:xfrm>
            <a:custGeom>
              <a:avLst/>
              <a:gdLst/>
              <a:ahLst/>
              <a:cxnLst>
                <a:cxn ang="0">
                  <a:pos x="763" y="102"/>
                </a:cxn>
                <a:cxn ang="0">
                  <a:pos x="1209" y="244"/>
                </a:cxn>
                <a:cxn ang="0">
                  <a:pos x="1325" y="314"/>
                </a:cxn>
                <a:cxn ang="0">
                  <a:pos x="843" y="267"/>
                </a:cxn>
                <a:cxn ang="0">
                  <a:pos x="305" y="1479"/>
                </a:cxn>
                <a:cxn ang="0">
                  <a:pos x="0" y="1303"/>
                </a:cxn>
                <a:cxn ang="0">
                  <a:pos x="763" y="102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4202113" y="3036888"/>
              <a:ext cx="625475" cy="2103437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gray">
            <a:xfrm>
              <a:off x="990600" y="4438650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1065213" y="4518025"/>
              <a:ext cx="1595437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1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122363" y="4575175"/>
              <a:ext cx="1492250" cy="1457325"/>
            </a:xfrm>
            <a:prstGeom prst="rect">
              <a:avLst/>
            </a:prstGeom>
            <a:noFill/>
          </p:spPr>
        </p:pic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1122363" y="4575175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accent1">
                    <a:alpha val="45000"/>
                  </a:schemeClr>
                </a:gs>
                <a:gs pos="100000">
                  <a:schemeClr val="accent1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gray">
            <a:xfrm>
              <a:off x="6083300" y="4438650"/>
              <a:ext cx="1747838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gray">
            <a:xfrm>
              <a:off x="6156325" y="4518025"/>
              <a:ext cx="1597025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215063" y="4575175"/>
              <a:ext cx="1490662" cy="1457325"/>
            </a:xfrm>
            <a:prstGeom prst="rect">
              <a:avLst/>
            </a:prstGeom>
            <a:noFill/>
          </p:spPr>
        </p:pic>
        <p:sp>
          <p:nvSpPr>
            <p:cNvPr id="14" name="Oval 19"/>
            <p:cNvSpPr>
              <a:spLocks noChangeArrowheads="1"/>
            </p:cNvSpPr>
            <p:nvPr/>
          </p:nvSpPr>
          <p:spPr bwMode="gray">
            <a:xfrm>
              <a:off x="6215063" y="4575175"/>
              <a:ext cx="1481137" cy="14605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folHlink">
                    <a:alpha val="45000"/>
                  </a:schemeClr>
                </a:gs>
                <a:gs pos="100000">
                  <a:schemeClr val="folHlink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 rot="20302575" flipH="1" flipV="1">
              <a:off x="6329915" y="5714748"/>
              <a:ext cx="1295261" cy="296978"/>
              <a:chOff x="2528" y="1060"/>
              <a:chExt cx="894" cy="236"/>
            </a:xfrm>
          </p:grpSpPr>
          <p:grpSp>
            <p:nvGrpSpPr>
              <p:cNvPr id="48" name="Group 22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AutoShape 2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AutoShape 2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" name="Group 27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0" name="AutoShape 2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AutoShape 2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AutoShape 3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AutoShape 3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6" name="Oval 32"/>
            <p:cNvSpPr>
              <a:spLocks noChangeArrowheads="1"/>
            </p:cNvSpPr>
            <p:nvPr/>
          </p:nvSpPr>
          <p:spPr bwMode="gray">
            <a:xfrm>
              <a:off x="3611563" y="4438650"/>
              <a:ext cx="1747837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gray">
            <a:xfrm>
              <a:off x="3684588" y="4518025"/>
              <a:ext cx="1597025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743325" y="4575175"/>
              <a:ext cx="1490663" cy="1457325"/>
            </a:xfrm>
            <a:prstGeom prst="rect">
              <a:avLst/>
            </a:prstGeom>
            <a:noFill/>
          </p:spPr>
        </p:pic>
        <p:sp>
          <p:nvSpPr>
            <p:cNvPr id="19" name="Oval 35"/>
            <p:cNvSpPr>
              <a:spLocks noChangeArrowheads="1"/>
            </p:cNvSpPr>
            <p:nvPr/>
          </p:nvSpPr>
          <p:spPr bwMode="gray">
            <a:xfrm>
              <a:off x="3743325" y="4575175"/>
              <a:ext cx="1481138" cy="14605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hlink">
                    <a:alpha val="45000"/>
                  </a:schemeClr>
                </a:gs>
                <a:gs pos="100000">
                  <a:schemeClr val="hlink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 rot="20302575" flipH="1" flipV="1">
              <a:off x="3858174" y="5714749"/>
              <a:ext cx="1295261" cy="296978"/>
              <a:chOff x="2528" y="1060"/>
              <a:chExt cx="894" cy="23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44" name="AutoShape 3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AutoShape 4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0" name="AutoShape 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AutoShape 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AutoShape 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AutoShape 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49"/>
            <p:cNvSpPr>
              <a:spLocks noChangeArrowheads="1"/>
            </p:cNvSpPr>
            <p:nvPr/>
          </p:nvSpPr>
          <p:spPr bwMode="black">
            <a:xfrm>
              <a:off x="3859213" y="4972274"/>
              <a:ext cx="1279422" cy="650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Сете-</a:t>
              </a:r>
            </a:p>
            <a:p>
              <a:pPr algn="ctr"/>
              <a:r>
                <a:rPr lang="ru-RU" sz="3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вые</a:t>
              </a:r>
              <a:endParaRPr lang="en-US" sz="36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black">
            <a:xfrm>
              <a:off x="990600" y="4972274"/>
              <a:ext cx="1662016" cy="650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Реляци</a:t>
              </a:r>
              <a:r>
                <a:rPr lang="ru-RU" sz="3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algn="ctr"/>
              <a:r>
                <a:rPr lang="ru-RU" sz="3600" b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онные</a:t>
              </a:r>
              <a:endParaRPr lang="en-US" sz="36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black">
            <a:xfrm>
              <a:off x="6355399" y="4817443"/>
              <a:ext cx="1327379" cy="9505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Иерар-хичес-кие</a:t>
              </a:r>
              <a:endParaRPr lang="en-US" sz="36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53"/>
            <p:cNvGrpSpPr>
              <a:grpSpLocks/>
            </p:cNvGrpSpPr>
            <p:nvPr/>
          </p:nvGrpSpPr>
          <p:grpSpPr bwMode="auto">
            <a:xfrm rot="20302575" flipH="1" flipV="1">
              <a:off x="1226099" y="5714749"/>
              <a:ext cx="1295261" cy="296978"/>
              <a:chOff x="2528" y="1060"/>
              <a:chExt cx="894" cy="236"/>
            </a:xfrm>
          </p:grpSpPr>
          <p:grpSp>
            <p:nvGrpSpPr>
              <p:cNvPr id="28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34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0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5" name="Picture 69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6350" y="4591050"/>
              <a:ext cx="1169988" cy="512763"/>
            </a:xfrm>
            <a:prstGeom prst="rect">
              <a:avLst/>
            </a:prstGeom>
            <a:noFill/>
          </p:spPr>
        </p:pic>
        <p:pic>
          <p:nvPicPr>
            <p:cNvPr id="26" name="Picture 70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5725" y="4591050"/>
              <a:ext cx="1169988" cy="512763"/>
            </a:xfrm>
            <a:prstGeom prst="rect">
              <a:avLst/>
            </a:prstGeom>
            <a:noFill/>
          </p:spPr>
        </p:pic>
        <p:pic>
          <p:nvPicPr>
            <p:cNvPr id="27" name="Picture 71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4288" y="4591050"/>
              <a:ext cx="1169987" cy="512763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2285984" y="2428868"/>
            <a:ext cx="14670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357818" y="2357430"/>
            <a:ext cx="14670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0" y="3643314"/>
            <a:ext cx="2214546" cy="3214686"/>
          </a:xfrm>
          <a:prstGeom prst="ellipse">
            <a:avLst/>
          </a:prstGeom>
          <a:noFill/>
          <a:ln w="76200" cmpd="tri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438"/>
            <a:ext cx="9144000" cy="6318272"/>
          </a:xfrm>
        </p:spPr>
        <p:txBody>
          <a:bodyPr/>
          <a:lstStyle/>
          <a:p>
            <a:pPr algn="ctr"/>
            <a:r>
              <a:rPr lang="ru-RU" sz="5400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Реляционная</a:t>
            </a: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модель  </a:t>
            </a:r>
            <a:r>
              <a:rPr lang="en-US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relation – </a:t>
            </a: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b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Идея создания реляционной модели была предложена американским ученым в 1970 году.</a:t>
            </a:r>
            <a:endParaRPr lang="en-US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30423_cod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000108"/>
            <a:ext cx="3500462" cy="5429287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28"/>
            <a:ext cx="5786478" cy="631827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br>
              <a:rPr lang="ru-RU" sz="8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Э.Ф.Коддом из компании IBM</a:t>
            </a:r>
            <a:endParaRPr lang="en-US" sz="8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general_light</Template>
  <TotalTime>241</TotalTime>
  <Words>200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general_light</vt:lpstr>
      <vt:lpstr>Реляционные модели</vt:lpstr>
      <vt:lpstr>Цель:  иметь общее представление о реляционных моделях, уметь создавать реляционные модели в соответствии с предъявляемыми требованиями.</vt:lpstr>
      <vt:lpstr>Задачи:</vt:lpstr>
      <vt:lpstr>Оценка за работу на уроке конспект 13 баллов самостоятельная работа 3 балла 16 – 14 баллов «5» 13 – 11 баллов «4» 10 – 8 баллов «3» Работа выполняется по учебнику Информатика и ИКТ 10 класс Гейн А.Г.  </vt:lpstr>
      <vt:lpstr>Системы искусственного интеллекта – это информация об объектах, процессах и явлениях, с которыми предстоит работать пользователю ПК.</vt:lpstr>
      <vt:lpstr>Базы данных (БД) Системы управления базами данных (СУБД)  Важные составляющие информационных систем!</vt:lpstr>
      <vt:lpstr>Базы данных </vt:lpstr>
      <vt:lpstr>Реляционная модель  relation – отношение Идея создания реляционной модели была предложена американским ученым в 1970 году.</vt:lpstr>
      <vt:lpstr>Доктор Э.Ф.Коддом из компании IBM</vt:lpstr>
      <vt:lpstr>Модель - это, прежде всего, правила, по которым создаются базы данных.  Правило реляционной модели  Любая база данных - это таблица или ряд нескольких связанных друг с другом таблиц (насколько таблиц).</vt:lpstr>
      <vt:lpstr>Реляционная таблица представляет собой двумерный массив  Свойства: 1. элемент таблицы - один элемент данных;  2. все столбцы в таблице однородные, имеют одинаковый тип (числовой, символьный или другой) и длину;  3. каждый столбец имеет уникальное имя;  4. одинаковые строки в таблице отсутствуют;  5. порядок следования строк и столбцов может быть произвольным. </vt:lpstr>
      <vt:lpstr>Реляционный подход – вся информация об объектах представлена в виде отношений и связанных между собой характеристик изучаемых объектах.</vt:lpstr>
      <vt:lpstr>Примеры: Дрозд – это птица Петр – отец Павла Васе нравится Аня Прямые a, b, c пересекаются в одной точке… В этих отношениях могут находиться разнообразные объекты.</vt:lpstr>
      <vt:lpstr>Имя отношения _______ Аргументы отношения ____ Арность (количество аргументов) ___  взять (x, y, z) Бинарное – двуместное Тринарное – трехместное  Страница учебника 162 примеры записать примеры в тетрадь!</vt:lpstr>
      <vt:lpstr>Атрибут отношения  –  Имя аргумента</vt:lpstr>
      <vt:lpstr>Реляционная модель обычно представлена в виде таблицы. Строка (запись) – набор значений аргументов, находящихся в отношении. Столбец (поле) – перечень значений соответствующего атрибута.</vt:lpstr>
      <vt:lpstr>Отсутствие жесткой зависимости между параметрами, указывающей на наличие связей между значениями все равно является отношением!</vt:lpstr>
      <vt:lpstr>Страница 164 задание 4 выполнить самостоятельно!  а) … б) … в) … г)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 21 страница 257  1) Создать базы данных используя конструктор. 2) Создать связь между таблицами.  3) Создать запрос. 4) Создать форму.  5) Создать макрос.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SVETLANA</cp:lastModifiedBy>
  <cp:revision>30</cp:revision>
  <dcterms:created xsi:type="dcterms:W3CDTF">2012-03-25T19:22:49Z</dcterms:created>
  <dcterms:modified xsi:type="dcterms:W3CDTF">2015-10-28T19:40:44Z</dcterms:modified>
</cp:coreProperties>
</file>