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79" r:id="rId8"/>
    <p:sldId id="264" r:id="rId9"/>
    <p:sldId id="265" r:id="rId10"/>
    <p:sldId id="280" r:id="rId11"/>
    <p:sldId id="283" r:id="rId12"/>
    <p:sldId id="285" r:id="rId13"/>
    <p:sldId id="284" r:id="rId14"/>
    <p:sldId id="287" r:id="rId15"/>
    <p:sldId id="288" r:id="rId16"/>
    <p:sldId id="289" r:id="rId17"/>
    <p:sldId id="290" r:id="rId18"/>
    <p:sldId id="291" r:id="rId19"/>
    <p:sldId id="294" r:id="rId20"/>
    <p:sldId id="295" r:id="rId21"/>
    <p:sldId id="296" r:id="rId22"/>
    <p:sldId id="298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00CC"/>
    <a:srgbClr val="FF3300"/>
    <a:srgbClr val="0000FF"/>
    <a:srgbClr val="F999D7"/>
    <a:srgbClr val="FEEC94"/>
    <a:srgbClr val="0080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3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sp>
        <p:nvSpPr>
          <p:cNvPr id="13109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109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AA0D9-5277-4FB6-AFF6-8A866800DD83}" type="datetimeFigureOut">
              <a:rPr lang="ru-RU"/>
              <a:pPr>
                <a:defRPr/>
              </a:pPr>
              <a:t>01.11.2015</a:t>
            </a:fld>
            <a:endParaRPr 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D4CE9-15B9-44DB-B3D6-FD1E67939B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31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131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93" grpId="0" autoUpdateAnimBg="0"/>
      <p:bldP spid="131094" grpId="0" build="p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9313F-A358-44C9-AE52-5D2F1A2DD20D}" type="datetimeFigureOut">
              <a:rPr lang="ru-RU"/>
              <a:pPr>
                <a:defRPr/>
              </a:pPr>
              <a:t>01.11.2015</a:t>
            </a:fld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92CDE-74BE-4704-9947-5D39A51572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BD555-26BF-4B85-9B34-D28D9BB8AC03}" type="datetimeFigureOut">
              <a:rPr lang="ru-RU"/>
              <a:pPr>
                <a:defRPr/>
              </a:pPr>
              <a:t>01.11.2015</a:t>
            </a:fld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C0066-03EB-4741-B2B1-AC21D9740D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70B690-AFB3-42DD-AAFC-DD846E20B7C2}" type="datetimeFigureOut">
              <a:rPr lang="ru-RU"/>
              <a:pPr>
                <a:defRPr/>
              </a:pPr>
              <a:t>01.11.2015</a:t>
            </a:fld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F09ED-5824-4330-866C-6BCD5E6FD1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113B2-31CB-4B59-8EA9-2796418B421D}" type="datetimeFigureOut">
              <a:rPr lang="ru-RU"/>
              <a:pPr>
                <a:defRPr/>
              </a:pPr>
              <a:t>01.11.2015</a:t>
            </a:fld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EB9D9-E576-4964-848B-D468065A9E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AA792-0170-46C6-8D48-C4E78D28242F}" type="datetimeFigureOut">
              <a:rPr lang="ru-RU"/>
              <a:pPr>
                <a:defRPr/>
              </a:pPr>
              <a:t>01.11.2015</a:t>
            </a:fld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3F20B-69AF-4668-9DD1-3F3A3D2816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85C7A-79BF-4EA3-AEC8-2017BDF9E9CB}" type="datetimeFigureOut">
              <a:rPr lang="ru-RU"/>
              <a:pPr>
                <a:defRPr/>
              </a:pPr>
              <a:t>01.11.2015</a:t>
            </a:fld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4521D-364B-45FC-A031-2E5FE5C74E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1F95D-4A5C-4765-AA72-22BFC9D84B7B}" type="datetimeFigureOut">
              <a:rPr lang="ru-RU"/>
              <a:pPr>
                <a:defRPr/>
              </a:pPr>
              <a:t>01.11.2015</a:t>
            </a:fld>
            <a:endParaRPr lang="ru-RU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DA368-DF0A-4ED5-8C0F-76FC712AB9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1514F-18F2-4D00-8F31-34EEF91A43FC}" type="datetimeFigureOut">
              <a:rPr lang="ru-RU"/>
              <a:pPr>
                <a:defRPr/>
              </a:pPr>
              <a:t>01.11.2015</a:t>
            </a:fld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4A6FB-E947-42B2-94CC-7CBD501FA8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2F9F4-0CFF-400F-BB99-916E603811FD}" type="datetimeFigureOut">
              <a:rPr lang="ru-RU"/>
              <a:pPr>
                <a:defRPr/>
              </a:pPr>
              <a:t>01.11.2015</a:t>
            </a:fld>
            <a:endParaRPr lang="ru-R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BDB4D-B16A-484A-9C1E-38EEBBB3FF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C94B2-B1D6-4473-9BBB-68DFE22F365C}" type="datetimeFigureOut">
              <a:rPr lang="ru-RU"/>
              <a:pPr>
                <a:defRPr/>
              </a:pPr>
              <a:t>01.11.2015</a:t>
            </a:fld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7F0C2-1AD1-459A-95BA-7CA03C9AE5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29EE7-F4E2-473E-B58D-2D94F3F39283}" type="datetimeFigureOut">
              <a:rPr lang="ru-RU"/>
              <a:pPr>
                <a:defRPr/>
              </a:pPr>
              <a:t>01.11.2015</a:t>
            </a:fld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C86677-332E-459C-A1C9-185E4A147E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3005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3005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3005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3005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3005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3005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3005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3005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3005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3006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3006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3006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3006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3006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3006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3006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3006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3006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sp>
        <p:nvSpPr>
          <p:cNvPr id="13006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007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007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fld id="{F886B9A4-9D00-4B9A-AC76-E974373B2732}" type="datetimeFigureOut">
              <a:rPr lang="ru-RU"/>
              <a:pPr>
                <a:defRPr/>
              </a:pPr>
              <a:t>01.11.2015</a:t>
            </a:fld>
            <a:endParaRPr lang="ru-RU"/>
          </a:p>
        </p:txBody>
      </p:sp>
      <p:sp>
        <p:nvSpPr>
          <p:cNvPr id="13007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007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fld id="{4537E9D2-A28A-4599-B7B7-DDD3D19F94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43" r:id="rId2"/>
    <p:sldLayoutId id="2147483742" r:id="rId3"/>
    <p:sldLayoutId id="2147483741" r:id="rId4"/>
    <p:sldLayoutId id="2147483740" r:id="rId5"/>
    <p:sldLayoutId id="2147483739" r:id="rId6"/>
    <p:sldLayoutId id="2147483738" r:id="rId7"/>
    <p:sldLayoutId id="2147483737" r:id="rId8"/>
    <p:sldLayoutId id="2147483736" r:id="rId9"/>
    <p:sldLayoutId id="2147483735" r:id="rId10"/>
    <p:sldLayoutId id="2147483734" r:id="rId11"/>
    <p:sldLayoutId id="2147483733" r:id="rId12"/>
  </p:sldLayoutIdLst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69" grpId="0"/>
      <p:bldP spid="130070" grpId="0" build="p">
        <p:tmplLst>
          <p:tmpl lvl="1">
            <p:tnLst>
              <p:par>
                <p:cTn presetID="1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007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3007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007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3007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007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3007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007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3007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007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3007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1%D0%BE%D0%BB%D0%BD%D1%8B%D1%88%D0%BA%D0%B0&amp;noreask=1&amp;img_url=stat8.blog.ru/lr/0a278f4f01c3ce52c4ee53e874a7e8b4&amp;pos=21&amp;rpt=simage&amp;lr=10713&amp;nojs=1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http://im8-tub-ru.yandex.net/i?id=257585008-31-72&amp;n=21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yandex.ru/yandsearch?img_url=kladraz.ru/images/photos/medium/article199.jpg&amp;iorient=&amp;icolor=&amp;p=5&amp;site=&amp;text=%D0%BA%D0%B0%D1%80%D1%82%D0%B8%D0%BD%D0%BA%D0%B0%20%D0%B7%D0%B0%D1%80%D1%8F%D0%B4%D0%BA%D0%B0%20%D0%94%D0%9B%D0%AF%20%D0%94%D0%95%D0%A2%D0%95%D0%99&amp;wp=&amp;pos=164&amp;isize=&amp;type=&amp;recent=&amp;rpt=simage&amp;itype=&amp;nojs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http://im0-tub-ru.yandex.net/i?id=23423738-39-72&amp;n=21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1%D0%BE%D0%BB%D0%BD%D1%8B%D1%88%D0%BA%D0%B0&amp;noreask=1&amp;img_url=stat8.blog.ru/lr/0a278f4f01c3ce52c4ee53e874a7e8b4&amp;pos=21&amp;rpt=simage&amp;lr=10713&amp;nojs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http://im8-tub-ru.yandex.net/i?id=257585008-31-72&amp;n=21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323850" y="4149725"/>
            <a:ext cx="7921625" cy="1254125"/>
          </a:xfrm>
        </p:spPr>
        <p:txBody>
          <a:bodyPr/>
          <a:lstStyle/>
          <a:p>
            <a:pPr eaLnBrk="1" hangingPunct="1"/>
            <a:r>
              <a:rPr lang="ru-RU" sz="8000" b="0" i="1" smtClean="0">
                <a:latin typeface="Monotype Corsiva" pitchFamily="66" charset="0"/>
              </a:rPr>
              <a:t>Доброе утро!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 rot="1168133">
            <a:off x="3563938" y="836613"/>
            <a:ext cx="496887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6000" b="1" i="1">
                <a:solidFill>
                  <a:srgbClr val="FEEC94"/>
                </a:solidFill>
                <a:latin typeface="Monotype Corsiva" pitchFamily="66" charset="0"/>
              </a:rPr>
              <a:t>Здравствуйте!</a:t>
            </a:r>
          </a:p>
        </p:txBody>
      </p:sp>
      <p:pic>
        <p:nvPicPr>
          <p:cNvPr id="14343" name="Picture 7" descr="http://im8-tub-ru.yandex.net/i?id=257585008-31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0" y="0"/>
            <a:ext cx="2916238" cy="291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620713"/>
            <a:ext cx="7283450" cy="100806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400" b="1">
                <a:solidFill>
                  <a:schemeClr val="tx2"/>
                </a:solidFill>
                <a:latin typeface="Monotype Corsiva" pitchFamily="66" charset="0"/>
              </a:rPr>
              <a:t>Функции Ь и Ъ знаков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2800"/>
          </a:p>
        </p:txBody>
      </p:sp>
      <p:graphicFrame>
        <p:nvGraphicFramePr>
          <p:cNvPr id="135186" name="Group 18"/>
          <p:cNvGraphicFramePr>
            <a:graphicFrameLocks noGrp="1"/>
          </p:cNvGraphicFramePr>
          <p:nvPr>
            <p:ph sz="half" idx="2"/>
          </p:nvPr>
        </p:nvGraphicFramePr>
        <p:xfrm>
          <a:off x="971550" y="1628775"/>
          <a:ext cx="7416800" cy="4744911"/>
        </p:xfrm>
        <a:graphic>
          <a:graphicData uri="http://schemas.openxmlformats.org/drawingml/2006/table">
            <a:tbl>
              <a:tblPr/>
              <a:tblGrid>
                <a:gridCol w="2471738"/>
                <a:gridCol w="2473325"/>
                <a:gridCol w="2471737"/>
              </a:tblGrid>
              <a:tr h="1922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Ь – для смягчения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Ь – для выражения грамматических форм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Ь и Ъ – для разделения согласного и гласного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2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Жизнь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Мольба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Судьба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Беречь- н.ф. глаг.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Мечтаешь-глаг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. 2 л.ед. ч.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Дочь-сущ.ж.р.3скл.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Семья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Подъём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6000">
                <a:solidFill>
                  <a:srgbClr val="FEEC94"/>
                </a:solidFill>
                <a:latin typeface="Monotype Corsiva" pitchFamily="66" charset="0"/>
              </a:rPr>
              <a:t>Найди лишнее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z="4800" i="1">
                <a:solidFill>
                  <a:srgbClr val="FEEC94"/>
                </a:solidFill>
              </a:rPr>
              <a:t>Пень, текстильщик, мышь.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z="4800" i="1">
                <a:solidFill>
                  <a:srgbClr val="FEEC94"/>
                </a:solidFill>
              </a:rPr>
              <a:t>Дальше, поёшь, свадьба.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z="4800" i="1">
                <a:solidFill>
                  <a:srgbClr val="FEEC94"/>
                </a:solidFill>
              </a:rPr>
              <a:t>Стричь, большой, серьга.</a:t>
            </a:r>
            <a:r>
              <a:rPr lang="ru-RU"/>
              <a:t> 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6000">
                <a:solidFill>
                  <a:srgbClr val="FEEC94"/>
                </a:solidFill>
                <a:latin typeface="Monotype Corsiva" pitchFamily="66" charset="0"/>
              </a:rPr>
              <a:t>Найди лишнее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z="4800" i="1">
                <a:solidFill>
                  <a:srgbClr val="FEEC94"/>
                </a:solidFill>
              </a:rPr>
              <a:t>Пень, текстильщик, </a:t>
            </a:r>
            <a:r>
              <a:rPr lang="ru-RU" sz="4800" b="1" i="1" u="sng">
                <a:solidFill>
                  <a:srgbClr val="9FF3B5"/>
                </a:solidFill>
              </a:rPr>
              <a:t>мышь.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z="4800" i="1">
                <a:solidFill>
                  <a:srgbClr val="FEEC94"/>
                </a:solidFill>
              </a:rPr>
              <a:t>Дальше, </a:t>
            </a:r>
            <a:r>
              <a:rPr lang="ru-RU" sz="4800" b="1" i="1" u="sng">
                <a:solidFill>
                  <a:srgbClr val="9FF3B5"/>
                </a:solidFill>
              </a:rPr>
              <a:t>поёшь,</a:t>
            </a:r>
            <a:r>
              <a:rPr lang="ru-RU" sz="4800" i="1">
                <a:solidFill>
                  <a:srgbClr val="FEEC94"/>
                </a:solidFill>
              </a:rPr>
              <a:t> свадьба.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z="4800" b="1" i="1" u="sng">
                <a:solidFill>
                  <a:srgbClr val="9FF3B5"/>
                </a:solidFill>
              </a:rPr>
              <a:t>Стричь,</a:t>
            </a:r>
            <a:r>
              <a:rPr lang="ru-RU" sz="4800" i="1">
                <a:solidFill>
                  <a:srgbClr val="FEEC94"/>
                </a:solidFill>
              </a:rPr>
              <a:t> большой, серьга.</a:t>
            </a:r>
            <a:r>
              <a:rPr lang="ru-RU"/>
              <a:t> 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Аудирование 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Упражнение 72. 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                          Слушаем аудиозапись 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692150"/>
            <a:ext cx="8229600" cy="4530725"/>
          </a:xfrm>
          <a:noFill/>
          <a:ln/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smtClean="0">
              <a:effectLst/>
            </a:endParaRPr>
          </a:p>
        </p:txBody>
      </p:sp>
      <p:sp>
        <p:nvSpPr>
          <p:cNvPr id="39940" name="WordArt 4"/>
          <p:cNvSpPr>
            <a:spLocks noChangeArrowheads="1" noChangeShapeType="1" noTextEdit="1"/>
          </p:cNvSpPr>
          <p:nvPr/>
        </p:nvSpPr>
        <p:spPr bwMode="auto">
          <a:xfrm>
            <a:off x="250825" y="1412875"/>
            <a:ext cx="8066088" cy="338455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3600" b="1" i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ФИЗКУЛЬТМИНУТКА</a:t>
            </a:r>
          </a:p>
        </p:txBody>
      </p:sp>
      <p:pic>
        <p:nvPicPr>
          <p:cNvPr id="39941" name="Picture 5" descr="http://im0-tub-ru.yandex.net/i?id=23423738-39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6659563" y="5157788"/>
            <a:ext cx="1905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 smtClean="0">
                <a:effectLst/>
              </a:rPr>
              <a:t>Упражнение 75.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25538"/>
            <a:ext cx="8893175" cy="5472112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>
                <a:effectLst/>
              </a:rPr>
              <a:t>		Когда Васютка с руж(?)ём на плече и с пантронташем на поясе, похожий на коренастого, мален(?)кого мужичка, вышел из избы, мать привыч(?)но строго напомнила: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>
                <a:effectLst/>
              </a:rPr>
              <a:t> 	- Ты от затесей в лес не отходи – сгинеш(?). Хлеба взял ли с собой?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>
                <a:effectLst/>
              </a:rPr>
              <a:t>	- Да зачем он мне? Каждый раз обратно приношу.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>
                <a:effectLst/>
              </a:rPr>
              <a:t>	- Не разговаривай! На вот краюшку. Не задавит она тебя. Спокон веку так заведено, мал ещё таёжные законы переиначивать.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>
                <a:effectLst/>
              </a:rPr>
              <a:t>	Тут уж с матер(?)ю не поспориш(?). Таков старинный порядок: идёш(?) в лес – бери еду, бери спич(?)ки.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>
                <a:effectLst/>
              </a:rPr>
              <a:t>	Весело насвистывая, шёл Васютка по тайге, следил за пометками на деревьях и думал о том, что всякая таёжная дорога начинается с затесей.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>
                <a:effectLst/>
              </a:rPr>
              <a:t>(В. Астафьев) 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mtClean="0">
                <a:effectLst/>
              </a:rPr>
              <a:t>   </a:t>
            </a:r>
            <a:r>
              <a:rPr lang="ru-RU" b="1" i="1" u="sng" smtClean="0">
                <a:effectLst/>
              </a:rPr>
              <a:t>Затеси</a:t>
            </a:r>
            <a:r>
              <a:rPr lang="ru-RU" i="1" smtClean="0">
                <a:effectLst/>
              </a:rPr>
              <a:t> – диал., то же, что и затёс, стёс, сделанный на дереве топором или другим острым предметом.</a:t>
            </a:r>
          </a:p>
          <a:p>
            <a:pPr algn="ctr">
              <a:buFont typeface="Wingdings" pitchFamily="2" charset="2"/>
              <a:buNone/>
            </a:pPr>
            <a:endParaRPr lang="ru-RU" i="1" smtClean="0">
              <a:effectLst/>
            </a:endParaRPr>
          </a:p>
          <a:p>
            <a:pPr algn="ctr">
              <a:buFont typeface="Wingdings" pitchFamily="2" charset="2"/>
              <a:buNone/>
            </a:pPr>
            <a:r>
              <a:rPr lang="ru-RU" smtClean="0">
                <a:effectLst/>
              </a:rPr>
              <a:t>Синонимы – </a:t>
            </a:r>
            <a:r>
              <a:rPr lang="ru-RU" b="1" i="1" u="sng" smtClean="0">
                <a:effectLst/>
              </a:rPr>
              <a:t>зарубка, метка.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 smtClean="0">
                <a:effectLst/>
              </a:rPr>
              <a:t> </a:t>
            </a:r>
          </a:p>
        </p:txBody>
      </p:sp>
      <p:pic>
        <p:nvPicPr>
          <p:cNvPr id="43012" name="Picture 4" descr="i?id=194234199-05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3375"/>
            <a:ext cx="3851275" cy="276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3" name="Picture 5" descr="i?id=594053454-26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413" y="2852738"/>
            <a:ext cx="3119437" cy="235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4" name="Picture 6" descr="i?id=460333670-00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38725" y="0"/>
            <a:ext cx="4105275" cy="307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6" name="Picture 8" descr="i?id=532253628-30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881563"/>
            <a:ext cx="2951163" cy="197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8" name="Picture 10" descr="i?id=222004479-29-72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35600" y="4184650"/>
            <a:ext cx="3563938" cy="267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250"/>
            <a:ext cx="3683000" cy="5616575"/>
          </a:xfrm>
          <a:noFill/>
          <a:ln/>
        </p:spPr>
        <p:txBody>
          <a:bodyPr/>
          <a:lstStyle/>
          <a:p>
            <a:r>
              <a:rPr lang="ru-RU" sz="4000" i="1" u="sng" smtClean="0">
                <a:solidFill>
                  <a:srgbClr val="0000FF"/>
                </a:solidFill>
                <a:effectLst/>
              </a:rPr>
              <a:t/>
            </a:r>
            <a:br>
              <a:rPr lang="ru-RU" sz="4000" i="1" u="sng" smtClean="0">
                <a:solidFill>
                  <a:srgbClr val="0000FF"/>
                </a:solidFill>
                <a:effectLst/>
              </a:rPr>
            </a:br>
            <a:r>
              <a:rPr lang="ru-RU" sz="4000" i="1" u="sng" smtClean="0">
                <a:solidFill>
                  <a:srgbClr val="0000FF"/>
                </a:solidFill>
                <a:effectLst/>
              </a:rPr>
              <a:t/>
            </a:r>
            <a:br>
              <a:rPr lang="ru-RU" sz="4000" i="1" u="sng" smtClean="0">
                <a:solidFill>
                  <a:srgbClr val="0000FF"/>
                </a:solidFill>
                <a:effectLst/>
              </a:rPr>
            </a:br>
            <a:r>
              <a:rPr lang="ru-RU" sz="4000" i="1" u="sng" smtClean="0">
                <a:solidFill>
                  <a:srgbClr val="0000FF"/>
                </a:solidFill>
                <a:effectLst/>
              </a:rPr>
              <a:t>1 вариант</a:t>
            </a:r>
            <a:r>
              <a:rPr lang="ru-RU" sz="4000" smtClean="0">
                <a:effectLst/>
              </a:rPr>
              <a:t/>
            </a:r>
            <a:br>
              <a:rPr lang="ru-RU" sz="4000" smtClean="0">
                <a:effectLst/>
              </a:rPr>
            </a:br>
            <a:r>
              <a:rPr lang="ru-RU" sz="4000" smtClean="0">
                <a:effectLst/>
              </a:rPr>
              <a:t/>
            </a:r>
            <a:br>
              <a:rPr lang="ru-RU" sz="4000" smtClean="0">
                <a:effectLst/>
              </a:rPr>
            </a:br>
            <a:r>
              <a:rPr lang="ru-RU" sz="3600" smtClean="0">
                <a:effectLst/>
              </a:rPr>
              <a:t>- выписать слова, в которых Ь обозначает мягкость согласных, то есть выполняет 1 функцию.</a:t>
            </a:r>
            <a:r>
              <a:rPr lang="ru-RU" sz="4000" smtClean="0">
                <a:effectLst/>
              </a:rPr>
              <a:t>               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333375"/>
            <a:ext cx="4572000" cy="5797550"/>
          </a:xfrm>
          <a:noFill/>
          <a:ln/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ru-RU" sz="4000" b="1" i="1" u="sng" smtClean="0">
              <a:solidFill>
                <a:srgbClr val="0000FF"/>
              </a:solidFill>
              <a:effectLst/>
            </a:endParaRPr>
          </a:p>
          <a:p>
            <a:pPr algn="ctr">
              <a:buFont typeface="Wingdings" pitchFamily="2" charset="2"/>
              <a:buNone/>
            </a:pPr>
            <a:r>
              <a:rPr lang="ru-RU" sz="4000" b="1" i="1" u="sng" smtClean="0">
                <a:solidFill>
                  <a:srgbClr val="0000FF"/>
                </a:solidFill>
                <a:effectLst/>
              </a:rPr>
              <a:t>2 вариант</a:t>
            </a:r>
            <a:r>
              <a:rPr lang="ru-RU" smtClean="0">
                <a:effectLst/>
              </a:rPr>
              <a:t> </a:t>
            </a:r>
          </a:p>
          <a:p>
            <a:pPr algn="ctr">
              <a:buFont typeface="Wingdings" pitchFamily="2" charset="2"/>
              <a:buNone/>
            </a:pPr>
            <a:endParaRPr lang="ru-RU" sz="4000" b="1" smtClean="0">
              <a:effectLst/>
            </a:endParaRPr>
          </a:p>
          <a:p>
            <a:pPr algn="ctr">
              <a:buFont typeface="Wingdings" pitchFamily="2" charset="2"/>
              <a:buNone/>
            </a:pPr>
            <a:r>
              <a:rPr lang="ru-RU" sz="3600" b="1" smtClean="0">
                <a:effectLst/>
              </a:rPr>
              <a:t>- выписать слова, в которых Ь служит для выражения грамматических форм 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 smtClean="0">
                <a:effectLst/>
              </a:rPr>
              <a:t>Работа в парах 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 smtClean="0">
                <a:effectLst/>
              </a:rPr>
              <a:t>	 Спишите, вставьте пропущенные буквы, обменяйтесь тетрадями и оцените работу друг друга.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 smtClean="0">
                <a:effectLst/>
              </a:rPr>
              <a:t>	</a:t>
            </a:r>
            <a:r>
              <a:rPr lang="ru-RU" b="1" i="1" dirty="0" smtClean="0">
                <a:effectLst/>
              </a:rPr>
              <a:t>Тенистый ел…ник, острый меч…, заботливая </a:t>
            </a:r>
            <a:r>
              <a:rPr lang="ru-RU" b="1" i="1" dirty="0" err="1" smtClean="0">
                <a:effectLst/>
              </a:rPr>
              <a:t>нян</a:t>
            </a:r>
            <a:r>
              <a:rPr lang="ru-RU" b="1" i="1" dirty="0" smtClean="0">
                <a:effectLst/>
              </a:rPr>
              <a:t>…</a:t>
            </a:r>
            <a:r>
              <a:rPr lang="ru-RU" b="1" i="1" dirty="0" err="1" smtClean="0">
                <a:effectLst/>
              </a:rPr>
              <a:t>ка</a:t>
            </a:r>
            <a:r>
              <a:rPr lang="ru-RU" b="1" i="1" dirty="0" smtClean="0">
                <a:effectLst/>
              </a:rPr>
              <a:t>, тёмная </a:t>
            </a:r>
            <a:r>
              <a:rPr lang="ru-RU" b="1" i="1" dirty="0" err="1" smtClean="0">
                <a:effectLst/>
              </a:rPr>
              <a:t>ноч</a:t>
            </a:r>
            <a:r>
              <a:rPr lang="ru-RU" b="1" i="1" dirty="0" smtClean="0">
                <a:effectLst/>
              </a:rPr>
              <a:t>…</a:t>
            </a:r>
            <a:r>
              <a:rPr lang="ru-RU" b="1" i="1" dirty="0" err="1" smtClean="0">
                <a:effectLst/>
              </a:rPr>
              <a:t>ка</a:t>
            </a:r>
            <a:r>
              <a:rPr lang="ru-RU" b="1" i="1" dirty="0" smtClean="0">
                <a:effectLst/>
              </a:rPr>
              <a:t>, ты </a:t>
            </a:r>
            <a:r>
              <a:rPr lang="ru-RU" b="1" i="1" dirty="0" err="1" smtClean="0">
                <a:effectLst/>
              </a:rPr>
              <a:t>пишеш</a:t>
            </a:r>
            <a:r>
              <a:rPr lang="ru-RU" b="1" i="1" dirty="0" smtClean="0">
                <a:effectLst/>
              </a:rPr>
              <a:t>… красиво, </a:t>
            </a:r>
            <a:r>
              <a:rPr lang="ru-RU" b="1" i="1" dirty="0" err="1" smtClean="0">
                <a:effectLst/>
              </a:rPr>
              <a:t>береч</a:t>
            </a:r>
            <a:r>
              <a:rPr lang="ru-RU" b="1" i="1" dirty="0" smtClean="0">
                <a:effectLst/>
              </a:rPr>
              <a:t>… здоров…е, решение сложных задач…, густая рож…, сил…</a:t>
            </a:r>
            <a:r>
              <a:rPr lang="ru-RU" b="1" i="1" dirty="0" err="1" smtClean="0">
                <a:effectLst/>
              </a:rPr>
              <a:t>ная</a:t>
            </a:r>
            <a:r>
              <a:rPr lang="ru-RU" b="1" i="1" dirty="0" smtClean="0">
                <a:effectLst/>
              </a:rPr>
              <a:t> в…юга.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04813"/>
            <a:ext cx="8229600" cy="6119812"/>
          </a:xfrm>
        </p:spPr>
        <p:txBody>
          <a:bodyPr/>
          <a:lstStyle/>
          <a:p>
            <a:pPr algn="r" eaLnBrk="1" hangingPunct="1">
              <a:buFontTx/>
              <a:buNone/>
              <a:defRPr/>
            </a:pPr>
            <a:r>
              <a:rPr lang="ru-RU" sz="4800" b="1" i="1">
                <a:solidFill>
                  <a:srgbClr val="660033"/>
                </a:solidFill>
                <a:latin typeface="Monotype Corsiva" pitchFamily="66" charset="0"/>
              </a:rPr>
              <a:t> </a:t>
            </a:r>
          </a:p>
          <a:p>
            <a:pPr algn="r" eaLnBrk="1" hangingPunct="1">
              <a:buFontTx/>
              <a:buNone/>
              <a:defRPr/>
            </a:pPr>
            <a:endParaRPr lang="ru-RU" sz="4800" b="1" i="1">
              <a:solidFill>
                <a:srgbClr val="660033"/>
              </a:solidFill>
              <a:latin typeface="Monotype Corsiva" pitchFamily="66" charset="0"/>
            </a:endParaRPr>
          </a:p>
          <a:p>
            <a:pPr algn="r" eaLnBrk="1" hangingPunct="1">
              <a:buFontTx/>
              <a:buNone/>
              <a:defRPr/>
            </a:pPr>
            <a:r>
              <a:rPr lang="ru-RU" sz="4800" b="1" i="1">
                <a:solidFill>
                  <a:srgbClr val="660033"/>
                </a:solidFill>
                <a:latin typeface="Monotype Corsiva" pitchFamily="66" charset="0"/>
              </a:rPr>
              <a:t> </a:t>
            </a:r>
            <a:r>
              <a:rPr lang="ru-RU" sz="5400" b="1" i="1">
                <a:solidFill>
                  <a:schemeClr val="tx2"/>
                </a:solidFill>
                <a:latin typeface="Monotype Corsiva" pitchFamily="66" charset="0"/>
              </a:rPr>
              <a:t>Писат</a:t>
            </a:r>
            <a:r>
              <a:rPr lang="ru-RU" sz="4400" b="1" i="1">
                <a:solidFill>
                  <a:schemeClr val="tx2"/>
                </a:solidFill>
                <a:latin typeface="Microsoft Sans Serif" pitchFamily="34" charset="0"/>
              </a:rPr>
              <a:t>ь</a:t>
            </a:r>
            <a:r>
              <a:rPr lang="ru-RU" sz="5400" b="1" i="1">
                <a:solidFill>
                  <a:schemeClr val="tx2"/>
                </a:solidFill>
                <a:latin typeface="Microsoft Sans Serif" pitchFamily="34" charset="0"/>
              </a:rPr>
              <a:t> </a:t>
            </a:r>
            <a:r>
              <a:rPr lang="ru-RU" sz="5400" b="1" i="1">
                <a:solidFill>
                  <a:schemeClr val="tx2"/>
                </a:solidFill>
                <a:latin typeface="Monotype Corsiva" pitchFamily="66" charset="0"/>
              </a:rPr>
              <a:t>безграмотно - значит  посягат</a:t>
            </a:r>
            <a:r>
              <a:rPr lang="ru-RU" sz="4400" b="1" i="1">
                <a:solidFill>
                  <a:schemeClr val="tx2"/>
                </a:solidFill>
                <a:latin typeface="Microsoft Sans Serif" pitchFamily="34" charset="0"/>
              </a:rPr>
              <a:t>ь </a:t>
            </a:r>
            <a:r>
              <a:rPr lang="ru-RU" sz="5400" b="1" i="1">
                <a:solidFill>
                  <a:schemeClr val="tx2"/>
                </a:solidFill>
                <a:latin typeface="Monotype Corsiva" pitchFamily="66" charset="0"/>
              </a:rPr>
              <a:t>на время людей,              к которым  мы   адресуемся.       </a:t>
            </a:r>
          </a:p>
          <a:p>
            <a:pPr algn="r" eaLnBrk="1" hangingPunct="1">
              <a:buFontTx/>
              <a:buNone/>
              <a:defRPr/>
            </a:pPr>
            <a:r>
              <a:rPr lang="ru-RU" sz="5400" b="1" i="1">
                <a:solidFill>
                  <a:schemeClr val="tx2"/>
                </a:solidFill>
                <a:latin typeface="Monotype Corsiva" pitchFamily="66" charset="0"/>
              </a:rPr>
              <a:t>                                Л.В.Щерба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 smtClean="0">
                <a:effectLst/>
              </a:rPr>
              <a:t>Работа в парах 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 smtClean="0">
                <a:effectLst/>
              </a:rPr>
              <a:t>	 Спишите, вставьте пропущенные буквы, обменяйтесь тетрадями и оцените работу друг друга.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 smtClean="0">
                <a:effectLst/>
              </a:rPr>
              <a:t>	</a:t>
            </a:r>
            <a:r>
              <a:rPr lang="ru-RU" b="1" i="1" dirty="0" smtClean="0">
                <a:effectLst/>
              </a:rPr>
              <a:t>Тенистый </a:t>
            </a:r>
            <a:r>
              <a:rPr lang="ru-RU" b="1" i="1" dirty="0" err="1" smtClean="0">
                <a:effectLst/>
              </a:rPr>
              <a:t>ел</a:t>
            </a:r>
            <a:r>
              <a:rPr lang="ru-RU" b="1" i="1" dirty="0" err="1" smtClean="0">
                <a:solidFill>
                  <a:srgbClr val="008000"/>
                </a:solidFill>
                <a:effectLst/>
              </a:rPr>
              <a:t>Ь</a:t>
            </a:r>
            <a:r>
              <a:rPr lang="ru-RU" b="1" i="1" dirty="0" err="1" smtClean="0">
                <a:effectLst/>
              </a:rPr>
              <a:t>ник</a:t>
            </a:r>
            <a:r>
              <a:rPr lang="ru-RU" b="1" i="1" dirty="0" smtClean="0">
                <a:effectLst/>
              </a:rPr>
              <a:t>, острый </a:t>
            </a:r>
            <a:r>
              <a:rPr lang="ru-RU" b="1" i="1" dirty="0" err="1" smtClean="0">
                <a:effectLst/>
              </a:rPr>
              <a:t>меч</a:t>
            </a:r>
            <a:r>
              <a:rPr lang="ru-RU" b="1" i="1" dirty="0" err="1" smtClean="0">
                <a:solidFill>
                  <a:srgbClr val="008000"/>
                </a:solidFill>
                <a:effectLst/>
              </a:rPr>
              <a:t>_</a:t>
            </a:r>
            <a:r>
              <a:rPr lang="ru-RU" b="1" i="1" dirty="0" smtClean="0">
                <a:effectLst/>
              </a:rPr>
              <a:t>, заботливая </a:t>
            </a:r>
            <a:r>
              <a:rPr lang="ru-RU" b="1" i="1" dirty="0" err="1" smtClean="0">
                <a:effectLst/>
              </a:rPr>
              <a:t>нян</a:t>
            </a:r>
            <a:r>
              <a:rPr lang="ru-RU" b="1" i="1" dirty="0" err="1" smtClean="0">
                <a:solidFill>
                  <a:srgbClr val="008000"/>
                </a:solidFill>
                <a:effectLst/>
              </a:rPr>
              <a:t>Ь</a:t>
            </a:r>
            <a:r>
              <a:rPr lang="ru-RU" b="1" i="1" dirty="0" err="1" smtClean="0">
                <a:effectLst/>
              </a:rPr>
              <a:t>ка</a:t>
            </a:r>
            <a:r>
              <a:rPr lang="ru-RU" b="1" i="1" dirty="0" smtClean="0">
                <a:effectLst/>
              </a:rPr>
              <a:t>, тёмная но</a:t>
            </a:r>
            <a:r>
              <a:rPr lang="ru-RU" b="1" i="1" u="sng" dirty="0" smtClean="0">
                <a:solidFill>
                  <a:srgbClr val="008000"/>
                </a:solidFill>
                <a:effectLst/>
              </a:rPr>
              <a:t>чк</a:t>
            </a:r>
            <a:r>
              <a:rPr lang="ru-RU" b="1" i="1" dirty="0" smtClean="0">
                <a:effectLst/>
              </a:rPr>
              <a:t>а, ты </a:t>
            </a:r>
            <a:r>
              <a:rPr lang="ru-RU" b="1" i="1" dirty="0" err="1" smtClean="0">
                <a:effectLst/>
              </a:rPr>
              <a:t>пишеш</a:t>
            </a:r>
            <a:r>
              <a:rPr lang="ru-RU" b="1" i="1" dirty="0" err="1" smtClean="0">
                <a:solidFill>
                  <a:srgbClr val="008000"/>
                </a:solidFill>
                <a:effectLst/>
              </a:rPr>
              <a:t>Ь</a:t>
            </a:r>
            <a:r>
              <a:rPr lang="ru-RU" b="1" i="1" dirty="0" smtClean="0">
                <a:effectLst/>
              </a:rPr>
              <a:t> красиво, </a:t>
            </a:r>
            <a:r>
              <a:rPr lang="ru-RU" b="1" i="1" dirty="0" err="1" smtClean="0">
                <a:effectLst/>
              </a:rPr>
              <a:t>береч</a:t>
            </a:r>
            <a:r>
              <a:rPr lang="ru-RU" b="1" i="1" dirty="0" err="1" smtClean="0">
                <a:solidFill>
                  <a:srgbClr val="008000"/>
                </a:solidFill>
                <a:effectLst/>
              </a:rPr>
              <a:t>Ь</a:t>
            </a:r>
            <a:r>
              <a:rPr lang="ru-RU" b="1" i="1" dirty="0" smtClean="0">
                <a:effectLst/>
              </a:rPr>
              <a:t> </a:t>
            </a:r>
            <a:r>
              <a:rPr lang="ru-RU" b="1" i="1" dirty="0" err="1" smtClean="0">
                <a:effectLst/>
              </a:rPr>
              <a:t>здоров</a:t>
            </a:r>
            <a:r>
              <a:rPr lang="ru-RU" b="1" i="1" dirty="0" err="1" smtClean="0">
                <a:solidFill>
                  <a:srgbClr val="008000"/>
                </a:solidFill>
                <a:effectLst/>
              </a:rPr>
              <a:t>Ь</a:t>
            </a:r>
            <a:r>
              <a:rPr lang="ru-RU" b="1" i="1" dirty="0" err="1" smtClean="0">
                <a:effectLst/>
              </a:rPr>
              <a:t>е</a:t>
            </a:r>
            <a:r>
              <a:rPr lang="ru-RU" b="1" i="1" dirty="0" smtClean="0">
                <a:effectLst/>
              </a:rPr>
              <a:t>, решение сложных </a:t>
            </a:r>
            <a:r>
              <a:rPr lang="ru-RU" b="1" i="1" dirty="0" err="1" smtClean="0">
                <a:effectLst/>
              </a:rPr>
              <a:t>задач</a:t>
            </a:r>
            <a:r>
              <a:rPr lang="ru-RU" b="1" i="1" dirty="0" err="1" smtClean="0">
                <a:solidFill>
                  <a:srgbClr val="008000"/>
                </a:solidFill>
                <a:effectLst/>
              </a:rPr>
              <a:t>_</a:t>
            </a:r>
            <a:r>
              <a:rPr lang="ru-RU" b="1" i="1" dirty="0" smtClean="0">
                <a:effectLst/>
              </a:rPr>
              <a:t>, густая </a:t>
            </a:r>
            <a:r>
              <a:rPr lang="ru-RU" b="1" i="1" dirty="0" err="1" smtClean="0">
                <a:effectLst/>
              </a:rPr>
              <a:t>рож</a:t>
            </a:r>
            <a:r>
              <a:rPr lang="ru-RU" b="1" i="1" dirty="0" err="1" smtClean="0">
                <a:solidFill>
                  <a:srgbClr val="008000"/>
                </a:solidFill>
                <a:effectLst/>
              </a:rPr>
              <a:t>Ь</a:t>
            </a:r>
            <a:r>
              <a:rPr lang="ru-RU" b="1" i="1" dirty="0" smtClean="0">
                <a:effectLst/>
              </a:rPr>
              <a:t>, </a:t>
            </a:r>
            <a:r>
              <a:rPr lang="ru-RU" b="1" i="1" dirty="0" err="1" smtClean="0">
                <a:effectLst/>
              </a:rPr>
              <a:t>сил</a:t>
            </a:r>
            <a:r>
              <a:rPr lang="ru-RU" b="1" i="1" dirty="0" err="1" smtClean="0">
                <a:solidFill>
                  <a:srgbClr val="008000"/>
                </a:solidFill>
                <a:effectLst/>
              </a:rPr>
              <a:t>Ь</a:t>
            </a:r>
            <a:r>
              <a:rPr lang="ru-RU" b="1" i="1" dirty="0" err="1" smtClean="0">
                <a:effectLst/>
              </a:rPr>
              <a:t>ная</a:t>
            </a:r>
            <a:r>
              <a:rPr lang="ru-RU" b="1" i="1" dirty="0" smtClean="0">
                <a:effectLst/>
              </a:rPr>
              <a:t> </a:t>
            </a:r>
            <a:r>
              <a:rPr lang="ru-RU" b="1" i="1" dirty="0" err="1" smtClean="0">
                <a:effectLst/>
              </a:rPr>
              <a:t>в</a:t>
            </a:r>
            <a:r>
              <a:rPr lang="ru-RU" b="1" i="1" dirty="0" err="1" smtClean="0">
                <a:solidFill>
                  <a:srgbClr val="008000"/>
                </a:solidFill>
                <a:effectLst/>
              </a:rPr>
              <a:t>Ь</a:t>
            </a:r>
            <a:r>
              <a:rPr lang="ru-RU" b="1" i="1" dirty="0" err="1" smtClean="0">
                <a:effectLst/>
              </a:rPr>
              <a:t>юга</a:t>
            </a:r>
            <a:r>
              <a:rPr lang="ru-RU" b="1" i="1" dirty="0" smtClean="0">
                <a:effectLst/>
              </a:rPr>
              <a:t>.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 dirty="0" smtClean="0">
                <a:effectLst/>
              </a:rPr>
              <a:t>Домашнее задание: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8642350" cy="5068887"/>
          </a:xfrm>
          <a:noFill/>
          <a:ln/>
        </p:spPr>
        <p:txBody>
          <a:bodyPr/>
          <a:lstStyle/>
          <a:p>
            <a:pPr marL="609600" indent="-609600"/>
            <a:r>
              <a:rPr lang="ru-RU" sz="2800" i="1" u="sng" dirty="0" smtClean="0">
                <a:effectLst/>
              </a:rPr>
              <a:t>Стр.109-111</a:t>
            </a:r>
          </a:p>
          <a:p>
            <a:pPr marL="609600" indent="-609600"/>
            <a:r>
              <a:rPr lang="ru-RU" sz="2800" i="1" u="sng" dirty="0" smtClean="0">
                <a:effectLst/>
              </a:rPr>
              <a:t>Упр.71,73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7" name="Picture 7" descr="http://im8-tub-ru.yandex.net/i?id=257585008-31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0" y="0"/>
            <a:ext cx="2916238" cy="291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5" name="WordArt 5"/>
          <p:cNvSpPr>
            <a:spLocks noChangeArrowheads="1" noChangeShapeType="1" noTextEdit="1"/>
          </p:cNvSpPr>
          <p:nvPr/>
        </p:nvSpPr>
        <p:spPr bwMode="auto">
          <a:xfrm>
            <a:off x="1692275" y="908050"/>
            <a:ext cx="7272338" cy="151288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СПАСИБО ЗА ВНИМАНИЕ!</a:t>
            </a:r>
          </a:p>
        </p:txBody>
      </p:sp>
      <p:sp>
        <p:nvSpPr>
          <p:cNvPr id="51206" name="WordArt 6"/>
          <p:cNvSpPr>
            <a:spLocks noChangeArrowheads="1" noChangeShapeType="1" noTextEdit="1"/>
          </p:cNvSpPr>
          <p:nvPr/>
        </p:nvSpPr>
        <p:spPr bwMode="auto">
          <a:xfrm>
            <a:off x="1258888" y="3068638"/>
            <a:ext cx="5689600" cy="273685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b="1" i="1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УДАЧИ,</a:t>
            </a:r>
          </a:p>
          <a:p>
            <a:pPr algn="ctr"/>
            <a:r>
              <a:rPr lang="ru-RU" sz="3600" b="1" i="1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СВЕРШЕНИЙ, </a:t>
            </a:r>
          </a:p>
          <a:p>
            <a:pPr algn="ctr"/>
            <a:r>
              <a:rPr lang="ru-RU" sz="3600" b="1" i="1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ПОБЕД!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773238"/>
            <a:ext cx="8229600" cy="46085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 smtClean="0">
                <a:solidFill>
                  <a:srgbClr val="660033"/>
                </a:solidFill>
                <a:latin typeface="Monotype Corsiva" pitchFamily="66" charset="0"/>
              </a:rPr>
              <a:t>Фонетический разбор 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 smtClean="0">
                <a:solidFill>
                  <a:srgbClr val="660033"/>
                </a:solidFill>
                <a:latin typeface="Monotype Corsiva" pitchFamily="66" charset="0"/>
              </a:rPr>
              <a:t>               кольцо</a:t>
            </a:r>
            <a:r>
              <a:rPr lang="ru-RU" sz="3600" b="1" i="1" dirty="0" smtClean="0">
                <a:solidFill>
                  <a:schemeClr val="tx2"/>
                </a:solidFill>
                <a:latin typeface="Monotype Corsiva" pitchFamily="66" charset="0"/>
              </a:rPr>
              <a:t> </a:t>
            </a:r>
            <a:endParaRPr lang="ru-RU" sz="3600" b="1" i="1" dirty="0">
              <a:solidFill>
                <a:schemeClr val="tx2"/>
              </a:solidFill>
              <a:latin typeface="Monotype Corsiva" pitchFamily="66" charset="0"/>
            </a:endParaRPr>
          </a:p>
        </p:txBody>
      </p:sp>
      <p:sp>
        <p:nvSpPr>
          <p:cNvPr id="1843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i="1" u="sng" dirty="0">
                <a:latin typeface="Monotype Corsiva" pitchFamily="66" charset="0"/>
              </a:rPr>
              <a:t>Проверка домашнего задания: упр. </a:t>
            </a:r>
            <a:r>
              <a:rPr lang="ru-RU" i="1" u="sng" dirty="0" smtClean="0">
                <a:latin typeface="Monotype Corsiva" pitchFamily="66" charset="0"/>
              </a:rPr>
              <a:t>67</a:t>
            </a:r>
            <a:endParaRPr lang="ru-RU" i="1" u="sng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43887" cy="5762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600" i="1">
                <a:solidFill>
                  <a:schemeClr val="tx1"/>
                </a:solidFill>
                <a:latin typeface="Arial Black" pitchFamily="34" charset="0"/>
              </a:rPr>
              <a:t>СТРАНИЦЫ ИСТОРИИ</a:t>
            </a:r>
          </a:p>
        </p:txBody>
      </p:sp>
      <p:sp>
        <p:nvSpPr>
          <p:cNvPr id="20482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435600" y="1196975"/>
            <a:ext cx="3168650" cy="5327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b="1" i="1">
                <a:latin typeface="Arial Black" pitchFamily="34" charset="0"/>
              </a:rPr>
              <a:t>В </a:t>
            </a:r>
            <a:r>
              <a:rPr lang="en-US" sz="2000" b="1" i="1">
                <a:latin typeface="Arial Black" pitchFamily="34" charset="0"/>
              </a:rPr>
              <a:t>IX </a:t>
            </a:r>
            <a:r>
              <a:rPr lang="ru-RU" sz="2000" b="1" i="1">
                <a:latin typeface="Arial Black" pitchFamily="34" charset="0"/>
              </a:rPr>
              <a:t>веке Кириллом и</a:t>
            </a:r>
            <a:r>
              <a:rPr lang="en-US" sz="2000" b="1" i="1">
                <a:latin typeface="Arial Black" pitchFamily="34" charset="0"/>
              </a:rPr>
              <a:t> </a:t>
            </a:r>
            <a:r>
              <a:rPr lang="ru-RU" sz="2000" b="1" i="1">
                <a:latin typeface="Arial Black" pitchFamily="34" charset="0"/>
              </a:rPr>
              <a:t>Мефодием был создан первый славянский </a:t>
            </a:r>
            <a:endParaRPr lang="en-US" sz="2000" b="1" i="1"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b="1" i="1">
                <a:latin typeface="Arial Black" pitchFamily="34" charset="0"/>
              </a:rPr>
              <a:t>алфавит на основе </a:t>
            </a:r>
            <a:endParaRPr lang="en-US" sz="2000" b="1" i="1"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b="1" i="1">
                <a:latin typeface="Arial Black" pitchFamily="34" charset="0"/>
              </a:rPr>
              <a:t>греческого пис</a:t>
            </a:r>
            <a:r>
              <a:rPr lang="ru-RU" sz="1800" b="1" i="1">
                <a:latin typeface="Arial Black" pitchFamily="34" charset="0"/>
              </a:rPr>
              <a:t>ь</a:t>
            </a:r>
            <a:r>
              <a:rPr lang="ru-RU" sz="2000" b="1" i="1">
                <a:latin typeface="Arial Black" pitchFamily="34" charset="0"/>
              </a:rPr>
              <a:t>ма. </a:t>
            </a:r>
            <a:endParaRPr lang="en-US" sz="2000" b="1" i="1"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b="1" i="1">
                <a:latin typeface="Arial Black" pitchFamily="34" charset="0"/>
              </a:rPr>
              <a:t>Этот алфавит был в </a:t>
            </a:r>
            <a:endParaRPr lang="en-US" sz="2000" b="1" i="1"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b="1" i="1">
                <a:latin typeface="Arial Black" pitchFamily="34" charset="0"/>
              </a:rPr>
              <a:t>употреблении до </a:t>
            </a:r>
            <a:endParaRPr lang="en-US" sz="2000" b="1" i="1"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b="1" i="1">
                <a:latin typeface="Arial Black" pitchFamily="34" charset="0"/>
              </a:rPr>
              <a:t>начала 18-го века и </a:t>
            </a:r>
            <a:endParaRPr lang="en-US" sz="2000" b="1" i="1"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b="1" i="1">
                <a:latin typeface="Arial Black" pitchFamily="34" charset="0"/>
              </a:rPr>
              <a:t>лёг в основу </a:t>
            </a:r>
            <a:endParaRPr lang="en-US" sz="2000" b="1" i="1"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b="1" i="1">
                <a:latin typeface="Arial Black" pitchFamily="34" charset="0"/>
              </a:rPr>
              <a:t>современного русского </a:t>
            </a:r>
            <a:endParaRPr lang="en-US" sz="2000" b="1" i="1"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b="1" i="1">
                <a:latin typeface="Arial Black" pitchFamily="34" charset="0"/>
              </a:rPr>
              <a:t>           алфавита.</a:t>
            </a:r>
          </a:p>
        </p:txBody>
      </p:sp>
      <p:pic>
        <p:nvPicPr>
          <p:cNvPr id="51207" name="Picture 7" descr="k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8313" y="765175"/>
            <a:ext cx="4895850" cy="5832475"/>
          </a:xfrm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1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404813"/>
            <a:ext cx="3394075" cy="56515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i="1">
                <a:latin typeface="Arial Black" pitchFamily="34" charset="0"/>
              </a:rPr>
              <a:t>В славянской азбуке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i="1">
                <a:latin typeface="Arial Black" pitchFamily="34" charset="0"/>
              </a:rPr>
              <a:t>было 43 буквы.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i="1">
                <a:latin typeface="Arial Black" pitchFamily="34" charset="0"/>
              </a:rPr>
              <a:t>Среди них – Ь и Ъ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i="1">
                <a:latin typeface="Arial Black" pitchFamily="34" charset="0"/>
              </a:rPr>
              <a:t>знаки</a:t>
            </a:r>
            <a:r>
              <a:rPr lang="en-US" sz="2400" b="1" i="1">
                <a:latin typeface="Arial Black" pitchFamily="34" charset="0"/>
              </a:rPr>
              <a:t> </a:t>
            </a:r>
            <a:r>
              <a:rPr lang="ru-RU" sz="2400" b="1" i="1">
                <a:latin typeface="Arial Black" pitchFamily="34" charset="0"/>
              </a:rPr>
              <a:t>(графически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i="1">
                <a:latin typeface="Arial Black" pitchFamily="34" charset="0"/>
              </a:rPr>
              <a:t>они не отличалис</a:t>
            </a:r>
            <a:r>
              <a:rPr lang="ru-RU" sz="1800" b="1" i="1">
                <a:latin typeface="Arial Black" pitchFamily="34" charset="0"/>
              </a:rPr>
              <a:t>ь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i="1">
                <a:latin typeface="Arial Black" pitchFamily="34" charset="0"/>
              </a:rPr>
              <a:t>от современных Ь и Ъ),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i="1">
                <a:latin typeface="Arial Black" pitchFamily="34" charset="0"/>
              </a:rPr>
              <a:t>но назывались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i="1">
                <a:latin typeface="Arial Black" pitchFamily="34" charset="0"/>
              </a:rPr>
              <a:t>по-другому: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sz="2400" b="1" i="1">
                <a:latin typeface="Arial Black" pitchFamily="34" charset="0"/>
              </a:rPr>
              <a:t>Ъ- ер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sz="2400" b="1" i="1">
                <a:latin typeface="Arial Black" pitchFamily="34" charset="0"/>
              </a:rPr>
              <a:t>Ь-ерь</a:t>
            </a:r>
          </a:p>
        </p:txBody>
      </p:sp>
      <p:sp>
        <p:nvSpPr>
          <p:cNvPr id="21506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859338" y="476250"/>
            <a:ext cx="4033837" cy="55800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ru-RU" sz="2800"/>
          </a:p>
        </p:txBody>
      </p:sp>
      <p:pic>
        <p:nvPicPr>
          <p:cNvPr id="24579" name="Picture 7" descr="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4300" y="188913"/>
            <a:ext cx="5040313" cy="640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06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06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06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06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06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06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706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706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706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706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706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706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706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706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706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706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706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706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706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706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706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706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706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706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706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706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706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706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706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706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23850" y="333375"/>
            <a:ext cx="4038600" cy="60483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3600" b="1" i="1" smtClean="0">
                <a:solidFill>
                  <a:srgbClr val="660033"/>
                </a:solidFill>
                <a:latin typeface="Monotype Corsiva" pitchFamily="66" charset="0"/>
              </a:rPr>
              <a:t>   </a:t>
            </a:r>
            <a:r>
              <a:rPr lang="ru-RU" b="1" i="1" smtClean="0">
                <a:latin typeface="Arial Black" pitchFamily="34" charset="0"/>
              </a:rPr>
              <a:t>Буква Ь(ер</a:t>
            </a:r>
            <a:r>
              <a:rPr lang="ru-RU" sz="2400" b="1" i="1" smtClean="0">
                <a:latin typeface="Arial Black" pitchFamily="34" charset="0"/>
              </a:rPr>
              <a:t>ь</a:t>
            </a:r>
            <a:r>
              <a:rPr lang="ru-RU" b="1" i="1" smtClean="0">
                <a:latin typeface="Arial Black" pitchFamily="34" charset="0"/>
              </a:rPr>
              <a:t>) употреблялас</a:t>
            </a:r>
            <a:r>
              <a:rPr lang="ru-RU" sz="2800" b="1" i="1" smtClean="0">
                <a:latin typeface="Arial Black" pitchFamily="34" charset="0"/>
              </a:rPr>
              <a:t>ь</a:t>
            </a:r>
            <a:r>
              <a:rPr lang="ru-RU" b="1" i="1" smtClean="0">
                <a:latin typeface="Arial Black" pitchFamily="34" charset="0"/>
              </a:rPr>
              <a:t> чаще всего для смягчения согласного: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b="1" i="1" smtClean="0">
                <a:latin typeface="Arial Black" pitchFamily="34" charset="0"/>
              </a:rPr>
              <a:t>   челяд</a:t>
            </a:r>
            <a:r>
              <a:rPr lang="ru-RU" b="1" i="1" smtClean="0">
                <a:solidFill>
                  <a:schemeClr val="folHlink"/>
                </a:solidFill>
                <a:latin typeface="Arial Black" pitchFamily="34" charset="0"/>
              </a:rPr>
              <a:t>ь</a:t>
            </a:r>
            <a:r>
              <a:rPr lang="ru-RU" b="1" i="1" smtClean="0">
                <a:latin typeface="Arial Black" pitchFamily="34" charset="0"/>
              </a:rPr>
              <a:t>, купец</a:t>
            </a:r>
            <a:r>
              <a:rPr lang="ru-RU" b="1" i="1" smtClean="0">
                <a:solidFill>
                  <a:schemeClr val="folHlink"/>
                </a:solidFill>
                <a:latin typeface="Arial Black" pitchFamily="34" charset="0"/>
              </a:rPr>
              <a:t>ь</a:t>
            </a:r>
            <a:r>
              <a:rPr lang="ru-RU" b="1" i="1" smtClean="0">
                <a:latin typeface="Arial Black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b="1" i="1" smtClean="0">
                <a:latin typeface="Arial Black" pitchFamily="34" charset="0"/>
              </a:rPr>
              <a:t>  (в современном языке звук  Ц всегда твёрдый)</a:t>
            </a:r>
          </a:p>
        </p:txBody>
      </p:sp>
      <p:sp>
        <p:nvSpPr>
          <p:cNvPr id="22530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859338" y="404813"/>
            <a:ext cx="4038600" cy="5976937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4000" b="1" i="1" smtClean="0">
                <a:latin typeface="Arial Black" pitchFamily="34" charset="0"/>
              </a:rPr>
              <a:t>   Буква Ъ(ер)    указывала на твёрдост</a:t>
            </a:r>
            <a:r>
              <a:rPr lang="ru-RU" b="1" i="1" smtClean="0">
                <a:latin typeface="Arial Black" pitchFamily="34" charset="0"/>
              </a:rPr>
              <a:t>ь</a:t>
            </a:r>
            <a:r>
              <a:rPr lang="ru-RU" sz="4000" b="1" i="1" smtClean="0">
                <a:latin typeface="Arial Black" pitchFamily="34" charset="0"/>
              </a:rPr>
              <a:t> согласного: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4000" b="1" i="1" smtClean="0">
                <a:latin typeface="Arial Black" pitchFamily="34" charset="0"/>
              </a:rPr>
              <a:t>   дом</a:t>
            </a:r>
            <a:r>
              <a:rPr lang="ru-RU" sz="4000" b="1" i="1" smtClean="0">
                <a:solidFill>
                  <a:schemeClr val="folHlink"/>
                </a:solidFill>
                <a:latin typeface="Arial Black" pitchFamily="34" charset="0"/>
              </a:rPr>
              <a:t>ъ 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4000" b="1" i="1" smtClean="0">
                <a:latin typeface="Arial Black" pitchFamily="34" charset="0"/>
              </a:rPr>
              <a:t>   город</a:t>
            </a:r>
            <a:r>
              <a:rPr lang="ru-RU" sz="4000" b="1" i="1" smtClean="0">
                <a:solidFill>
                  <a:schemeClr val="folHlink"/>
                </a:solidFill>
                <a:latin typeface="Arial Black" pitchFamily="34" charset="0"/>
              </a:rPr>
              <a:t>ъ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4000" b="1" i="1" smtClean="0">
                <a:latin typeface="Arial Black" pitchFamily="34" charset="0"/>
              </a:rPr>
              <a:t>  к</a:t>
            </a:r>
            <a:r>
              <a:rPr lang="ru-RU" b="1" i="1" smtClean="0">
                <a:latin typeface="Arial Black" pitchFamily="34" charset="0"/>
              </a:rPr>
              <a:t>ъ</a:t>
            </a:r>
            <a:r>
              <a:rPr lang="ru-RU" sz="4000" b="1" i="1" smtClean="0">
                <a:latin typeface="Arial Black" pitchFamily="34" charset="0"/>
              </a:rPr>
              <a:t> вам</a:t>
            </a:r>
            <a:r>
              <a:rPr lang="ru-RU" sz="4000" b="1" i="1" smtClean="0">
                <a:solidFill>
                  <a:schemeClr val="folHlink"/>
                </a:solidFill>
                <a:latin typeface="Arial Black" pitchFamily="34" charset="0"/>
              </a:rPr>
              <a:t>ъ</a:t>
            </a:r>
            <a:r>
              <a:rPr lang="ru-RU" sz="4000" b="1" i="1" smtClean="0">
                <a:solidFill>
                  <a:srgbClr val="3333CC"/>
                </a:solidFill>
                <a:latin typeface="Monotype Corsiva" pitchFamily="66" charset="0"/>
              </a:rPr>
              <a:t>             </a:t>
            </a:r>
          </a:p>
          <a:p>
            <a:pPr eaLnBrk="1" hangingPunct="1">
              <a:buFontTx/>
              <a:buNone/>
              <a:defRPr/>
            </a:pPr>
            <a:endParaRPr lang="ru-RU" sz="4000" b="1" i="1" smtClean="0">
              <a:solidFill>
                <a:srgbClr val="3333CC"/>
              </a:solidFill>
              <a:latin typeface="Monotype Corsiva" pitchFamily="66" charset="0"/>
            </a:endParaRPr>
          </a:p>
          <a:p>
            <a:pPr eaLnBrk="1" hangingPunct="1">
              <a:buFontTx/>
              <a:buNone/>
              <a:defRPr/>
            </a:pPr>
            <a:endParaRPr lang="ru-RU" sz="4000" b="1" i="1" smtClean="0">
              <a:solidFill>
                <a:srgbClr val="3333CC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uiExpand="1" build="p"/>
      <p:bldP spid="2253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/>
              <a:t>Реформа 15 октября 1918 года: 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/>
              <a:t>Не писать больше буквы: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/>
              <a:t>                  - и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/>
              <a:t>                  - фита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/>
              <a:t>                  - ять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/>
              <a:t>                   - ер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/>
              <a:t>                   - ерь  </a:t>
            </a:r>
          </a:p>
        </p:txBody>
      </p:sp>
      <p:pic>
        <p:nvPicPr>
          <p:cNvPr id="26627" name="Рисунок 3" descr="http://www.detiperuna.ru/wp-content/themes/goodnews/framework/scripts/timthumb.php?src=http://www.detiperuna.ru/wp-content/uploads/2011/05/azbuka.jpg&amp;h=275&amp;w=599&amp;zc=1"/>
          <p:cNvPicPr>
            <a:picLocks noChangeAspect="1" noChangeArrowheads="1"/>
          </p:cNvPicPr>
          <p:nvPr/>
        </p:nvPicPr>
        <p:blipFill>
          <a:blip r:embed="rId2" cstate="print"/>
          <a:srcRect l="58264" t="18182" r="26210" b="67273"/>
          <a:stretch>
            <a:fillRect/>
          </a:stretch>
        </p:blipFill>
        <p:spPr bwMode="auto">
          <a:xfrm>
            <a:off x="684213" y="2349500"/>
            <a:ext cx="1150937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Рисунок 2" descr="http://www.detiperuna.ru/wp-content/themes/goodnews/framework/scripts/timthumb.php?src=http://www.detiperuna.ru/wp-content/uploads/2011/05/azbuka.jpg&amp;h=275&amp;w=599&amp;zc=1"/>
          <p:cNvPicPr>
            <a:picLocks noChangeAspect="1" noChangeArrowheads="1"/>
          </p:cNvPicPr>
          <p:nvPr/>
        </p:nvPicPr>
        <p:blipFill>
          <a:blip r:embed="rId2" cstate="print"/>
          <a:srcRect l="58430" t="84000" r="25543"/>
          <a:stretch>
            <a:fillRect/>
          </a:stretch>
        </p:blipFill>
        <p:spPr bwMode="auto">
          <a:xfrm>
            <a:off x="684213" y="2997200"/>
            <a:ext cx="1150937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Рисунок 1" descr="http://www.detiperuna.ru/wp-content/themes/goodnews/framework/scripts/timthumb.php?src=http://www.detiperuna.ru/wp-content/uploads/2011/05/azbuka.jpg&amp;h=275&amp;w=599&amp;zc=1"/>
          <p:cNvPicPr>
            <a:picLocks noChangeAspect="1" noChangeArrowheads="1"/>
          </p:cNvPicPr>
          <p:nvPr/>
        </p:nvPicPr>
        <p:blipFill>
          <a:blip r:embed="rId2" cstate="print"/>
          <a:srcRect t="71272" r="89816" b="16364"/>
          <a:stretch>
            <a:fillRect/>
          </a:stretch>
        </p:blipFill>
        <p:spPr bwMode="auto">
          <a:xfrm>
            <a:off x="755650" y="3573463"/>
            <a:ext cx="1079500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Рисунок 5" descr="http://www.detiperuna.ru/wp-content/themes/goodnews/framework/scripts/timthumb.php?src=http://www.detiperuna.ru/wp-content/uploads/2011/05/azbuka.jpg&amp;h=275&amp;w=599&amp;zc=1"/>
          <p:cNvPicPr>
            <a:picLocks noChangeAspect="1" noChangeArrowheads="1"/>
          </p:cNvPicPr>
          <p:nvPr/>
        </p:nvPicPr>
        <p:blipFill>
          <a:blip r:embed="rId2" cstate="print"/>
          <a:srcRect l="58264" t="57819" r="26210" b="28363"/>
          <a:stretch>
            <a:fillRect/>
          </a:stretch>
        </p:blipFill>
        <p:spPr bwMode="auto">
          <a:xfrm>
            <a:off x="755650" y="4437063"/>
            <a:ext cx="10795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1" name="Рисунок 4" descr="http://www.detiperuna.ru/wp-content/themes/goodnews/framework/scripts/timthumb.php?src=http://www.detiperuna.ru/wp-content/uploads/2011/05/azbuka.jpg&amp;h=275&amp;w=599&amp;zc=1"/>
          <p:cNvPicPr>
            <a:picLocks noChangeAspect="1" noChangeArrowheads="1"/>
          </p:cNvPicPr>
          <p:nvPr/>
        </p:nvPicPr>
        <p:blipFill>
          <a:blip r:embed="rId2" cstate="print"/>
          <a:srcRect l="90485" t="57819" b="28363"/>
          <a:stretch>
            <a:fillRect/>
          </a:stretch>
        </p:blipFill>
        <p:spPr bwMode="auto">
          <a:xfrm>
            <a:off x="755650" y="5300663"/>
            <a:ext cx="10810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34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23850" y="404813"/>
            <a:ext cx="4038600" cy="6119812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1" i="1">
                <a:latin typeface="Arial Black" pitchFamily="34" charset="0"/>
              </a:rPr>
              <a:t>В современном русском алфавите 33 буквы. Буквы ЕР и ЕРЬ выглядят в нём так же, как в славянской азбуке несколько веков назад.     Называт</a:t>
            </a:r>
            <a:r>
              <a:rPr lang="ru-RU" sz="1800" b="1" i="1">
                <a:latin typeface="Arial Black" pitchFamily="34" charset="0"/>
              </a:rPr>
              <a:t>ь</a:t>
            </a:r>
            <a:r>
              <a:rPr lang="ru-RU" sz="2400" b="1" i="1">
                <a:latin typeface="Arial Black" pitchFamily="34" charset="0"/>
              </a:rPr>
              <a:t>ся они стали по-другому. Их  функции нескол</a:t>
            </a:r>
            <a:r>
              <a:rPr lang="ru-RU" sz="1800" b="1" i="1">
                <a:latin typeface="Arial Black" pitchFamily="34" charset="0"/>
              </a:rPr>
              <a:t>ь</a:t>
            </a:r>
            <a:r>
              <a:rPr lang="ru-RU" sz="2400" b="1" i="1">
                <a:latin typeface="Arial Black" pitchFamily="34" charset="0"/>
              </a:rPr>
              <a:t>ко изменилис</a:t>
            </a:r>
            <a:r>
              <a:rPr lang="ru-RU" sz="1800" b="1" i="1">
                <a:latin typeface="Arial Black" pitchFamily="34" charset="0"/>
              </a:rPr>
              <a:t>ь</a:t>
            </a:r>
            <a:r>
              <a:rPr lang="ru-RU" sz="2400" b="1" i="1">
                <a:latin typeface="Arial Black" pitchFamily="34" charset="0"/>
              </a:rPr>
              <a:t>…</a:t>
            </a:r>
          </a:p>
        </p:txBody>
      </p:sp>
      <p:sp>
        <p:nvSpPr>
          <p:cNvPr id="23554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0" y="260350"/>
            <a:ext cx="3671888" cy="5976938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ru-RU" sz="2800">
                <a:latin typeface="Arial Black" pitchFamily="34" charset="0"/>
              </a:rPr>
              <a:t>Аа      Кк       Хх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ru-RU" sz="2800">
                <a:latin typeface="Arial Black" pitchFamily="34" charset="0"/>
              </a:rPr>
              <a:t>Бб      Лл       Цц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ru-RU" sz="2800">
                <a:latin typeface="Arial Black" pitchFamily="34" charset="0"/>
              </a:rPr>
              <a:t>Вв      Мм      Чч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ru-RU" sz="2800">
                <a:latin typeface="Arial Black" pitchFamily="34" charset="0"/>
              </a:rPr>
              <a:t>Гг      Нн       Шш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ru-RU" sz="2800">
                <a:latin typeface="Arial Black" pitchFamily="34" charset="0"/>
              </a:rPr>
              <a:t>Дд     Оо       Щщ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ru-RU" sz="2800">
                <a:latin typeface="Arial Black" pitchFamily="34" charset="0"/>
              </a:rPr>
              <a:t>Ее      Пп       ъ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ru-RU" sz="2800">
                <a:latin typeface="Arial Black" pitchFamily="34" charset="0"/>
              </a:rPr>
              <a:t>Ёё      Рр       Ыы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ru-RU" sz="2800">
                <a:latin typeface="Arial Black" pitchFamily="34" charset="0"/>
              </a:rPr>
              <a:t>Жж    Сс        ь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ru-RU" sz="2800">
                <a:latin typeface="Arial Black" pitchFamily="34" charset="0"/>
              </a:rPr>
              <a:t>Зз      Тт       Ээ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ru-RU" sz="2800">
                <a:latin typeface="Arial Black" pitchFamily="34" charset="0"/>
              </a:rPr>
              <a:t>Ии     Уу       Юю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ru-RU" sz="2800">
                <a:latin typeface="Arial Black" pitchFamily="34" charset="0"/>
              </a:rPr>
              <a:t>Йй     Фф      Яя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800"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3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35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35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35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35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3" grpId="0" build="p"/>
      <p:bldP spid="2355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277813"/>
            <a:ext cx="8507412" cy="1566862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i="1">
                <a:latin typeface="Monotype Corsiva" pitchFamily="66" charset="0"/>
              </a:rPr>
              <a:t>Какую функцию выполняют </a:t>
            </a:r>
            <a:br>
              <a:rPr lang="ru-RU" sz="4000" i="1">
                <a:latin typeface="Monotype Corsiva" pitchFamily="66" charset="0"/>
              </a:rPr>
            </a:br>
            <a:r>
              <a:rPr lang="ru-RU" sz="4000" i="1">
                <a:latin typeface="Monotype Corsiva" pitchFamily="66" charset="0"/>
              </a:rPr>
              <a:t>в этих словах Ь и Ъ?</a:t>
            </a:r>
            <a:br>
              <a:rPr lang="ru-RU" sz="4000" i="1">
                <a:latin typeface="Monotype Corsiva" pitchFamily="66" charset="0"/>
              </a:rPr>
            </a:br>
            <a:r>
              <a:rPr lang="ru-RU" sz="4000" i="1">
                <a:latin typeface="Monotype Corsiva" pitchFamily="66" charset="0"/>
              </a:rPr>
              <a:t>Разделите их на три группы.</a:t>
            </a:r>
          </a:p>
        </p:txBody>
      </p:sp>
      <p:sp>
        <p:nvSpPr>
          <p:cNvPr id="24578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95288" y="2492375"/>
            <a:ext cx="6840537" cy="3925888"/>
          </a:xfrm>
        </p:spPr>
        <p:txBody>
          <a:bodyPr/>
          <a:lstStyle/>
          <a:p>
            <a:pPr eaLnBrk="1" hangingPunct="1">
              <a:defRPr/>
            </a:pPr>
            <a:r>
              <a:rPr lang="ru-RU" sz="4400" b="1" i="1">
                <a:solidFill>
                  <a:srgbClr val="660033"/>
                </a:solidFill>
                <a:latin typeface="Monotype Corsiva" pitchFamily="66" charset="0"/>
              </a:rPr>
              <a:t>Жизнь </a:t>
            </a:r>
          </a:p>
          <a:p>
            <a:pPr eaLnBrk="1" hangingPunct="1">
              <a:defRPr/>
            </a:pPr>
            <a:r>
              <a:rPr lang="ru-RU" sz="4400" b="1" i="1">
                <a:solidFill>
                  <a:srgbClr val="660033"/>
                </a:solidFill>
                <a:latin typeface="Monotype Corsiva" pitchFamily="66" charset="0"/>
              </a:rPr>
              <a:t>Мольба </a:t>
            </a:r>
          </a:p>
          <a:p>
            <a:pPr eaLnBrk="1" hangingPunct="1">
              <a:defRPr/>
            </a:pPr>
            <a:r>
              <a:rPr lang="ru-RU" sz="4400" b="1" i="1">
                <a:solidFill>
                  <a:srgbClr val="660033"/>
                </a:solidFill>
                <a:latin typeface="Monotype Corsiva" pitchFamily="66" charset="0"/>
              </a:rPr>
              <a:t>Судьба </a:t>
            </a:r>
          </a:p>
          <a:p>
            <a:pPr eaLnBrk="1" hangingPunct="1">
              <a:defRPr/>
            </a:pPr>
            <a:r>
              <a:rPr lang="ru-RU" sz="4400" b="1" i="1">
                <a:solidFill>
                  <a:srgbClr val="660033"/>
                </a:solidFill>
                <a:latin typeface="Monotype Corsiva" pitchFamily="66" charset="0"/>
              </a:rPr>
              <a:t>Дочь </a:t>
            </a:r>
          </a:p>
          <a:p>
            <a:pPr eaLnBrk="1" hangingPunct="1">
              <a:defRPr/>
            </a:pPr>
            <a:endParaRPr lang="ru-RU" sz="4400" b="1" i="1">
              <a:solidFill>
                <a:srgbClr val="660033"/>
              </a:solidFill>
              <a:latin typeface="Monotype Corsiva" pitchFamily="66" charset="0"/>
            </a:endParaRPr>
          </a:p>
          <a:p>
            <a:pPr eaLnBrk="1" hangingPunct="1">
              <a:buFontTx/>
              <a:buNone/>
              <a:defRPr/>
            </a:pPr>
            <a:endParaRPr lang="ru-RU" sz="4400" b="1" i="1">
              <a:solidFill>
                <a:srgbClr val="660033"/>
              </a:solidFill>
              <a:latin typeface="Monotype Corsiva" pitchFamily="66" charset="0"/>
            </a:endParaRPr>
          </a:p>
          <a:p>
            <a:pPr eaLnBrk="1" hangingPunct="1">
              <a:defRPr/>
            </a:pPr>
            <a:endParaRPr lang="ru-RU" sz="4400" b="1" i="1">
              <a:solidFill>
                <a:srgbClr val="660033"/>
              </a:solidFill>
              <a:latin typeface="Monotype Corsiva" pitchFamily="66" charset="0"/>
            </a:endParaRPr>
          </a:p>
          <a:p>
            <a:pPr eaLnBrk="1" hangingPunct="1">
              <a:defRPr/>
            </a:pPr>
            <a:endParaRPr lang="ru-RU" sz="4400" b="1" i="1">
              <a:solidFill>
                <a:srgbClr val="660033"/>
              </a:solidFill>
              <a:latin typeface="Monotype Corsiva" pitchFamily="66" charset="0"/>
            </a:endParaRPr>
          </a:p>
        </p:txBody>
      </p:sp>
      <p:sp>
        <p:nvSpPr>
          <p:cNvPr id="24579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067175" y="2492375"/>
            <a:ext cx="4618038" cy="3925888"/>
          </a:xfrm>
        </p:spPr>
        <p:txBody>
          <a:bodyPr/>
          <a:lstStyle/>
          <a:p>
            <a:pPr eaLnBrk="1" hangingPunct="1">
              <a:defRPr/>
            </a:pPr>
            <a:r>
              <a:rPr lang="ru-RU" sz="4400" b="1" i="1">
                <a:solidFill>
                  <a:srgbClr val="660033"/>
                </a:solidFill>
                <a:latin typeface="Monotype Corsiva" pitchFamily="66" charset="0"/>
              </a:rPr>
              <a:t>Мечтаешь </a:t>
            </a:r>
          </a:p>
          <a:p>
            <a:pPr eaLnBrk="1" hangingPunct="1">
              <a:defRPr/>
            </a:pPr>
            <a:r>
              <a:rPr lang="ru-RU" sz="4400" b="1" i="1">
                <a:solidFill>
                  <a:srgbClr val="660033"/>
                </a:solidFill>
                <a:latin typeface="Monotype Corsiva" pitchFamily="66" charset="0"/>
              </a:rPr>
              <a:t>Беречь </a:t>
            </a:r>
          </a:p>
          <a:p>
            <a:pPr eaLnBrk="1" hangingPunct="1">
              <a:defRPr/>
            </a:pPr>
            <a:r>
              <a:rPr lang="ru-RU" sz="4400" b="1" i="1">
                <a:solidFill>
                  <a:srgbClr val="660033"/>
                </a:solidFill>
                <a:latin typeface="Monotype Corsiva" pitchFamily="66" charset="0"/>
              </a:rPr>
              <a:t>Семья </a:t>
            </a:r>
          </a:p>
          <a:p>
            <a:pPr eaLnBrk="1" hangingPunct="1">
              <a:defRPr/>
            </a:pPr>
            <a:r>
              <a:rPr lang="ru-RU" sz="4400" b="1" i="1">
                <a:solidFill>
                  <a:srgbClr val="660033"/>
                </a:solidFill>
                <a:latin typeface="Monotype Corsiva" pitchFamily="66" charset="0"/>
              </a:rPr>
              <a:t>Подъём </a:t>
            </a:r>
          </a:p>
          <a:p>
            <a:pPr eaLnBrk="1" hangingPunct="1">
              <a:buFontTx/>
              <a:buNone/>
              <a:defRPr/>
            </a:pPr>
            <a:endParaRPr lang="ru-RU" sz="4400" b="1" i="1">
              <a:solidFill>
                <a:srgbClr val="660033"/>
              </a:solidFill>
              <a:latin typeface="Monotype Corsiva" pitchFamily="66" charset="0"/>
            </a:endParaRPr>
          </a:p>
          <a:p>
            <a:pPr eaLnBrk="1" hangingPunct="1">
              <a:buFontTx/>
              <a:buNone/>
              <a:defRPr/>
            </a:pPr>
            <a:endParaRPr lang="ru-RU" sz="4400" b="1" i="1">
              <a:solidFill>
                <a:srgbClr val="660033"/>
              </a:solidFill>
              <a:latin typeface="Monotype Corsiva" pitchFamily="66" charset="0"/>
            </a:endParaRPr>
          </a:p>
        </p:txBody>
      </p:sp>
      <p:pic>
        <p:nvPicPr>
          <p:cNvPr id="28676" name="Picture 7" descr="j02991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5013325"/>
            <a:ext cx="750888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7" grpId="0"/>
    </p:bldLst>
  </p:timing>
</p:sld>
</file>

<file path=ppt/theme/theme1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408</Words>
  <Application>Microsoft Office PowerPoint</Application>
  <PresentationFormat>Экран (4:3)</PresentationFormat>
  <Paragraphs>122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Клен</vt:lpstr>
      <vt:lpstr>Доброе утро!</vt:lpstr>
      <vt:lpstr>Слайд 2</vt:lpstr>
      <vt:lpstr>Проверка домашнего задания: упр. 67</vt:lpstr>
      <vt:lpstr>СТРАНИЦЫ ИСТОРИИ</vt:lpstr>
      <vt:lpstr>Слайд 5</vt:lpstr>
      <vt:lpstr>Слайд 6</vt:lpstr>
      <vt:lpstr>Реформа 15 октября 1918 года: </vt:lpstr>
      <vt:lpstr>Слайд 8</vt:lpstr>
      <vt:lpstr>Какую функцию выполняют  в этих словах Ь и Ъ? Разделите их на три группы.</vt:lpstr>
      <vt:lpstr>Слайд 10</vt:lpstr>
      <vt:lpstr>Найди лишнее</vt:lpstr>
      <vt:lpstr>Найди лишнее</vt:lpstr>
      <vt:lpstr>Аудирование </vt:lpstr>
      <vt:lpstr>Слайд 14</vt:lpstr>
      <vt:lpstr>Упражнение 75.</vt:lpstr>
      <vt:lpstr>Слайд 16</vt:lpstr>
      <vt:lpstr> </vt:lpstr>
      <vt:lpstr>  1 вариант  - выписать слова, в которых Ь обозначает мягкость согласных, то есть выполняет 1 функцию.                </vt:lpstr>
      <vt:lpstr>Работа в парах </vt:lpstr>
      <vt:lpstr>Работа в парах </vt:lpstr>
      <vt:lpstr>Домашнее задание:</vt:lpstr>
      <vt:lpstr>Слайд 22</vt:lpstr>
    </vt:vector>
  </TitlesOfParts>
  <Company>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</dc:creator>
  <cp:lastModifiedBy>Пользователь</cp:lastModifiedBy>
  <cp:revision>8</cp:revision>
  <dcterms:created xsi:type="dcterms:W3CDTF">2012-10-13T18:55:05Z</dcterms:created>
  <dcterms:modified xsi:type="dcterms:W3CDTF">2015-11-01T08:56:51Z</dcterms:modified>
</cp:coreProperties>
</file>