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6" r:id="rId5"/>
    <p:sldId id="259" r:id="rId6"/>
    <p:sldId id="288" r:id="rId7"/>
    <p:sldId id="28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  <p:sldId id="267" r:id="rId17"/>
    <p:sldId id="289" r:id="rId18"/>
    <p:sldId id="290" r:id="rId19"/>
    <p:sldId id="296" r:id="rId20"/>
    <p:sldId id="291" r:id="rId21"/>
    <p:sldId id="297" r:id="rId22"/>
    <p:sldId id="298" r:id="rId23"/>
    <p:sldId id="299" r:id="rId24"/>
    <p:sldId id="306" r:id="rId25"/>
    <p:sldId id="292" r:id="rId26"/>
    <p:sldId id="293" r:id="rId27"/>
    <p:sldId id="294" r:id="rId28"/>
    <p:sldId id="295" r:id="rId29"/>
    <p:sldId id="300" r:id="rId30"/>
    <p:sldId id="302" r:id="rId31"/>
    <p:sldId id="303" r:id="rId32"/>
    <p:sldId id="304" r:id="rId33"/>
    <p:sldId id="305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31" r:id="rId55"/>
    <p:sldId id="332" r:id="rId56"/>
    <p:sldId id="333" r:id="rId57"/>
    <p:sldId id="334" r:id="rId58"/>
    <p:sldId id="335" r:id="rId59"/>
    <p:sldId id="336" r:id="rId6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качества шампуней для волос.</a:t>
            </a: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4419600" y="4419600"/>
            <a:ext cx="4724400" cy="144780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66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Выполнила </a:t>
            </a:r>
          </a:p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66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Зарецкая Оксана Вячеславовна, ГБОУ «Пензенский базовый медицинский колледж» г.Пенза, преподаватель химии</a:t>
            </a:r>
            <a:endParaRPr lang="ru-RU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6699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1746" name="Picture 2" descr="http://www.medimanage.com/Images/Shampooi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971800"/>
            <a:ext cx="3882364" cy="3476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 возникновения шампуня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1219200"/>
            <a:ext cx="5410200" cy="56388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Чем только не приходилось людям мыть голову!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 Индонезии использовали пепел соломы и рисовой шелухи. </a:t>
            </a:r>
          </a:p>
          <a:p>
            <a:pPr>
              <a:buNone/>
            </a:pPr>
            <a:r>
              <a:rPr lang="ru-RU" dirty="0" smtClean="0"/>
              <a:t>Жители Филиппин – настой алое. </a:t>
            </a:r>
          </a:p>
          <a:p>
            <a:pPr>
              <a:buNone/>
            </a:pPr>
            <a:r>
              <a:rPr lang="ru-RU" dirty="0" smtClean="0"/>
              <a:t>Обитатели Арабских стран – отвар айвы. </a:t>
            </a:r>
          </a:p>
          <a:p>
            <a:pPr>
              <a:buNone/>
            </a:pPr>
            <a:r>
              <a:rPr lang="ru-RU" dirty="0" smtClean="0"/>
              <a:t>Китайцы – выдержку из кедра. </a:t>
            </a:r>
          </a:p>
          <a:p>
            <a:pPr>
              <a:buNone/>
            </a:pPr>
            <a:r>
              <a:rPr lang="ru-RU" dirty="0" smtClean="0"/>
              <a:t>Американские индейцы- мыльную траву, </a:t>
            </a:r>
          </a:p>
          <a:p>
            <a:pPr>
              <a:buNone/>
            </a:pPr>
            <a:r>
              <a:rPr lang="ru-RU" dirty="0" smtClean="0"/>
              <a:t>Англичане – мыло и золу. </a:t>
            </a:r>
          </a:p>
          <a:p>
            <a:pPr>
              <a:buNone/>
            </a:pPr>
            <a:r>
              <a:rPr lang="ru-RU" dirty="0" smtClean="0"/>
              <a:t>В Индии в качестве шампуня использовали смеси всевозможных трав.</a:t>
            </a:r>
            <a:endParaRPr lang="ru-RU" dirty="0"/>
          </a:p>
        </p:txBody>
      </p:sp>
      <p:pic>
        <p:nvPicPr>
          <p:cNvPr id="30722" name="Picture 2" descr="http://www.k-online.de/cache/pica/0/4/2/8/25131277381834/shutterstock_426834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0" y="1447800"/>
            <a:ext cx="3714750" cy="4867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44562"/>
          </a:xfrm>
        </p:spPr>
        <p:txBody>
          <a:bodyPr>
            <a:normAutofit fontScale="90000"/>
          </a:bodyPr>
          <a:lstStyle/>
          <a:p>
            <a: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 появления шампуня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3962400"/>
            <a:ext cx="9144000" cy="28956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Создателем первого шампуня принято считать Кейси </a:t>
            </a:r>
            <a:r>
              <a:rPr lang="ru-RU" dirty="0" err="1" smtClean="0"/>
              <a:t>Херберта</a:t>
            </a:r>
            <a:r>
              <a:rPr lang="ru-RU" dirty="0" smtClean="0"/>
              <a:t>, жителя Англии.</a:t>
            </a:r>
          </a:p>
          <a:p>
            <a:r>
              <a:rPr lang="ru-RU" dirty="0" smtClean="0"/>
              <a:t>Это была смесь мыла с различными мелко измельченными травами под названием «</a:t>
            </a:r>
            <a:r>
              <a:rPr lang="ru-RU" dirty="0" err="1" smtClean="0"/>
              <a:t>Shaempoo</a:t>
            </a:r>
            <a:r>
              <a:rPr lang="ru-RU" dirty="0" smtClean="0"/>
              <a:t>». Сам автор изобретения продавал свой шампунь прямо у ворот дома, где он жил, и довольно успешно. Со временем, облюбовав эту новинку, ее стали продавать и парикмахеры, и аптекари. А вот разделений на женский и мужской шампунь тогда не было. Это уже полностью заслуги современных фармацевтов и косметологов.</a:t>
            </a:r>
          </a:p>
          <a:p>
            <a:endParaRPr lang="ru-RU" dirty="0"/>
          </a:p>
        </p:txBody>
      </p:sp>
      <p:pic>
        <p:nvPicPr>
          <p:cNvPr id="29700" name="Picture 4" descr="http://img0.liveinternet.ru/images/attach/c/9/112/113/112113654_92670360_3347825_Preimyshestva_i_nedostatki_lecheniya_travami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19200"/>
            <a:ext cx="4088400" cy="2228441"/>
          </a:xfrm>
          <a:prstGeom prst="rect">
            <a:avLst/>
          </a:prstGeom>
          <a:noFill/>
        </p:spPr>
      </p:pic>
      <p:pic>
        <p:nvPicPr>
          <p:cNvPr id="29702" name="Picture 6" descr="http://www.present-box.ru/data/images/goods/src/1401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066800"/>
            <a:ext cx="3809431" cy="2552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История появления шампуня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1066800"/>
            <a:ext cx="5257800" cy="5059363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Шампунь добралась в Германию, где в 1903 году попал в руки к </a:t>
            </a:r>
            <a:r>
              <a:rPr lang="ru-RU" dirty="0" err="1" smtClean="0"/>
              <a:t>Хансу</a:t>
            </a:r>
            <a:r>
              <a:rPr lang="ru-RU" dirty="0" smtClean="0"/>
              <a:t> </a:t>
            </a:r>
            <a:r>
              <a:rPr lang="ru-RU" dirty="0" err="1" smtClean="0"/>
              <a:t>Шварцкопфу</a:t>
            </a:r>
            <a:r>
              <a:rPr lang="ru-RU" dirty="0" smtClean="0"/>
              <a:t>, который в то время владел несколькими аптеками и косметическими магазинчиками. </a:t>
            </a:r>
          </a:p>
          <a:p>
            <a:r>
              <a:rPr lang="ru-RU" dirty="0" smtClean="0"/>
              <a:t>По образованию он был химиком. В результате своих трудов он изобрел </a:t>
            </a:r>
            <a:r>
              <a:rPr lang="ru-RU" b="1" dirty="0" smtClean="0"/>
              <a:t>новый шампунь</a:t>
            </a:r>
            <a:r>
              <a:rPr lang="ru-RU" dirty="0" smtClean="0"/>
              <a:t>, уже со своим составом, и получил на него патент. </a:t>
            </a:r>
          </a:p>
          <a:p>
            <a:r>
              <a:rPr lang="ru-RU" dirty="0" smtClean="0"/>
              <a:t>Серия его продукции вышла под маркой «Черная голова». Немцам этот шампунь очень понравился за его моющие свойства: волосы хорошо вымывались, и мыльного налета на них не оставалось.</a:t>
            </a:r>
            <a:endParaRPr lang="ru-RU" dirty="0"/>
          </a:p>
        </p:txBody>
      </p:sp>
      <p:pic>
        <p:nvPicPr>
          <p:cNvPr id="1026" name="Picture 2" descr="&amp;Icy;&amp;scy;&amp;tcy;&amp;ocy;&amp;rcy;&amp;icy;&amp;yacy; &amp;shcy;&amp;acy;&amp;mcy;&amp;pcy;&amp;ucy;&amp;ncy;&amp;y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5410200"/>
            <a:ext cx="4600546" cy="1447800"/>
          </a:xfrm>
          <a:prstGeom prst="rect">
            <a:avLst/>
          </a:prstGeom>
          <a:noFill/>
        </p:spPr>
      </p:pic>
      <p:pic>
        <p:nvPicPr>
          <p:cNvPr id="5" name="Picture 2" descr="&amp;Icy;&amp;scy;&amp;tcy;&amp;ocy;&amp;rcy;&amp;icy;&amp;yacy; &amp;shcy;&amp;acy;&amp;mcy;&amp;pcy;&amp;ucy;&amp;ncy;&amp;ya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1219200"/>
            <a:ext cx="3448050" cy="5238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Первые рецепты шампуней для волос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1752601"/>
            <a:ext cx="5257800" cy="5105400"/>
          </a:xfrm>
        </p:spPr>
        <p:txBody>
          <a:bodyPr>
            <a:normAutofit/>
          </a:bodyPr>
          <a:lstStyle/>
          <a:p>
            <a:r>
              <a:rPr lang="ru-RU" dirty="0" smtClean="0"/>
              <a:t>В отличие от марок, представленных на прилавках в настоящее время, в состав тех рецептов шампуней входили всевозможные экстракты цветов и трав, а также миндальное масло и </a:t>
            </a:r>
            <a:r>
              <a:rPr lang="ru-RU" dirty="0" err="1" smtClean="0"/>
              <a:t>пантенол</a:t>
            </a:r>
            <a:r>
              <a:rPr lang="ru-RU" dirty="0" smtClean="0"/>
              <a:t> ( витамин группы В ).</a:t>
            </a:r>
          </a:p>
          <a:p>
            <a:endParaRPr lang="ru-RU" dirty="0"/>
          </a:p>
        </p:txBody>
      </p:sp>
      <p:pic>
        <p:nvPicPr>
          <p:cNvPr id="28674" name="Picture 2" descr="http://www.achesonindustries.com/com/content_images/1924_Schaumpon_pboxx-pixelboxx-101967_72dpi_425H_425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905000"/>
            <a:ext cx="3500553" cy="3409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Первые рецепты шампуней для волос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1447801"/>
            <a:ext cx="5029200" cy="25146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Через год работы </a:t>
            </a:r>
            <a:r>
              <a:rPr lang="ru-RU" dirty="0" err="1" smtClean="0"/>
              <a:t>Ханс</a:t>
            </a:r>
            <a:r>
              <a:rPr lang="ru-RU" dirty="0" smtClean="0"/>
              <a:t> бросил аптечный бизнес и вплотную занялся производством шампуней, открыв завод по их производству. В продажу сразу же поступили восемь видов данной продукции.</a:t>
            </a:r>
          </a:p>
          <a:p>
            <a:endParaRPr lang="ru-RU" dirty="0"/>
          </a:p>
        </p:txBody>
      </p:sp>
      <p:pic>
        <p:nvPicPr>
          <p:cNvPr id="46084" name="Picture 4" descr="http://www.hairfinder.com/hairstyling/schwarzkopfproducts.jpg"/>
          <p:cNvPicPr>
            <a:picLocks noChangeAspect="1" noChangeArrowheads="1"/>
          </p:cNvPicPr>
          <p:nvPr/>
        </p:nvPicPr>
        <p:blipFill>
          <a:blip r:embed="rId2" cstate="print"/>
          <a:srcRect t="8750" b="4562"/>
          <a:stretch>
            <a:fillRect/>
          </a:stretch>
        </p:blipFill>
        <p:spPr bwMode="auto">
          <a:xfrm>
            <a:off x="457200" y="4327398"/>
            <a:ext cx="4038600" cy="2302002"/>
          </a:xfrm>
          <a:prstGeom prst="rect">
            <a:avLst/>
          </a:prstGeom>
          <a:noFill/>
        </p:spPr>
      </p:pic>
      <p:pic>
        <p:nvPicPr>
          <p:cNvPr id="46088" name="Picture 8" descr="http://dokbase.digicult-museen.net/eingabe/bilder/data/600/1001563/BB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447800"/>
            <a:ext cx="3657600" cy="5163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Первые рецепты шампуней для волос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6019800" cy="52578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Жидкий шампунь для волос, привычный для нашего поколения, появился уже после смерти </a:t>
            </a:r>
            <a:r>
              <a:rPr lang="ru-RU" dirty="0" err="1" smtClean="0"/>
              <a:t>Шварцкопфа</a:t>
            </a:r>
            <a:r>
              <a:rPr lang="ru-RU" dirty="0" smtClean="0"/>
              <a:t>, в 1927 году. </a:t>
            </a:r>
          </a:p>
          <a:p>
            <a:r>
              <a:rPr lang="ru-RU" dirty="0" smtClean="0"/>
              <a:t>Это средство завоевало популярность мгновенно, благодаря своей экономичности и высоким моющим свойствам. Спустя четыре года наладила выпуск своей продукции еще одна немецкая марка, а чуть позже – французская, на сегодняшний день известная под названием </a:t>
            </a:r>
            <a:r>
              <a:rPr lang="ru-RU" dirty="0" err="1" smtClean="0"/>
              <a:t>LˈОreal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Во Франции шампунь для волос популярности вначале не завоевал. Да и в Америке оценили это средство не сразу. Только после хорошо раскрученной рекламы потребители оценили шампунь по достоинству – за его полезность и удобство в использовании, и с тех пор стали большими его почитателями.</a:t>
            </a:r>
          </a:p>
          <a:p>
            <a:endParaRPr lang="ru-RU" dirty="0"/>
          </a:p>
        </p:txBody>
      </p:sp>
      <p:pic>
        <p:nvPicPr>
          <p:cNvPr id="45058" name="Picture 2" descr="Shampoon-DOP-v-kazhdiy-d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1676400"/>
            <a:ext cx="320040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89038"/>
          </a:xfrm>
        </p:spPr>
        <p:txBody>
          <a:bodyPr>
            <a:normAutofit fontScale="90000"/>
          </a:bodyPr>
          <a:lstStyle/>
          <a:p>
            <a: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Шампунь для волос в современном представлении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191000" y="1447800"/>
            <a:ext cx="4953000" cy="31242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Составы современных средств для мытья головы в корне отличаются от своих предков. На обратной этикетке шампуня для волос вы увидите обозначения ПАВов, консервантов, красителей, ароматизаторов, загустителей и стабилизаторов. </a:t>
            </a:r>
            <a:endParaRPr lang="ru-RU" dirty="0"/>
          </a:p>
        </p:txBody>
      </p:sp>
      <p:pic>
        <p:nvPicPr>
          <p:cNvPr id="27650" name="Picture 2" descr="http://savepic.ru/36162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3962400" cy="292047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57200" y="4800600"/>
            <a:ext cx="7772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Это не означает, что новые шампуни хуже своих предшественников, именно эти составляющие средств для мытья головы способны более тщательно очищать волосы, придавать им блеск и шелковистость.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Виды шампуней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0" y="762000"/>
            <a:ext cx="7772400" cy="60960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В настоящее время ассортимент средств для мытья волос может просто поразить:</a:t>
            </a:r>
          </a:p>
          <a:p>
            <a:r>
              <a:rPr lang="ru-RU" dirty="0" smtClean="0"/>
              <a:t>увлажняющие;</a:t>
            </a:r>
          </a:p>
          <a:p>
            <a:r>
              <a:rPr lang="ru-RU" dirty="0" smtClean="0"/>
              <a:t>для интенсивного очищения;</a:t>
            </a:r>
          </a:p>
          <a:p>
            <a:r>
              <a:rPr lang="ru-RU" dirty="0" err="1" smtClean="0"/>
              <a:t>объемообразующие</a:t>
            </a:r>
            <a:r>
              <a:rPr lang="ru-RU" dirty="0" smtClean="0"/>
              <a:t>;</a:t>
            </a:r>
          </a:p>
          <a:p>
            <a:r>
              <a:rPr lang="ru-RU" dirty="0" smtClean="0"/>
              <a:t>разглаживающие;</a:t>
            </a:r>
          </a:p>
          <a:p>
            <a:r>
              <a:rPr lang="ru-RU" dirty="0" smtClean="0"/>
              <a:t>для окрашенных волос;</a:t>
            </a:r>
          </a:p>
          <a:p>
            <a:r>
              <a:rPr lang="ru-RU" dirty="0" smtClean="0"/>
              <a:t>от перхоти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200" dirty="0" smtClean="0"/>
              <a:t>Все эти шампуни подходят представителям обоих полов. Однако в последнее время очень популярным стал </a:t>
            </a:r>
            <a:r>
              <a:rPr lang="ru-RU" sz="2200" b="1" dirty="0" smtClean="0"/>
              <a:t>мужской шампунь</a:t>
            </a:r>
            <a:r>
              <a:rPr lang="ru-RU" sz="2200" dirty="0" smtClean="0"/>
              <a:t>, т.е. разработанный и созданный специально для мужчин с учетом их гормональных особенностей и уровня кислотно-щелочного баланса. </a:t>
            </a:r>
          </a:p>
          <a:p>
            <a:endParaRPr lang="ru-RU" dirty="0"/>
          </a:p>
        </p:txBody>
      </p:sp>
      <p:pic>
        <p:nvPicPr>
          <p:cNvPr id="26626" name="Picture 2" descr="http://library.sunmar.ru/resources/hotelImages/original/1761/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828800"/>
            <a:ext cx="2714625" cy="35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Сравнительный анализ шампуней для волос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914399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качестве образцов для исследования были выбраны шампуни марок:</a:t>
            </a:r>
            <a:endParaRPr lang="ru-RU" dirty="0"/>
          </a:p>
        </p:txBody>
      </p:sp>
      <p:pic>
        <p:nvPicPr>
          <p:cNvPr id="25602" name="Picture 2" descr="http://www.gradmart.ru/content/images/timotei-pure.jpg"/>
          <p:cNvPicPr>
            <a:picLocks noChangeAspect="1" noChangeArrowheads="1"/>
          </p:cNvPicPr>
          <p:nvPr/>
        </p:nvPicPr>
        <p:blipFill>
          <a:blip r:embed="rId2" cstate="print"/>
          <a:srcRect l="6327" r="26190"/>
          <a:stretch>
            <a:fillRect/>
          </a:stretch>
        </p:blipFill>
        <p:spPr bwMode="auto">
          <a:xfrm>
            <a:off x="1219200" y="2514600"/>
            <a:ext cx="2438400" cy="3962400"/>
          </a:xfrm>
          <a:prstGeom prst="rect">
            <a:avLst/>
          </a:prstGeom>
          <a:noFill/>
        </p:spPr>
      </p:pic>
      <p:pic>
        <p:nvPicPr>
          <p:cNvPr id="25606" name="Picture 6" descr="http://www.novex-trade.ru/media/catalog/product/cache/1/image/900x/9df78eab33525d08d6e5fb8d27136e95/4/1/4100183479.jpg"/>
          <p:cNvPicPr>
            <a:picLocks noChangeAspect="1" noChangeArrowheads="1"/>
          </p:cNvPicPr>
          <p:nvPr/>
        </p:nvPicPr>
        <p:blipFill>
          <a:blip r:embed="rId3" cstate="print"/>
          <a:srcRect l="27219" t="5917" r="27811" b="4142"/>
          <a:stretch>
            <a:fillRect/>
          </a:stretch>
        </p:blipFill>
        <p:spPr bwMode="auto">
          <a:xfrm>
            <a:off x="5334000" y="2438400"/>
            <a:ext cx="2362200" cy="396240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838200" y="6488668"/>
            <a:ext cx="304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Для нормальных волос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10200" y="6477000"/>
            <a:ext cx="3124200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Для сухих волос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792162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Образец № 1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343401" y="1066800"/>
            <a:ext cx="4800600" cy="5791200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u="sng" dirty="0" smtClean="0"/>
              <a:t>Цена</a:t>
            </a:r>
            <a:r>
              <a:rPr lang="ru-RU" dirty="0" smtClean="0"/>
              <a:t>: в районе </a:t>
            </a:r>
            <a:r>
              <a:rPr lang="ru-RU" b="1" dirty="0" smtClean="0"/>
              <a:t>70-80 рублей</a:t>
            </a:r>
            <a:endParaRPr lang="ru-RU" dirty="0" smtClean="0"/>
          </a:p>
          <a:p>
            <a:r>
              <a:rPr lang="ru-RU" u="sng" dirty="0" smtClean="0"/>
              <a:t>Произведено</a:t>
            </a:r>
            <a:r>
              <a:rPr lang="ru-RU" dirty="0" smtClean="0"/>
              <a:t> в </a:t>
            </a:r>
            <a:r>
              <a:rPr lang="ru-RU" b="1" dirty="0" smtClean="0"/>
              <a:t>Польше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Шампунь </a:t>
            </a:r>
            <a:r>
              <a:rPr lang="ru-RU" b="1" dirty="0" err="1" smtClean="0"/>
              <a:t>Timotei</a:t>
            </a:r>
            <a:r>
              <a:rPr lang="ru-RU" b="1" dirty="0" smtClean="0"/>
              <a:t> содержит инновационный комплекс </a:t>
            </a:r>
            <a:r>
              <a:rPr lang="ru-RU" b="1" dirty="0" err="1" smtClean="0"/>
              <a:t>Botanik-З</a:t>
            </a:r>
            <a:r>
              <a:rPr lang="ru-RU" dirty="0" smtClean="0"/>
              <a:t> - специально подобранное сочетание:</a:t>
            </a:r>
          </a:p>
          <a:p>
            <a:pPr>
              <a:buNone/>
            </a:pPr>
            <a:r>
              <a:rPr lang="ru-RU" dirty="0" smtClean="0"/>
              <a:t>- </a:t>
            </a:r>
            <a:r>
              <a:rPr lang="ru-RU" b="1" i="1" u="sng" dirty="0" smtClean="0">
                <a:solidFill>
                  <a:srgbClr val="C00000"/>
                </a:solidFill>
              </a:rPr>
              <a:t>100% натуральных ингредиентов (экстракты);</a:t>
            </a:r>
            <a:br>
              <a:rPr lang="ru-RU" b="1" i="1" u="sng" dirty="0" smtClean="0">
                <a:solidFill>
                  <a:srgbClr val="C00000"/>
                </a:solidFill>
              </a:rPr>
            </a:br>
            <a:r>
              <a:rPr lang="ru-RU" b="1" i="1" u="sng" dirty="0" smtClean="0">
                <a:solidFill>
                  <a:srgbClr val="C00000"/>
                </a:solidFill>
              </a:rPr>
              <a:t>- витаминов В5‚ С, Е;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- ухаживающих компонентов.</a:t>
            </a:r>
          </a:p>
          <a:p>
            <a:pPr>
              <a:buNone/>
            </a:pPr>
            <a:r>
              <a:rPr lang="ru-RU" dirty="0" smtClean="0"/>
              <a:t>Благодаря </a:t>
            </a:r>
            <a:r>
              <a:rPr lang="ru-RU" b="1" dirty="0" smtClean="0"/>
              <a:t>комплексу </a:t>
            </a:r>
            <a:r>
              <a:rPr lang="ru-RU" b="1" dirty="0" err="1" smtClean="0"/>
              <a:t>Botanik-З</a:t>
            </a:r>
            <a:r>
              <a:rPr lang="ru-RU" dirty="0" smtClean="0"/>
              <a:t> формула </a:t>
            </a:r>
            <a:r>
              <a:rPr lang="ru-RU" dirty="0" err="1" smtClean="0"/>
              <a:t>Timotei</a:t>
            </a:r>
            <a:r>
              <a:rPr lang="ru-RU" dirty="0" smtClean="0"/>
              <a:t> содержит еще больше питательных компонентов для жизненной силы и превосходного внешнего вида Ваших волос.</a:t>
            </a:r>
          </a:p>
          <a:p>
            <a:pPr>
              <a:buNone/>
            </a:pPr>
            <a:r>
              <a:rPr lang="ru-RU" dirty="0" smtClean="0"/>
              <a:t>Формула, обогащенная </a:t>
            </a:r>
            <a:r>
              <a:rPr lang="ru-RU" b="1" i="1" u="sng" dirty="0" smtClean="0">
                <a:solidFill>
                  <a:srgbClr val="C00000"/>
                </a:solidFill>
              </a:rPr>
              <a:t>экстрактами косточек винограда, зеленого чая и </a:t>
            </a:r>
            <a:r>
              <a:rPr lang="ru-RU" b="1" i="1" u="sng" dirty="0" err="1" smtClean="0">
                <a:solidFill>
                  <a:srgbClr val="C00000"/>
                </a:solidFill>
              </a:rPr>
              <a:t>лемонграсса</a:t>
            </a:r>
            <a:r>
              <a:rPr lang="ru-RU" dirty="0" smtClean="0"/>
              <a:t>, бережно очищает Ваши волосы, придает ощущение свежести и легкости надолго.</a:t>
            </a:r>
          </a:p>
          <a:p>
            <a:endParaRPr lang="ru-RU" dirty="0"/>
          </a:p>
        </p:txBody>
      </p:sp>
      <p:pic>
        <p:nvPicPr>
          <p:cNvPr id="24578" name="Picture 2" descr="http://irecommend.ru.q5.r-99.com/sites/default/files/imagecache/copyright/user-images/27461/z1CBRqeIca9RZT8xMANkw.jpg"/>
          <p:cNvPicPr>
            <a:picLocks noChangeAspect="1" noChangeArrowheads="1"/>
          </p:cNvPicPr>
          <p:nvPr/>
        </p:nvPicPr>
        <p:blipFill>
          <a:blip r:embed="rId2" cstate="print"/>
          <a:srcRect l="12800" r="5600"/>
          <a:stretch>
            <a:fillRect/>
          </a:stretch>
        </p:blipFill>
        <p:spPr bwMode="auto">
          <a:xfrm>
            <a:off x="152400" y="1143000"/>
            <a:ext cx="4245166" cy="556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Состав образца № 1</a:t>
            </a:r>
          </a:p>
        </p:txBody>
      </p:sp>
      <p:pic>
        <p:nvPicPr>
          <p:cNvPr id="23554" name="Picture 2" descr="http://irecommend.ru.q5.r-99.com/sites/default/files/imagecache/copyright/user-images/27461/Tlgxot3UkDamMb3rH8Z9g.jpg"/>
          <p:cNvPicPr>
            <a:picLocks noChangeAspect="1" noChangeArrowheads="1"/>
          </p:cNvPicPr>
          <p:nvPr/>
        </p:nvPicPr>
        <p:blipFill>
          <a:blip r:embed="rId2" cstate="print"/>
          <a:srcRect l="6452" r="3226" b="11111"/>
          <a:stretch>
            <a:fillRect/>
          </a:stretch>
        </p:blipFill>
        <p:spPr bwMode="auto">
          <a:xfrm>
            <a:off x="533400" y="1524000"/>
            <a:ext cx="8229600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Образец № 2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81600" y="1219200"/>
            <a:ext cx="3962400" cy="5638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i="1" dirty="0" smtClean="0"/>
              <a:t>Компания-производитель:</a:t>
            </a:r>
            <a:r>
              <a:rPr lang="ru-RU" dirty="0" smtClean="0"/>
              <a:t> </a:t>
            </a:r>
            <a:r>
              <a:rPr lang="en-US" dirty="0" smtClean="0"/>
              <a:t>Schwarzkopf &amp; Henkel</a:t>
            </a:r>
            <a:r>
              <a:rPr lang="ru-RU" dirty="0" smtClean="0"/>
              <a:t> (Германия)</a:t>
            </a:r>
          </a:p>
          <a:p>
            <a:pPr>
              <a:buNone/>
            </a:pPr>
            <a:r>
              <a:rPr lang="ru-RU" dirty="0" smtClean="0"/>
              <a:t>Цена: 140- 160 рублей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Интенсивное обновление, эластичность и объем, до 90 % больше внутренней силы волос</a:t>
            </a:r>
          </a:p>
          <a:p>
            <a:r>
              <a:rPr lang="ru-RU" dirty="0" smtClean="0"/>
              <a:t>Кремовая  формула шампуня с </a:t>
            </a:r>
            <a:r>
              <a:rPr lang="ru-RU" i="1" u="sng" dirty="0" err="1" smtClean="0">
                <a:solidFill>
                  <a:srgbClr val="C00000"/>
                </a:solidFill>
              </a:rPr>
              <a:t>Гиалурон-Комплексом</a:t>
            </a:r>
            <a:r>
              <a:rPr lang="ru-RU" dirty="0" smtClean="0"/>
              <a:t> эффективно обновляет структуру волос, действуя изнутри. Волосы заново приобретают свою внутреннюю силу , объем и эластичность.</a:t>
            </a:r>
          </a:p>
          <a:p>
            <a:r>
              <a:rPr lang="ru-RU" dirty="0" smtClean="0"/>
              <a:t>Кератин-Восстановление</a:t>
            </a:r>
          </a:p>
          <a:p>
            <a:r>
              <a:rPr lang="ru-RU" i="1" u="sng" dirty="0" smtClean="0">
                <a:solidFill>
                  <a:srgbClr val="C00000"/>
                </a:solidFill>
              </a:rPr>
              <a:t>Жидкий кератин </a:t>
            </a:r>
            <a:r>
              <a:rPr lang="ru-RU" dirty="0" smtClean="0"/>
              <a:t>восстанавливает структуру, заполняя поврежденные участки внутри волоса и воздействуя на его поверхность.</a:t>
            </a:r>
          </a:p>
          <a:p>
            <a:endParaRPr lang="ru-RU" dirty="0"/>
          </a:p>
        </p:txBody>
      </p:sp>
      <p:pic>
        <p:nvPicPr>
          <p:cNvPr id="22530" name="Picture 2" descr="http://irecommend.ru.q5.r-99.com/sites/default/files/imagecache/copyright/user-images/72072/lhlnI1cCthtyEB0Qu2gg.jpg"/>
          <p:cNvPicPr>
            <a:picLocks noChangeAspect="1" noChangeArrowheads="1"/>
          </p:cNvPicPr>
          <p:nvPr/>
        </p:nvPicPr>
        <p:blipFill>
          <a:blip r:embed="rId2" cstate="print"/>
          <a:srcRect l="5064" t="5455" r="6317" b="1818"/>
          <a:stretch>
            <a:fillRect/>
          </a:stretch>
        </p:blipFill>
        <p:spPr bwMode="auto">
          <a:xfrm>
            <a:off x="152400" y="1219200"/>
            <a:ext cx="487680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Состав образца № 2</a:t>
            </a:r>
          </a:p>
        </p:txBody>
      </p:sp>
      <p:pic>
        <p:nvPicPr>
          <p:cNvPr id="3" name="Рисунок 2" descr="6ZvQzY9dGL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295400"/>
            <a:ext cx="7875049" cy="533258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компоненты в составе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Aqua</a:t>
            </a:r>
            <a:endParaRPr lang="ru-RU" b="1" dirty="0" smtClean="0"/>
          </a:p>
          <a:p>
            <a:r>
              <a:rPr lang="en-US" b="1" dirty="0" smtClean="0"/>
              <a:t>S</a:t>
            </a:r>
            <a:r>
              <a:rPr lang="ru-RU" b="1" dirty="0" err="1" smtClean="0"/>
              <a:t>odium</a:t>
            </a:r>
            <a:r>
              <a:rPr lang="ru-RU" b="1" dirty="0" smtClean="0"/>
              <a:t> </a:t>
            </a:r>
            <a:r>
              <a:rPr lang="ru-RU" b="1" dirty="0" err="1" smtClean="0"/>
              <a:t>laureth</a:t>
            </a:r>
            <a:r>
              <a:rPr lang="ru-RU" b="1" dirty="0" smtClean="0"/>
              <a:t> </a:t>
            </a:r>
            <a:r>
              <a:rPr lang="ru-RU" b="1" dirty="0" err="1" smtClean="0"/>
              <a:t>sulfate</a:t>
            </a:r>
            <a:r>
              <a:rPr lang="ru-RU" dirty="0" smtClean="0"/>
              <a:t> </a:t>
            </a:r>
          </a:p>
          <a:p>
            <a:r>
              <a:rPr lang="ru-RU" b="1" dirty="0" err="1" smtClean="0"/>
              <a:t>Cocamidopropyl</a:t>
            </a:r>
            <a:r>
              <a:rPr lang="ru-RU" b="1" dirty="0" smtClean="0"/>
              <a:t> </a:t>
            </a:r>
            <a:r>
              <a:rPr lang="ru-RU" b="1" dirty="0" err="1" smtClean="0"/>
              <a:t>Betaine</a:t>
            </a:r>
            <a:endParaRPr lang="en-US" dirty="0" smtClean="0"/>
          </a:p>
          <a:p>
            <a:r>
              <a:rPr lang="en-US" b="1" dirty="0" smtClean="0"/>
              <a:t>Sodium chloride</a:t>
            </a:r>
          </a:p>
          <a:p>
            <a:r>
              <a:rPr lang="en-US" b="1" dirty="0" err="1" smtClean="0"/>
              <a:t>Parfum</a:t>
            </a:r>
            <a:endParaRPr lang="en-US" b="1" dirty="0" smtClean="0"/>
          </a:p>
          <a:p>
            <a:r>
              <a:rPr lang="en-US" b="1" dirty="0" smtClean="0"/>
              <a:t>Guar </a:t>
            </a:r>
            <a:r>
              <a:rPr lang="en-US" b="1" dirty="0" err="1" smtClean="0"/>
              <a:t>Hydroxypropyltrimonium</a:t>
            </a:r>
            <a:r>
              <a:rPr lang="en-US" b="1" dirty="0" smtClean="0"/>
              <a:t> Chloride</a:t>
            </a:r>
            <a:endParaRPr lang="ru-RU" b="1" dirty="0" smtClean="0"/>
          </a:p>
          <a:p>
            <a:r>
              <a:rPr lang="en-US" b="1" dirty="0" smtClean="0"/>
              <a:t>Citric Acid</a:t>
            </a:r>
          </a:p>
          <a:p>
            <a:r>
              <a:rPr lang="en-US" b="1" dirty="0" smtClean="0"/>
              <a:t>Linalool</a:t>
            </a:r>
          </a:p>
          <a:p>
            <a:r>
              <a:rPr lang="en-US" b="1" dirty="0" smtClean="0"/>
              <a:t>Limonene</a:t>
            </a:r>
            <a:endParaRPr lang="ru-RU" b="1" dirty="0" smtClean="0"/>
          </a:p>
          <a:p>
            <a:r>
              <a:rPr lang="en-US" b="1" dirty="0" smtClean="0"/>
              <a:t>Sodium Benzoate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компоненты в составе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800" b="1" dirty="0" smtClean="0"/>
              <a:t>S</a:t>
            </a:r>
            <a:r>
              <a:rPr lang="ru-RU" sz="2800" b="1" dirty="0" err="1" smtClean="0"/>
              <a:t>odium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laureth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sulfate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Лаурилсульфат</a:t>
            </a:r>
            <a:r>
              <a:rPr lang="ru-RU" sz="2800" b="1" dirty="0" smtClean="0"/>
              <a:t> натрия)</a:t>
            </a: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Формула: </a:t>
            </a:r>
            <a:r>
              <a:rPr lang="en-US" sz="2800" dirty="0" smtClean="0"/>
              <a:t>C</a:t>
            </a:r>
            <a:r>
              <a:rPr lang="en-US" sz="2800" baseline="-25000" dirty="0" smtClean="0"/>
              <a:t>12</a:t>
            </a:r>
            <a:r>
              <a:rPr lang="en-US" sz="2800" dirty="0" smtClean="0"/>
              <a:t>H</a:t>
            </a:r>
            <a:r>
              <a:rPr lang="en-US" sz="2800" baseline="-25000" dirty="0" smtClean="0"/>
              <a:t>25</a:t>
            </a:r>
            <a:r>
              <a:rPr lang="en-US" sz="2800" dirty="0" smtClean="0"/>
              <a:t>SO</a:t>
            </a:r>
            <a:r>
              <a:rPr lang="en-US" sz="2800" baseline="-25000" dirty="0" smtClean="0"/>
              <a:t>4</a:t>
            </a:r>
            <a:r>
              <a:rPr lang="en-US" sz="2800" dirty="0" smtClean="0"/>
              <a:t>Na</a:t>
            </a: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800" dirty="0" smtClean="0"/>
              <a:t>Отвечает за пенообразование. Это дешевое моющее средство, которое получают из кокосового масла и нефти. </a:t>
            </a:r>
            <a:r>
              <a:rPr lang="ru-RU" sz="2800" dirty="0" err="1" smtClean="0"/>
              <a:t>Сульфанат</a:t>
            </a:r>
            <a:r>
              <a:rPr lang="ru-RU" sz="2800" dirty="0" smtClean="0"/>
              <a:t> натрия действительно избавляет волосы от жира, но также сушит кожу головы. Изначально SLS был произведен для чистки механизмов, машин. 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600" i="1" dirty="0" smtClean="0"/>
              <a:t>- Химический состав данного компонента позволяет ему попадать в кровь через поры кожи и накапливаться в тканях печени, сердца глаз. Это токсичный мутаген, который может нарушать процессы метаболизма.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486" name="Picture 6" descr="http://freepages.misc.rootsweb.ancestry.com/%7Ewakefield/hands/bwtoxi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3657600"/>
            <a:ext cx="1066800" cy="932345"/>
          </a:xfrm>
          <a:prstGeom prst="rect">
            <a:avLst/>
          </a:prstGeom>
          <a:noFill/>
        </p:spPr>
      </p:pic>
      <p:pic>
        <p:nvPicPr>
          <p:cNvPr id="6" name="Picture 6" descr="http://freepages.misc.rootsweb.ancestry.com/%7Ewakefield/hands/bwtoxi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5925655"/>
            <a:ext cx="1066800" cy="9323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компоненты в составе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800" b="1" dirty="0" err="1" smtClean="0"/>
              <a:t>Cocamidopropyl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Betaine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Кокамидопропил</a:t>
            </a:r>
            <a:r>
              <a:rPr lang="ru-RU" sz="2800" b="1" dirty="0" smtClean="0"/>
              <a:t> бетаин)</a:t>
            </a: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Формула: </a:t>
            </a:r>
            <a:r>
              <a:rPr lang="en-US" sz="2800" dirty="0" smtClean="0"/>
              <a:t>C</a:t>
            </a:r>
            <a:r>
              <a:rPr lang="en-US" sz="2800" baseline="-25000" dirty="0" smtClean="0"/>
              <a:t>19</a:t>
            </a:r>
            <a:r>
              <a:rPr lang="en-US" sz="2800" dirty="0" smtClean="0"/>
              <a:t>H</a:t>
            </a:r>
            <a:r>
              <a:rPr lang="en-US" sz="2800" baseline="-25000" dirty="0" smtClean="0"/>
              <a:t>38</a:t>
            </a:r>
            <a:r>
              <a:rPr lang="en-US" sz="2800" dirty="0" smtClean="0"/>
              <a:t>N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3</a:t>
            </a: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800" dirty="0" smtClean="0"/>
              <a:t>Применяется в качестве активной добавки в жидкие, пастообразные, моющие, стиральные и чистящие средства. Имеет хорошие пенообразующие и очищающие свойства, повышает вязкость. 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600" i="1" dirty="0" smtClean="0"/>
              <a:t>-</a:t>
            </a:r>
            <a:r>
              <a:rPr lang="ru-RU" sz="2800" dirty="0" smtClean="0"/>
              <a:t> Вызывает раздражение кожи, слизистых и легких и аллергический контактный дерматит.</a:t>
            </a: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Picture 6" descr="http://freepages.misc.rootsweb.ancestry.com/%7Ewakefield/hands/bwtoxi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733800"/>
            <a:ext cx="1447800" cy="1265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компоненты в составе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800" b="1" dirty="0" smtClean="0"/>
              <a:t>Sodium chloride</a:t>
            </a:r>
            <a:r>
              <a:rPr lang="ru-RU" sz="2800" b="1" dirty="0" smtClean="0"/>
              <a:t> (Хлорид</a:t>
            </a:r>
            <a:r>
              <a:rPr lang="ru-RU" sz="2800" dirty="0" smtClean="0"/>
              <a:t> </a:t>
            </a:r>
            <a:r>
              <a:rPr lang="ru-RU" sz="2800" b="1" dirty="0" smtClean="0"/>
              <a:t>натрия)</a:t>
            </a: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Формула: </a:t>
            </a:r>
            <a:r>
              <a:rPr lang="en-US" sz="2800" dirty="0" err="1" smtClean="0"/>
              <a:t>NaCl</a:t>
            </a: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800" dirty="0" smtClean="0"/>
              <a:t>Используется для повышения вязкости.</a:t>
            </a:r>
          </a:p>
          <a:p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600" i="1" dirty="0" smtClean="0"/>
              <a:t>- </a:t>
            </a:r>
            <a:r>
              <a:rPr lang="ru-RU" sz="2800" dirty="0" smtClean="0"/>
              <a:t>В высоких концентрациях может вызвать раздражение кожи и слизистой глаз.</a:t>
            </a:r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Picture 6" descr="http://freepages.misc.rootsweb.ancestry.com/%7Ewakefield/hands/bwtoxi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200400"/>
            <a:ext cx="1447800" cy="1265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компоненты в составе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800" b="1" dirty="0" err="1" smtClean="0"/>
              <a:t>Parfum</a:t>
            </a:r>
            <a:endParaRPr lang="en-US" sz="2800" b="1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800" dirty="0" smtClean="0"/>
              <a:t>Отдушка, которая маскируется под натуральные травы или другие ингредиенты, которые как будто бы присутствуют в шампуне. </a:t>
            </a:r>
          </a:p>
          <a:p>
            <a:pPr>
              <a:buNone/>
            </a:pPr>
            <a:r>
              <a:rPr lang="ru-RU" sz="2800" dirty="0" smtClean="0"/>
              <a:t>- Может быть весьма вредной и служить причиной разных недомоганий, начиная от аллергии, заканчивая раком.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" name="Picture 6" descr="http://freepages.misc.rootsweb.ancestry.com/%7Ewakefield/hands/bwtoxic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5105400"/>
            <a:ext cx="1447800" cy="1265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компоненты в составе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800" b="1" dirty="0" smtClean="0"/>
              <a:t>Guar </a:t>
            </a:r>
            <a:r>
              <a:rPr lang="en-US" sz="2800" b="1" dirty="0" err="1" smtClean="0"/>
              <a:t>Hydroxypropyltrimonium</a:t>
            </a:r>
            <a:r>
              <a:rPr lang="en-US" sz="2800" b="1" dirty="0" smtClean="0"/>
              <a:t> Chloride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Гидроксипропил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гуар</a:t>
            </a:r>
            <a:r>
              <a:rPr lang="ru-RU" sz="2800" b="1" dirty="0" smtClean="0"/>
              <a:t>)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Функции:</a:t>
            </a:r>
            <a:r>
              <a:rPr lang="ru-RU" sz="2800" dirty="0" smtClean="0"/>
              <a:t> Кондиционер природного происхождения, извлечённый из </a:t>
            </a:r>
            <a:r>
              <a:rPr lang="ru-RU" sz="2800" dirty="0" err="1" smtClean="0"/>
              <a:t>гуаровой</a:t>
            </a:r>
            <a:r>
              <a:rPr lang="ru-RU" sz="2800" dirty="0" smtClean="0"/>
              <a:t> смолы, которую добывают из тропических деревьев, произрастающих в Индии. </a:t>
            </a:r>
          </a:p>
          <a:p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- Благодаря катионной природе «работает», как вещество, способное защитить роговой слой кожи от мыла и </a:t>
            </a:r>
            <a:r>
              <a:rPr lang="ru-RU" sz="2800" dirty="0" err="1" smtClean="0"/>
              <a:t>ПАВов</a:t>
            </a:r>
            <a:r>
              <a:rPr lang="ru-RU" sz="2800" dirty="0" smtClean="0"/>
              <a:t> </a:t>
            </a:r>
            <a:r>
              <a:rPr lang="ru-RU" sz="2800" dirty="0" err="1" smtClean="0"/>
              <a:t>и</a:t>
            </a:r>
            <a:r>
              <a:rPr lang="ru-RU" sz="2800" dirty="0" smtClean="0"/>
              <a:t> как агент, обеспечивающий стойкость пены в шампунях. Придаёт волосам пышность и облегчает расчёсывание и укладку после мытья волос.</a:t>
            </a:r>
          </a:p>
          <a:p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486400"/>
            <a:ext cx="1219200" cy="115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компоненты в составе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800" b="1" dirty="0" smtClean="0"/>
              <a:t>Citric acid</a:t>
            </a:r>
            <a:r>
              <a:rPr lang="ru-RU" sz="2800" b="1" dirty="0" smtClean="0"/>
              <a:t> (лимонная кислота)</a:t>
            </a:r>
          </a:p>
          <a:p>
            <a:pPr>
              <a:buNone/>
            </a:pPr>
            <a:r>
              <a:rPr lang="ru-RU" sz="2800" b="1" dirty="0" smtClean="0"/>
              <a:t>Формула: 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800" dirty="0" smtClean="0"/>
              <a:t>Натуральный экстракт из цитрусовых. Контроль за </a:t>
            </a:r>
            <a:r>
              <a:rPr lang="ru-RU" sz="2800" dirty="0" err="1" smtClean="0"/>
              <a:t>pH</a:t>
            </a:r>
            <a:r>
              <a:rPr lang="ru-RU" sz="2800" dirty="0" smtClean="0"/>
              <a:t>, желатиновый компонент, </a:t>
            </a:r>
            <a:r>
              <a:rPr lang="ru-RU" sz="2800" dirty="0" err="1" smtClean="0"/>
              <a:t>отшелушиваюший</a:t>
            </a:r>
            <a:r>
              <a:rPr lang="ru-RU" sz="2800" dirty="0" smtClean="0"/>
              <a:t> агент.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3250" name="Picture 2" descr="Zitronensäure - Citric acid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057400"/>
            <a:ext cx="1905000" cy="866776"/>
          </a:xfrm>
          <a:prstGeom prst="rect">
            <a:avLst/>
          </a:prstGeom>
          <a:noFill/>
        </p:spPr>
      </p:pic>
      <p:pic>
        <p:nvPicPr>
          <p:cNvPr id="11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572000"/>
            <a:ext cx="1851338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компоненты в составе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800" b="1" dirty="0" smtClean="0"/>
              <a:t>Linalool </a:t>
            </a:r>
            <a:r>
              <a:rPr lang="ru-RU" sz="2400" b="1" dirty="0" smtClean="0"/>
              <a:t>(3,7-диметил-1,6-октадиен-3-ол — спирт)</a:t>
            </a:r>
          </a:p>
          <a:p>
            <a:pPr>
              <a:buNone/>
            </a:pPr>
            <a:r>
              <a:rPr lang="ru-RU" sz="2800" b="1" dirty="0" smtClean="0"/>
              <a:t>Формула: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</a:t>
            </a:r>
            <a:r>
              <a:rPr lang="en-US" sz="2800" b="1" dirty="0" smtClean="0"/>
              <a:t> </a:t>
            </a:r>
            <a:r>
              <a:rPr lang="ru-RU" sz="2600" dirty="0" err="1" smtClean="0"/>
              <a:t>Линалоол</a:t>
            </a:r>
            <a:r>
              <a:rPr lang="ru-RU" sz="2600" dirty="0" smtClean="0"/>
              <a:t> и его эфир используют для составления парфюмерных композиций, отдушек для мыла и косметических изделий.</a:t>
            </a:r>
            <a:endParaRPr lang="en-US" sz="2800" b="1" dirty="0" smtClean="0"/>
          </a:p>
          <a:p>
            <a:pPr>
              <a:buNone/>
            </a:pPr>
            <a:r>
              <a:rPr lang="en-US" sz="2800" b="1" dirty="0" smtClean="0"/>
              <a:t>- </a:t>
            </a:r>
            <a:r>
              <a:rPr lang="ru-RU" sz="2600" dirty="0" smtClean="0"/>
              <a:t>Бесцветная жидкость с запахом ландыша. Обладает успокаивающим действием на нервную и сердечнососудистую системы.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1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2438400"/>
            <a:ext cx="1219200" cy="1154176"/>
          </a:xfrm>
          <a:prstGeom prst="rect">
            <a:avLst/>
          </a:prstGeom>
          <a:noFill/>
        </p:spPr>
      </p:pic>
      <p:pic>
        <p:nvPicPr>
          <p:cNvPr id="1026" name="Picture 2" descr="Linaloo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057400"/>
            <a:ext cx="1447800" cy="1925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компоненты в составе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49530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/>
              <a:t>Название:</a:t>
            </a:r>
            <a:r>
              <a:rPr lang="en-US" sz="2800" b="1" dirty="0" smtClean="0"/>
              <a:t> Limonene (</a:t>
            </a:r>
            <a:r>
              <a:rPr lang="ru-RU" sz="2400" b="1" dirty="0" smtClean="0"/>
              <a:t>1-метил-4-изопропенилциклогексен-1</a:t>
            </a:r>
            <a:r>
              <a:rPr lang="en-US" sz="2400" b="1" dirty="0" smtClean="0"/>
              <a:t>)</a:t>
            </a: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Формула: 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</a:t>
            </a:r>
            <a:r>
              <a:rPr lang="en-US" sz="2800" b="1" dirty="0" smtClean="0"/>
              <a:t> </a:t>
            </a:r>
            <a:r>
              <a:rPr lang="ru-RU" sz="2400" dirty="0" smtClean="0"/>
              <a:t>Обладает цитрусовым запахом и используется в качестве отдушки в парфюмерии и в производстве</a:t>
            </a:r>
            <a:r>
              <a:rPr lang="en-US" sz="2400" dirty="0" smtClean="0"/>
              <a:t> </a:t>
            </a:r>
            <a:r>
              <a:rPr lang="ru-RU" sz="2400" dirty="0" err="1" smtClean="0"/>
              <a:t>ароматизаторов</a:t>
            </a:r>
            <a:r>
              <a:rPr lang="ru-RU" sz="2400" dirty="0" smtClean="0"/>
              <a:t>. Запах </a:t>
            </a:r>
            <a:r>
              <a:rPr lang="ru-RU" sz="2400" dirty="0" err="1" smtClean="0"/>
              <a:t>L-лимонена</a:t>
            </a:r>
            <a:r>
              <a:rPr lang="ru-RU" sz="2400" dirty="0" smtClean="0"/>
              <a:t> ((</a:t>
            </a:r>
            <a:r>
              <a:rPr lang="ru-RU" sz="2400" i="1" dirty="0" smtClean="0"/>
              <a:t>S</a:t>
            </a:r>
            <a:r>
              <a:rPr lang="ru-RU" sz="2400" dirty="0" smtClean="0"/>
              <a:t>)-</a:t>
            </a:r>
            <a:r>
              <a:rPr lang="ru-RU" sz="2400" dirty="0" err="1" smtClean="0"/>
              <a:t>энантиомер</a:t>
            </a:r>
            <a:r>
              <a:rPr lang="ru-RU" sz="2400" dirty="0" smtClean="0"/>
              <a:t>) имеет ярко выраженный запах хвои, этот </a:t>
            </a:r>
            <a:r>
              <a:rPr lang="ru-RU" sz="2400" dirty="0" err="1" smtClean="0"/>
              <a:t>энантиомер</a:t>
            </a:r>
            <a:r>
              <a:rPr lang="ru-RU" sz="2400" dirty="0" smtClean="0"/>
              <a:t> также используется в качестве отдушки. </a:t>
            </a:r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1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2438400"/>
            <a:ext cx="1676400" cy="1586992"/>
          </a:xfrm>
          <a:prstGeom prst="rect">
            <a:avLst/>
          </a:prstGeom>
          <a:noFill/>
        </p:spPr>
      </p:pic>
      <p:pic>
        <p:nvPicPr>
          <p:cNvPr id="58372" name="Picture 4" descr="R-&amp;Lcy;&amp;icy;&amp;mcy;&amp;ocy;&amp;ncy;&amp;iecy;&amp;n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828800"/>
            <a:ext cx="1524000" cy="22250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Общие компоненты в составе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</a:t>
            </a:r>
            <a:r>
              <a:rPr lang="en-US" sz="2800" b="1" dirty="0" smtClean="0"/>
              <a:t> </a:t>
            </a:r>
            <a:r>
              <a:rPr lang="en-US" sz="2400" b="1" dirty="0" smtClean="0"/>
              <a:t>Sodium Benzoate (</a:t>
            </a:r>
            <a:r>
              <a:rPr lang="ru-RU" sz="2400" b="1" dirty="0" err="1" smtClean="0"/>
              <a:t>бензоат</a:t>
            </a:r>
            <a:r>
              <a:rPr lang="ru-RU" sz="2400" b="1" dirty="0" smtClean="0"/>
              <a:t> натрия</a:t>
            </a:r>
            <a:r>
              <a:rPr lang="en-US" sz="2400" b="1" dirty="0" smtClean="0"/>
              <a:t>)</a:t>
            </a:r>
            <a:endParaRPr lang="ru-RU" sz="24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</a:t>
            </a:r>
            <a:r>
              <a:rPr lang="en-US" sz="2800" b="1" dirty="0" smtClean="0"/>
              <a:t> </a:t>
            </a:r>
            <a:r>
              <a:rPr lang="ru-RU" sz="2800" dirty="0" smtClean="0"/>
              <a:t>О</a:t>
            </a:r>
            <a:r>
              <a:rPr lang="ru-RU" sz="2400" dirty="0" smtClean="0"/>
              <a:t>дин из сильнейших консервантов, он предотвращает появление плесневых грибов, дрожжей, замедляет окислительные реакции, а также подавляет деятельность ферментов, разрушающих жиры и крахмал.</a:t>
            </a:r>
          </a:p>
          <a:p>
            <a:pPr>
              <a:buNone/>
            </a:pPr>
            <a:r>
              <a:rPr lang="ru-RU" sz="2400" dirty="0" smtClean="0"/>
              <a:t>- </a:t>
            </a:r>
            <a:r>
              <a:rPr lang="ru-RU" sz="2800" dirty="0" smtClean="0"/>
              <a:t> </a:t>
            </a:r>
            <a:r>
              <a:rPr lang="ru-RU" sz="2400" dirty="0" smtClean="0"/>
              <a:t>Безопасен для человека и при употреблении в качестве пищевой добавки и в качестве косметического компонента, но в редких случаях возникает индивидуальная непереносимость.</a:t>
            </a:r>
            <a:endParaRPr lang="ru-RU" sz="24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5486400"/>
            <a:ext cx="1219200" cy="115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1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 С</a:t>
            </a:r>
            <a:r>
              <a:rPr lang="en-US" sz="2800" b="1" dirty="0" err="1" smtClean="0"/>
              <a:t>amellia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sinensis</a:t>
            </a:r>
            <a:r>
              <a:rPr lang="en-US" sz="2800" b="1" dirty="0" smtClean="0"/>
              <a:t> leaf extract</a:t>
            </a:r>
            <a:endParaRPr lang="ru-RU" sz="2800" b="1" dirty="0" smtClean="0"/>
          </a:p>
          <a:p>
            <a:r>
              <a:rPr lang="ru-RU" sz="2800" b="1" dirty="0" smtClean="0"/>
              <a:t>Экстракт китайской камелии (зеленый чай)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800" dirty="0" smtClean="0"/>
              <a:t>Экстракт листьев зелёного чая, мощный антиоксидант, действие которого направлено на сохранение молодости и здоровья кожи в условиях неблагоприятной экологической среды и стресса. 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5181600"/>
            <a:ext cx="1219200" cy="115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1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 М</a:t>
            </a:r>
            <a:r>
              <a:rPr lang="en-US" sz="2800" b="1" dirty="0" err="1" smtClean="0"/>
              <a:t>altodextrin</a:t>
            </a:r>
            <a:endParaRPr lang="ru-RU" sz="2800" b="1" dirty="0" smtClean="0"/>
          </a:p>
          <a:p>
            <a:r>
              <a:rPr lang="ru-RU" sz="2800" dirty="0" err="1" smtClean="0"/>
              <a:t>Мальтодекстрин</a:t>
            </a:r>
            <a:r>
              <a:rPr lang="ru-RU" sz="2800" dirty="0" smtClean="0"/>
              <a:t> или патока.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800" dirty="0" smtClean="0"/>
              <a:t>Эмульгатор, регулирующий вязкость и препятствующий расслоению кремов, шампуней, гелей, консервант для замедления процессов изменения цвета, смягчающий компонент.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4800600"/>
            <a:ext cx="1905000" cy="180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1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800" dirty="0" smtClean="0"/>
              <a:t>Disodium </a:t>
            </a:r>
            <a:r>
              <a:rPr lang="en-US" sz="2800" dirty="0" err="1" smtClean="0"/>
              <a:t>edta</a:t>
            </a:r>
            <a:r>
              <a:rPr lang="en-US" sz="2800" dirty="0" smtClean="0"/>
              <a:t> (</a:t>
            </a:r>
            <a:r>
              <a:rPr lang="ru-RU" sz="2800" dirty="0" err="1" smtClean="0"/>
              <a:t>Трилон</a:t>
            </a:r>
            <a:r>
              <a:rPr lang="ru-RU" sz="2800" dirty="0" smtClean="0"/>
              <a:t> Б)</a:t>
            </a:r>
            <a:r>
              <a:rPr lang="ru-RU" sz="2800" b="1" dirty="0" smtClean="0"/>
              <a:t> </a:t>
            </a:r>
          </a:p>
          <a:p>
            <a:pPr>
              <a:buNone/>
            </a:pPr>
            <a:r>
              <a:rPr lang="ru-RU" sz="2800" b="1" dirty="0" smtClean="0"/>
              <a:t>Формула: 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800" dirty="0" smtClean="0"/>
              <a:t>В шампунях продлевает сроки хранения, используется для смягчения воды, применяемой при их изготовлении. Предотвращает разрушение ионами металлов активных веществ.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50178" name="Picture 2" descr="http://upload.wikimedia.org/wikipedia/commons/thumb/5/57/Metal-EDTA.png/155px-Metal-EDT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057400"/>
            <a:ext cx="1476375" cy="2047876"/>
          </a:xfrm>
          <a:prstGeom prst="rect">
            <a:avLst/>
          </a:prstGeom>
          <a:noFill/>
        </p:spPr>
      </p:pic>
      <p:pic>
        <p:nvPicPr>
          <p:cNvPr id="10" name="Picture 2" descr="http://thebester.ru/uploads/images/00/60/57/2012/05/10/84fe3fbb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752600"/>
            <a:ext cx="1676400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1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800" dirty="0" smtClean="0"/>
              <a:t>PPG-12</a:t>
            </a:r>
            <a:endParaRPr lang="ru-RU" sz="2800" b="1" dirty="0" smtClean="0"/>
          </a:p>
          <a:p>
            <a:r>
              <a:rPr lang="ru-RU" sz="2800" b="1" dirty="0" smtClean="0"/>
              <a:t>бутиловый эфир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800" dirty="0" smtClean="0"/>
              <a:t>Помогает веществам лучше растворяться, создает эмульсию. Препятствует появлению статического заряда на волосах. </a:t>
            </a:r>
          </a:p>
          <a:p>
            <a:pPr>
              <a:buNone/>
            </a:pPr>
            <a:r>
              <a:rPr lang="ru-RU" sz="2800" dirty="0" smtClean="0"/>
              <a:t>- Может раздражать кожу, и быть вредным для организма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" name="Picture 8" descr="http://www.prodaem.in.ua/images/54611/vnimani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5618734"/>
            <a:ext cx="1295400" cy="1239266"/>
          </a:xfrm>
          <a:prstGeom prst="rect">
            <a:avLst/>
          </a:prstGeom>
          <a:noFill/>
        </p:spPr>
      </p:pic>
      <p:pic>
        <p:nvPicPr>
          <p:cNvPr id="6" name="Picture 2" descr="http://thebester.ru/uploads/images/00/60/57/2012/05/10/84fe3fbb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295400"/>
            <a:ext cx="1676400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1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</a:t>
            </a:r>
            <a:r>
              <a:rPr lang="en-US" sz="2800" b="1" dirty="0" smtClean="0"/>
              <a:t> </a:t>
            </a:r>
            <a:r>
              <a:rPr lang="en-US" sz="2400" b="1" dirty="0" smtClean="0"/>
              <a:t>Sodium Hydroxide (</a:t>
            </a:r>
            <a:r>
              <a:rPr lang="ru-RU" sz="2400" b="1" dirty="0" smtClean="0"/>
              <a:t>Гидросульфат натрия</a:t>
            </a:r>
            <a:r>
              <a:rPr lang="en-US" sz="2400" b="1" dirty="0" smtClean="0"/>
              <a:t>)</a:t>
            </a:r>
            <a:endParaRPr lang="ru-RU" sz="24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</a:t>
            </a:r>
            <a:r>
              <a:rPr lang="en-US" sz="2800" b="1" dirty="0" smtClean="0"/>
              <a:t> </a:t>
            </a:r>
            <a:r>
              <a:rPr lang="ru-RU" sz="2400" dirty="0" smtClean="0"/>
              <a:t>Контроль за </a:t>
            </a:r>
            <a:r>
              <a:rPr lang="ru-RU" sz="2400" dirty="0" err="1" smtClean="0"/>
              <a:t>pH</a:t>
            </a:r>
            <a:r>
              <a:rPr lang="ru-RU" sz="2400" dirty="0" smtClean="0"/>
              <a:t>, </a:t>
            </a:r>
            <a:r>
              <a:rPr lang="ru-RU" sz="2400" dirty="0" err="1" smtClean="0"/>
              <a:t>денатуратор</a:t>
            </a:r>
            <a:r>
              <a:rPr lang="ru-RU" sz="2400" dirty="0" smtClean="0"/>
              <a:t>. </a:t>
            </a:r>
          </a:p>
          <a:p>
            <a:pPr>
              <a:buNone/>
            </a:pPr>
            <a:r>
              <a:rPr lang="ru-RU" sz="2400" dirty="0" smtClean="0"/>
              <a:t>- Очень коррозийный. Оставляет сильные ожоги. Может причинить серьёзный вред глазам. Очень опасен, при попадании в ЖКТ. Вреден, при контакте с кожей или при вдыхании.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600" i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" name="Picture 8" descr="http://www.prodaem.in.ua/images/54611/vnimani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5181600"/>
            <a:ext cx="1295400" cy="12392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1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</a:t>
            </a:r>
            <a:r>
              <a:rPr lang="en-US" sz="2800" b="1" dirty="0" smtClean="0"/>
              <a:t> </a:t>
            </a:r>
            <a:r>
              <a:rPr lang="en-US" sz="2400" b="1" dirty="0" err="1" smtClean="0"/>
              <a:t>Butylphenyl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Methylpropional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Бутилфенил</a:t>
            </a:r>
            <a:r>
              <a:rPr lang="ru-RU" sz="2400" dirty="0" smtClean="0"/>
              <a:t> </a:t>
            </a:r>
            <a:r>
              <a:rPr lang="ru-RU" sz="2400" b="1" dirty="0" err="1" smtClean="0"/>
              <a:t>метилпропионал</a:t>
            </a:r>
            <a:r>
              <a:rPr lang="ru-RU" sz="2400" b="1" dirty="0" smtClean="0"/>
              <a:t>- ароматический альдегид)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Обладает бледно-желтым цветом и ярким насыщенным свежим цветочным ароматом.  Входит в состав парфюмерных композиций и косметических средств.</a:t>
            </a:r>
            <a:endParaRPr lang="ru-RU" sz="2400" i="1" dirty="0" smtClean="0"/>
          </a:p>
          <a:p>
            <a:pPr>
              <a:buNone/>
            </a:pPr>
            <a:r>
              <a:rPr lang="ru-RU" dirty="0" smtClean="0"/>
              <a:t>- </a:t>
            </a:r>
            <a:r>
              <a:rPr lang="ru-RU" sz="2400" dirty="0" smtClean="0"/>
              <a:t>Является абсолютно безопасным в составе ухаживающих средств для кожи лица и тела в концентрации до 0,001% и в составе смываемых средств (шампуни, пенки для умывания) при концентрации 0,01%.</a:t>
            </a:r>
            <a:endParaRPr lang="ru-RU" sz="2400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5486400"/>
            <a:ext cx="1219200" cy="115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1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err="1" smtClean="0"/>
              <a:t>Geraniol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Гераниол</a:t>
            </a:r>
            <a:r>
              <a:rPr lang="ru-RU" sz="2400" b="1" dirty="0" smtClean="0"/>
              <a:t>- спирт) </a:t>
            </a:r>
          </a:p>
          <a:p>
            <a:pPr>
              <a:buNone/>
            </a:pPr>
            <a:r>
              <a:rPr lang="ru-RU" sz="2800" b="1" dirty="0" smtClean="0"/>
              <a:t>Формула: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 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Придает стойкий аромат розы парфюмерии и косметики, легко растворяется в спирте, эфире и удобен для применения при создании косметики.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b="1" dirty="0" smtClean="0"/>
              <a:t>- Применение косметики с </a:t>
            </a:r>
            <a:r>
              <a:rPr lang="ru-RU" sz="2400" b="1" dirty="0" err="1" smtClean="0"/>
              <a:t>гераниолом</a:t>
            </a:r>
            <a:r>
              <a:rPr lang="ru-RU" sz="2400" b="1" dirty="0" smtClean="0"/>
              <a:t> нежелательно:</a:t>
            </a:r>
          </a:p>
          <a:p>
            <a:pPr>
              <a:buNone/>
            </a:pPr>
            <a:r>
              <a:rPr lang="ru-RU" sz="2400" dirty="0" smtClean="0"/>
              <a:t>в случае аллергии на </a:t>
            </a:r>
            <a:r>
              <a:rPr lang="ru-RU" sz="2400" dirty="0" err="1" smtClean="0"/>
              <a:t>терпеновые</a:t>
            </a:r>
            <a:r>
              <a:rPr lang="ru-RU" sz="2400" dirty="0" smtClean="0"/>
              <a:t> спирты, эфирные масла герани, розы, цитрусовых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endParaRPr lang="ru-RU" sz="2400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552448"/>
            <a:ext cx="1752600" cy="1659128"/>
          </a:xfrm>
          <a:prstGeom prst="rect">
            <a:avLst/>
          </a:prstGeom>
          <a:noFill/>
        </p:spPr>
      </p:pic>
      <p:pic>
        <p:nvPicPr>
          <p:cNvPr id="59394" name="Picture 2" descr="Geraniol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981199"/>
            <a:ext cx="1504950" cy="1543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1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</a:t>
            </a:r>
            <a:r>
              <a:rPr lang="en-US" sz="2800" dirty="0" smtClean="0"/>
              <a:t> </a:t>
            </a:r>
            <a:r>
              <a:rPr lang="en-US" sz="2400" b="1" dirty="0" err="1" smtClean="0"/>
              <a:t>Hexyl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Cinnamal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Гексил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циннамал</a:t>
            </a:r>
            <a:r>
              <a:rPr lang="ru-RU" sz="2400" b="1" dirty="0" smtClean="0"/>
              <a:t>)</a:t>
            </a:r>
          </a:p>
          <a:p>
            <a:pPr>
              <a:buNone/>
            </a:pPr>
            <a:r>
              <a:rPr lang="ru-RU" sz="2800" b="1" dirty="0" smtClean="0"/>
              <a:t>Формула: </a:t>
            </a:r>
            <a:r>
              <a:rPr lang="en-US" sz="2800" dirty="0" smtClean="0"/>
              <a:t>C</a:t>
            </a:r>
            <a:r>
              <a:rPr lang="en-US" sz="2800" baseline="-25000" dirty="0" smtClean="0"/>
              <a:t>15</a:t>
            </a:r>
            <a:r>
              <a:rPr lang="en-US" sz="2800" dirty="0" smtClean="0"/>
              <a:t>H</a:t>
            </a:r>
            <a:r>
              <a:rPr lang="en-US" sz="2800" baseline="-25000" dirty="0" smtClean="0"/>
              <a:t>20</a:t>
            </a:r>
            <a:r>
              <a:rPr lang="en-US" sz="2800" dirty="0" smtClean="0"/>
              <a:t>O</a:t>
            </a: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</a:t>
            </a:r>
            <a:r>
              <a:rPr lang="ru-RU" sz="2400" dirty="0" smtClean="0"/>
              <a:t> Используется как ароматизирующее вещество. Часто используется в духах. Придает косметическому средству запах ромашки.</a:t>
            </a:r>
            <a:endParaRPr lang="ru-RU" sz="2400" b="1" dirty="0" smtClean="0"/>
          </a:p>
          <a:p>
            <a:pPr>
              <a:buNone/>
            </a:pPr>
            <a:endParaRPr lang="ru-RU" sz="2400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4876800"/>
            <a:ext cx="1752600" cy="1659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err="1" smtClean="0"/>
              <a:t>Dimethylsilanol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Hyaluronate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гиалуроновая</a:t>
            </a:r>
            <a:r>
              <a:rPr lang="ru-RU" sz="2400" b="1" dirty="0" smtClean="0"/>
              <a:t> кислота)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Одной из главных задач </a:t>
            </a:r>
            <a:r>
              <a:rPr lang="ru-RU" sz="2400" dirty="0" err="1" smtClean="0"/>
              <a:t>гиалуроновой</a:t>
            </a:r>
            <a:r>
              <a:rPr lang="ru-RU" sz="2400" dirty="0" smtClean="0"/>
              <a:t> кислоты является контроль за уровнем воды и электролитов во внеклеточной жидкости, то есть поддержание водного баланса в организме. Принимает активное участие в процессе заживления ран и защите от инфекций.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b="1" dirty="0" smtClean="0"/>
              <a:t>- </a:t>
            </a:r>
            <a:r>
              <a:rPr lang="ru-RU" sz="2400" dirty="0" smtClean="0"/>
              <a:t>Связывает молекулы воды и удерживает их в стержне волоса. Образует на волосе тонкую </a:t>
            </a:r>
            <a:r>
              <a:rPr lang="ru-RU" sz="2400" dirty="0" err="1" smtClean="0"/>
              <a:t>пленочку</a:t>
            </a:r>
            <a:r>
              <a:rPr lang="ru-RU" sz="2400" dirty="0" smtClean="0"/>
              <a:t>, которая удерживает влагу внутри. Способна всасывать воду из воздуха, впитывая в себя как губка.</a:t>
            </a:r>
            <a:endParaRPr lang="ru-RU" sz="2400" b="1" dirty="0" smtClean="0"/>
          </a:p>
          <a:p>
            <a:pPr>
              <a:buNone/>
            </a:pPr>
            <a:endParaRPr lang="ru-RU" sz="2400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5791200"/>
            <a:ext cx="1126901" cy="1066800"/>
          </a:xfrm>
          <a:prstGeom prst="rect">
            <a:avLst/>
          </a:prstGeom>
          <a:noFill/>
        </p:spPr>
      </p:pic>
      <p:pic>
        <p:nvPicPr>
          <p:cNvPr id="10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5791200"/>
            <a:ext cx="1126901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4500" b="1" dirty="0" smtClean="0"/>
              <a:t>Название: </a:t>
            </a:r>
            <a:r>
              <a:rPr lang="en-US" sz="3800" b="1" dirty="0" smtClean="0"/>
              <a:t>Glycerin (</a:t>
            </a:r>
            <a:r>
              <a:rPr lang="ru-RU" sz="3800" b="1" dirty="0" smtClean="0"/>
              <a:t>глицерин- трехатомный спирт)</a:t>
            </a:r>
          </a:p>
          <a:p>
            <a:pPr>
              <a:buNone/>
            </a:pPr>
            <a:r>
              <a:rPr lang="ru-RU" sz="4500" b="1" dirty="0" smtClean="0"/>
              <a:t>Формула: </a:t>
            </a:r>
            <a:r>
              <a:rPr lang="en-US" sz="3800" dirty="0" smtClean="0"/>
              <a:t>HOCH</a:t>
            </a:r>
            <a:r>
              <a:rPr lang="en-US" sz="3800" baseline="-25000" dirty="0" smtClean="0"/>
              <a:t>2</a:t>
            </a:r>
            <a:r>
              <a:rPr lang="en-US" sz="3800" dirty="0" smtClean="0"/>
              <a:t>-CH(OH)-CH</a:t>
            </a:r>
            <a:r>
              <a:rPr lang="en-US" sz="3800" baseline="-25000" dirty="0" smtClean="0"/>
              <a:t>2</a:t>
            </a:r>
            <a:r>
              <a:rPr lang="en-US" sz="3800" dirty="0" smtClean="0"/>
              <a:t>OH</a:t>
            </a:r>
            <a:endParaRPr lang="ru-RU" sz="3800" dirty="0" smtClean="0"/>
          </a:p>
          <a:p>
            <a:pPr>
              <a:buNone/>
            </a:pPr>
            <a:endParaRPr lang="ru-RU" sz="3800" b="1" dirty="0" smtClean="0"/>
          </a:p>
          <a:p>
            <a:pPr>
              <a:buNone/>
            </a:pPr>
            <a:r>
              <a:rPr lang="ru-RU" sz="4500" b="1" dirty="0" smtClean="0"/>
              <a:t>Функции: </a:t>
            </a:r>
            <a:r>
              <a:rPr lang="ru-RU" sz="3800" dirty="0" smtClean="0"/>
              <a:t>Снижает вязкость косметических средств, что помогает им не замерзать при транспортировке в зимнее время года. </a:t>
            </a:r>
          </a:p>
          <a:p>
            <a:pPr>
              <a:buNone/>
            </a:pPr>
            <a:endParaRPr lang="ru-RU" sz="3800" dirty="0" smtClean="0"/>
          </a:p>
          <a:p>
            <a:pPr>
              <a:buFontTx/>
              <a:buChar char="-"/>
            </a:pPr>
            <a:r>
              <a:rPr lang="ru-RU" sz="3800" dirty="0" smtClean="0"/>
              <a:t>Собирает влагу из воздуха и удерживает ее, необходим для сухой кожи.</a:t>
            </a:r>
          </a:p>
          <a:p>
            <a:pPr>
              <a:buNone/>
            </a:pPr>
            <a:endParaRPr lang="ru-RU" sz="3800" dirty="0" smtClean="0"/>
          </a:p>
          <a:p>
            <a:pPr>
              <a:buFontTx/>
              <a:buChar char="-"/>
            </a:pPr>
            <a:r>
              <a:rPr lang="ru-RU" sz="3800" u="sng" dirty="0" smtClean="0"/>
              <a:t>При использовании средств для волос с глицерином на окрашенные волосы -  цвет волос может пойти пятнами или полосками!</a:t>
            </a:r>
            <a:r>
              <a:rPr lang="ru-RU" sz="3400" dirty="0" smtClean="0"/>
              <a:t/>
            </a:r>
            <a:br>
              <a:rPr lang="ru-RU" sz="3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0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1219200"/>
            <a:ext cx="1371600" cy="1298448"/>
          </a:xfrm>
          <a:prstGeom prst="rect">
            <a:avLst/>
          </a:prstGeom>
          <a:noFill/>
        </p:spPr>
      </p:pic>
      <p:pic>
        <p:nvPicPr>
          <p:cNvPr id="63490" name="Picture 2" descr="http://naturalrating.ru/sites/all/themes/tb_blog/css/images/icons/ide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4800600"/>
            <a:ext cx="838200" cy="8382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err="1" smtClean="0"/>
              <a:t>Panthenol</a:t>
            </a:r>
            <a:endParaRPr lang="en-US" sz="2400" b="1" dirty="0" smtClean="0"/>
          </a:p>
          <a:p>
            <a:pPr>
              <a:buNone/>
            </a:pPr>
            <a:r>
              <a:rPr lang="ru-RU" sz="2800" dirty="0" smtClean="0"/>
              <a:t>* </a:t>
            </a:r>
            <a:r>
              <a:rPr lang="ru-RU" sz="2400" dirty="0" smtClean="0"/>
              <a:t>витамин </a:t>
            </a:r>
            <a:r>
              <a:rPr lang="en-US" sz="2400" dirty="0" smtClean="0"/>
              <a:t>B5 (</a:t>
            </a:r>
            <a:r>
              <a:rPr lang="ru-RU" sz="2400" dirty="0" err="1" smtClean="0"/>
              <a:t>пантоненовая</a:t>
            </a:r>
            <a:r>
              <a:rPr lang="ru-RU" sz="2400" dirty="0" smtClean="0"/>
              <a:t> кислота)</a:t>
            </a: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Применяется в косметике в качестве эффективного увлажняющего, </a:t>
            </a:r>
            <a:r>
              <a:rPr lang="ru-RU" sz="2400" dirty="0" err="1" smtClean="0"/>
              <a:t>влагоудерживающего</a:t>
            </a:r>
            <a:r>
              <a:rPr lang="ru-RU" sz="2400" dirty="0" smtClean="0"/>
              <a:t> и смягчающего компонента и питательного вещества.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- Покрывает волосы, уплотняет поверхность, смазывает их, делает волосы прочнее и эластичнее, придает блеск. Обеспечивает</a:t>
            </a:r>
          </a:p>
          <a:p>
            <a:pPr>
              <a:buNone/>
            </a:pPr>
            <a:r>
              <a:rPr lang="ru-RU" sz="2400" dirty="0" smtClean="0"/>
              <a:t>- Эффективное питание волос и кожи головы, способствует росту волос и уменьшению образования секущихся концов. </a:t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0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5334000"/>
            <a:ext cx="1371600" cy="1298448"/>
          </a:xfrm>
          <a:prstGeom prst="rect">
            <a:avLst/>
          </a:prstGeom>
          <a:noFill/>
        </p:spPr>
      </p:pic>
      <p:pic>
        <p:nvPicPr>
          <p:cNvPr id="11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5334000"/>
            <a:ext cx="1371600" cy="1298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572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300" b="1" dirty="0" smtClean="0"/>
              <a:t>Название: </a:t>
            </a:r>
            <a:r>
              <a:rPr lang="en-US" sz="2800" b="1" dirty="0" err="1" smtClean="0"/>
              <a:t>Cocodimonium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Hydroxypropyl</a:t>
            </a:r>
            <a:r>
              <a:rPr lang="en-US" sz="2800" b="1" dirty="0" smtClean="0"/>
              <a:t> Hydrolyzed Keratin</a:t>
            </a:r>
            <a:r>
              <a:rPr lang="ru-RU" sz="2800" b="1" dirty="0" smtClean="0"/>
              <a:t> (</a:t>
            </a:r>
            <a:r>
              <a:rPr lang="ru-RU" sz="2800" b="1" dirty="0" err="1" smtClean="0"/>
              <a:t>Гидролизованный</a:t>
            </a:r>
            <a:r>
              <a:rPr lang="ru-RU" sz="2800" b="1" dirty="0" smtClean="0"/>
              <a:t> кератин)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3300" b="1" dirty="0" smtClean="0"/>
              <a:t>Функции:</a:t>
            </a:r>
            <a:r>
              <a:rPr lang="ru-RU" sz="3000" b="1" dirty="0" smtClean="0"/>
              <a:t> </a:t>
            </a:r>
            <a:r>
              <a:rPr lang="ru-RU" sz="2600" dirty="0" smtClean="0"/>
              <a:t>Химически разрушенные до более мелких размеров и </a:t>
            </a:r>
            <a:r>
              <a:rPr lang="ru-RU" sz="2600" dirty="0" err="1" smtClean="0"/>
              <a:t>водорастворимой</a:t>
            </a:r>
            <a:r>
              <a:rPr lang="ru-RU" sz="2600" dirty="0" smtClean="0"/>
              <a:t> формы молекулы натурального кератина. Эти вещества легко проникают в структуру волос и даже кожи и оказывают очень эффективное кондиционирующее воздействие.</a:t>
            </a:r>
          </a:p>
          <a:p>
            <a:pPr>
              <a:buNone/>
            </a:pPr>
            <a:endParaRPr lang="ru-RU" sz="2600" dirty="0" smtClean="0"/>
          </a:p>
          <a:p>
            <a:pPr>
              <a:buNone/>
            </a:pPr>
            <a:r>
              <a:rPr lang="ru-RU" sz="2600" dirty="0" smtClean="0"/>
              <a:t>- Укрепляет волосы, проникает в него и заполняя собой пустоты. Содержит цистеин. Благодаря ему эти белки легко встраиваются в структуры волос в месте повреждения и дают стойкий ухаживающий эффект.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0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5334000"/>
            <a:ext cx="1371600" cy="1298448"/>
          </a:xfrm>
          <a:prstGeom prst="rect">
            <a:avLst/>
          </a:prstGeom>
          <a:noFill/>
        </p:spPr>
      </p:pic>
      <p:pic>
        <p:nvPicPr>
          <p:cNvPr id="12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5334000"/>
            <a:ext cx="1371600" cy="1298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600" b="1" dirty="0" smtClean="0"/>
              <a:t>Название:</a:t>
            </a:r>
            <a:r>
              <a:rPr lang="ru-RU" sz="4000" b="1" dirty="0" smtClean="0"/>
              <a:t> </a:t>
            </a:r>
            <a:r>
              <a:rPr lang="en-US" sz="3100" b="1" dirty="0" err="1" smtClean="0"/>
              <a:t>Simmondsia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Chinensis</a:t>
            </a:r>
            <a:r>
              <a:rPr lang="en-US" sz="3100" b="1" dirty="0" smtClean="0"/>
              <a:t> Seed Oil</a:t>
            </a:r>
            <a:r>
              <a:rPr lang="ru-RU" sz="3100" b="1" dirty="0" smtClean="0"/>
              <a:t> (масло </a:t>
            </a:r>
            <a:r>
              <a:rPr lang="ru-RU" sz="3100" b="1" dirty="0" err="1" smtClean="0"/>
              <a:t>жожоба</a:t>
            </a:r>
            <a:r>
              <a:rPr lang="ru-RU" sz="3100" b="1" dirty="0" smtClean="0"/>
              <a:t>)</a:t>
            </a:r>
            <a:endParaRPr lang="en-US" sz="3100" b="1" dirty="0" smtClean="0"/>
          </a:p>
          <a:p>
            <a:pPr>
              <a:buNone/>
            </a:pPr>
            <a:endParaRPr lang="ru-RU" sz="3100" b="1" dirty="0" smtClean="0"/>
          </a:p>
          <a:p>
            <a:pPr>
              <a:buNone/>
            </a:pPr>
            <a:r>
              <a:rPr lang="ru-RU" sz="3600" b="1" dirty="0" smtClean="0"/>
              <a:t>Функции: </a:t>
            </a:r>
            <a:r>
              <a:rPr lang="ru-RU" sz="3100" dirty="0" smtClean="0"/>
              <a:t>Жидкий воск не имеющий аналогов в растительном мире отличается густой консистенцией, но при этом он быстро впитывается в кожу, не оставляя ощущения тяжести и жирного блеска. </a:t>
            </a:r>
          </a:p>
          <a:p>
            <a:pPr>
              <a:buNone/>
            </a:pPr>
            <a:endParaRPr lang="ru-RU" sz="3100" dirty="0" smtClean="0"/>
          </a:p>
          <a:p>
            <a:pPr>
              <a:buNone/>
            </a:pPr>
            <a:r>
              <a:rPr lang="ru-RU" sz="3100" dirty="0" smtClean="0"/>
              <a:t>- Глубоко проникая в кожные поры, обеспечивает защитный слой, идеально увлажняя и питая кожу. Большая концентрация витамина Е в масле обеспечивает его </a:t>
            </a:r>
            <a:r>
              <a:rPr lang="ru-RU" sz="3100" dirty="0" err="1" smtClean="0"/>
              <a:t>антиоксидантные</a:t>
            </a:r>
            <a:r>
              <a:rPr lang="ru-RU" sz="3100" dirty="0" smtClean="0"/>
              <a:t> характеристики - регенерирующие, противовоспалительные, нормализующие. Подходит для всех видов кожи, в том числе и для детской. Хорошо очищает кожу головы от излишков кожного сала,  а также питает и увлажняет волосы по всей их длине.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0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5920232"/>
            <a:ext cx="990600" cy="937768"/>
          </a:xfrm>
          <a:prstGeom prst="rect">
            <a:avLst/>
          </a:prstGeom>
          <a:noFill/>
        </p:spPr>
      </p:pic>
      <p:pic>
        <p:nvPicPr>
          <p:cNvPr id="12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5920232"/>
            <a:ext cx="990600" cy="937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smtClean="0"/>
              <a:t>Disodium </a:t>
            </a:r>
            <a:r>
              <a:rPr lang="en-US" sz="2400" b="1" dirty="0" err="1" smtClean="0"/>
              <a:t>Cocoamphodiacetate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динатрий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кокоамфоацетат</a:t>
            </a:r>
            <a:r>
              <a:rPr lang="ru-RU" sz="2400" b="1" dirty="0" smtClean="0"/>
              <a:t>)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Очень мягкое </a:t>
            </a:r>
            <a:r>
              <a:rPr lang="ru-RU" sz="2400" dirty="0" err="1" smtClean="0"/>
              <a:t>амфотерное</a:t>
            </a:r>
            <a:r>
              <a:rPr lang="ru-RU" sz="2400" dirty="0" smtClean="0"/>
              <a:t> ПАВ для нежных косметических средств, которое совместимо с любыми другими видами ПАВ. </a:t>
            </a:r>
            <a:endParaRPr lang="ru-RU" sz="2400" b="1" dirty="0" smtClean="0"/>
          </a:p>
          <a:p>
            <a:pPr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0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038600"/>
            <a:ext cx="2495282" cy="236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smtClean="0"/>
              <a:t>Glycol </a:t>
            </a:r>
            <a:r>
              <a:rPr lang="en-US" sz="2400" b="1" dirty="0" err="1" smtClean="0"/>
              <a:t>Distearate</a:t>
            </a:r>
            <a:r>
              <a:rPr lang="ru-RU" sz="2400" b="1" dirty="0" smtClean="0"/>
              <a:t> (гликоль </a:t>
            </a:r>
            <a:r>
              <a:rPr lang="ru-RU" sz="2400" b="1" dirty="0" err="1" smtClean="0"/>
              <a:t>дистеарат</a:t>
            </a:r>
            <a:r>
              <a:rPr lang="ru-RU" sz="2400" b="1" dirty="0" smtClean="0"/>
              <a:t>)</a:t>
            </a:r>
            <a:endParaRPr lang="en-US" sz="2400" b="1" dirty="0" smtClean="0"/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Синтетический полимер, получаемый из гликоля, продукта нефтехимии, и жирных кислот. Эмульгатор, увлажнитель, смягчитель, глушитель, регулятор вязкости. Дает массе шампуня жемчужный блеск и позволяют шампуню легко вытекать из бутылки. 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dirty="0" smtClean="0"/>
              <a:t>- Регулирует водный баланс, образует защитную пленку.</a:t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0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5559552"/>
            <a:ext cx="1371600" cy="1298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err="1" smtClean="0"/>
              <a:t>Cocamide</a:t>
            </a:r>
            <a:r>
              <a:rPr lang="en-US" sz="2400" b="1" dirty="0" smtClean="0"/>
              <a:t> MEA</a:t>
            </a:r>
          </a:p>
          <a:p>
            <a:pPr>
              <a:buNone/>
            </a:pPr>
            <a:r>
              <a:rPr lang="ru-RU" sz="2400" b="1" dirty="0" smtClean="0"/>
              <a:t>- </a:t>
            </a:r>
            <a:r>
              <a:rPr lang="ru-RU" sz="2400" dirty="0" smtClean="0"/>
              <a:t>(</a:t>
            </a:r>
            <a:r>
              <a:rPr lang="ru-RU" sz="2400" dirty="0" err="1" smtClean="0"/>
              <a:t>моноэтаноламид</a:t>
            </a:r>
            <a:r>
              <a:rPr lang="ru-RU" sz="2400" dirty="0" smtClean="0"/>
              <a:t> жирных кислот кокосового масла)</a:t>
            </a: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Поддерживает действие основного ПАВ в шампунях, гелях для душа и других пенообразующих продуктов.</a:t>
            </a:r>
            <a:br>
              <a:rPr lang="ru-RU" sz="2400" dirty="0" smtClean="0"/>
            </a:b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- Вызывает рак (проверено на лабораторных животных)</a:t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6" name="Picture 2" descr="http://bi-fintel.buerger-massen.de/files/2012/07/Biogef%C3%A4hrdu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4953000"/>
            <a:ext cx="1676400" cy="1466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smtClean="0"/>
              <a:t>PEG-7 </a:t>
            </a:r>
            <a:r>
              <a:rPr lang="en-US" sz="2400" b="1" dirty="0" err="1" smtClean="0"/>
              <a:t>Glyceryl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Cocoate</a:t>
            </a:r>
            <a:endParaRPr lang="en-US" sz="2400" b="1" dirty="0" smtClean="0"/>
          </a:p>
          <a:p>
            <a:pPr>
              <a:buNone/>
            </a:pPr>
            <a:r>
              <a:rPr lang="ru-RU" sz="2800" b="1" dirty="0" smtClean="0"/>
              <a:t>- </a:t>
            </a:r>
            <a:r>
              <a:rPr lang="ru-RU" sz="2400" dirty="0" smtClean="0"/>
              <a:t>Синтетический полимер на основе ПЭГ (</a:t>
            </a:r>
            <a:r>
              <a:rPr lang="ru-RU" sz="2400" dirty="0" err="1" smtClean="0"/>
              <a:t>полиэтиленгликоля</a:t>
            </a:r>
            <a:r>
              <a:rPr lang="ru-RU" sz="2400" dirty="0" smtClean="0"/>
              <a:t>) и жирных кислот, полученных из кокосового масла.</a:t>
            </a: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err="1" smtClean="0"/>
              <a:t>Неионный</a:t>
            </a:r>
            <a:r>
              <a:rPr lang="ru-RU" sz="2400" dirty="0" smtClean="0"/>
              <a:t> ПАВ, в несколько раз снижает порог раздражения кожи при использовании в комплексе с анионными ПАВ.</a:t>
            </a:r>
          </a:p>
          <a:p>
            <a:r>
              <a:rPr lang="ru-RU" sz="2400" dirty="0" smtClean="0"/>
              <a:t>В косметике </a:t>
            </a:r>
            <a:r>
              <a:rPr lang="ru-RU" sz="2400" dirty="0" err="1" smtClean="0"/>
              <a:t>исользуется</a:t>
            </a:r>
            <a:r>
              <a:rPr lang="ru-RU" sz="2400" dirty="0" smtClean="0"/>
              <a:t> с целью увеличения температуры плавления.</a:t>
            </a:r>
          </a:p>
          <a:p>
            <a:r>
              <a:rPr lang="ru-RU" sz="2400" dirty="0" smtClean="0"/>
              <a:t>Благодаря наличию ПЭГ, этот компонент может содержать потенциально токсичные примеси, такие как 1,4-диоксан.</a:t>
            </a:r>
          </a:p>
          <a:p>
            <a:pPr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1" name="Picture 2" descr="http://thebester.ru/uploads/images/00/60/57/2012/05/10/84fe3fbb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83820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smtClean="0"/>
              <a:t>PEG-40 Hydrogenated Castor Oil</a:t>
            </a:r>
          </a:p>
          <a:p>
            <a:pPr>
              <a:buNone/>
            </a:pPr>
            <a:r>
              <a:rPr lang="ru-RU" sz="2800" b="1" dirty="0" smtClean="0"/>
              <a:t>- </a:t>
            </a:r>
            <a:r>
              <a:rPr lang="ru-RU" sz="2400" b="1" dirty="0" err="1" smtClean="0"/>
              <a:t>Гидрогенизированное</a:t>
            </a:r>
            <a:r>
              <a:rPr lang="ru-RU" sz="2400" b="1" dirty="0" smtClean="0"/>
              <a:t> касторовое масло ПЭГ-40</a:t>
            </a:r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Сохраняет все свойства касторового масла: смягчает и увлажняет кожу, образует защитную пленку на коже, препятствуя излишнему испарению влаги. Является хорошим растворителем при создании прозрачных жидких косметических средств.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- Благодаря наличию ПЭГ, этот компонент может содержать потенциально токсичные примеси, такие как 1,4-диоксан.</a:t>
            </a:r>
          </a:p>
          <a:p>
            <a:pPr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1" name="Picture 2" descr="http://thebester.ru/uploads/images/00/60/57/2012/05/10/84fe3fbb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838200"/>
            <a:ext cx="1524000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err="1" smtClean="0"/>
              <a:t>Dimethicone</a:t>
            </a:r>
            <a:r>
              <a:rPr lang="ru-RU" sz="2400" b="1" dirty="0" smtClean="0"/>
              <a:t> ( </a:t>
            </a:r>
            <a:r>
              <a:rPr lang="ru-RU" sz="2400" b="1" dirty="0" err="1" smtClean="0"/>
              <a:t>диметикон</a:t>
            </a:r>
            <a:r>
              <a:rPr lang="ru-RU" sz="2400" b="1" dirty="0" smtClean="0"/>
              <a:t>)</a:t>
            </a:r>
          </a:p>
          <a:p>
            <a:pPr>
              <a:buNone/>
            </a:pPr>
            <a:r>
              <a:rPr lang="ru-RU" sz="2400" b="1" dirty="0" smtClean="0"/>
              <a:t>- Силиконовый полимер</a:t>
            </a:r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600" dirty="0" smtClean="0"/>
              <a:t>Улучшение консистенции и вязкости продукта; более привлекательный вид продукта; снижение чрезмерной жирности косметического продукта.</a:t>
            </a:r>
            <a:endParaRPr lang="ru-RU" sz="2600" b="1" dirty="0" smtClean="0"/>
          </a:p>
          <a:p>
            <a:pPr>
              <a:buNone/>
            </a:pPr>
            <a:endParaRPr lang="ru-RU" sz="2600" b="1" dirty="0" smtClean="0"/>
          </a:p>
          <a:p>
            <a:pPr>
              <a:buNone/>
            </a:pPr>
            <a:r>
              <a:rPr lang="ru-RU" sz="2600" dirty="0" smtClean="0"/>
              <a:t>— защищает волосы от механического воздействия;</a:t>
            </a:r>
          </a:p>
          <a:p>
            <a:pPr>
              <a:buNone/>
            </a:pPr>
            <a:r>
              <a:rPr lang="ru-RU" sz="2600" dirty="0" smtClean="0"/>
              <a:t>—волосы приобретают шелковистость и здоровый блеск, а также не электризуются;</a:t>
            </a:r>
          </a:p>
          <a:p>
            <a:pPr>
              <a:buNone/>
            </a:pPr>
            <a:r>
              <a:rPr lang="ru-RU" sz="2600" dirty="0" smtClean="0"/>
              <a:t>— такие шампуни придают причёске объём;</a:t>
            </a:r>
          </a:p>
          <a:p>
            <a:pPr>
              <a:buNone/>
            </a:pPr>
            <a:r>
              <a:rPr lang="ru-RU" sz="2600" dirty="0" smtClean="0"/>
              <a:t>— шевелюра становится более «послушной» для укладки и расчёсывания.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1143000"/>
            <a:ext cx="1219200" cy="115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smtClean="0"/>
              <a:t>LAURETH-4</a:t>
            </a:r>
            <a:r>
              <a:rPr lang="ru-RU" sz="2400" b="1" dirty="0" smtClean="0"/>
              <a:t>, </a:t>
            </a:r>
            <a:r>
              <a:rPr lang="en-US" sz="2400" b="1" dirty="0" smtClean="0"/>
              <a:t>LAURETH-</a:t>
            </a:r>
            <a:r>
              <a:rPr lang="ru-RU" sz="2400" b="1" dirty="0" smtClean="0"/>
              <a:t>23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Эмульгаторы, ПАВ</a:t>
            </a:r>
            <a:br>
              <a:rPr lang="ru-RU" sz="2400" dirty="0" smtClean="0"/>
            </a:br>
            <a:r>
              <a:rPr lang="ru-RU" sz="2400" dirty="0" smtClean="0"/>
              <a:t>- Лаурет-4 представляет собой синтетический полимер, состоящий из </a:t>
            </a:r>
            <a:r>
              <a:rPr lang="ru-RU" sz="2400" dirty="0" err="1" smtClean="0"/>
              <a:t>лаурилового</a:t>
            </a:r>
            <a:r>
              <a:rPr lang="ru-RU" sz="2400" dirty="0" smtClean="0"/>
              <a:t> спирта и PEG (</a:t>
            </a:r>
            <a:r>
              <a:rPr lang="ru-RU" sz="2400" dirty="0" err="1" smtClean="0"/>
              <a:t>полиэтиленгликоль</a:t>
            </a:r>
            <a:r>
              <a:rPr lang="ru-RU" sz="2400" dirty="0" smtClean="0"/>
              <a:t>). В связи с наличием PEG, этот компонент может содержать потенциально токсичные производственные примеси, такие как 1,4-диоксан.</a:t>
            </a:r>
            <a:endParaRPr lang="ru-RU" sz="2400" dirty="0"/>
          </a:p>
        </p:txBody>
      </p:sp>
      <p:pic>
        <p:nvPicPr>
          <p:cNvPr id="10" name="Picture 2" descr="http://thebester.ru/uploads/images/00/60/57/2012/05/10/84fe3fbb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953000"/>
            <a:ext cx="1676400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smtClean="0"/>
              <a:t>HEXYL CINNAMAL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гексил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циннамал</a:t>
            </a:r>
            <a:r>
              <a:rPr lang="ru-RU" sz="2400" b="1" dirty="0" smtClean="0"/>
              <a:t>)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Используется как ароматизирующее вещество. Часто используется в духах. Придает косметическому средству запах ромашки.</a:t>
            </a:r>
            <a:endParaRPr lang="ru-RU" sz="2400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419600"/>
            <a:ext cx="217331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smtClean="0"/>
              <a:t>Propylene Glycol</a:t>
            </a:r>
            <a:r>
              <a:rPr lang="ru-RU" sz="2400" b="1" dirty="0" smtClean="0"/>
              <a:t> (пропилен гликоль)</a:t>
            </a:r>
            <a:endParaRPr lang="en-US" sz="2400" b="1" dirty="0" smtClean="0"/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Увлажняющее и </a:t>
            </a:r>
            <a:r>
              <a:rPr lang="ru-RU" sz="2400" dirty="0" err="1" smtClean="0"/>
              <a:t>влагоудерживающее</a:t>
            </a:r>
            <a:r>
              <a:rPr lang="ru-RU" sz="2400" dirty="0" smtClean="0"/>
              <a:t> вещество. Универсальный растворитель. Может использоваться в пищевой промышленности (пищевая добавка Е- 1520).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- Облегчает </a:t>
            </a:r>
            <a:r>
              <a:rPr lang="ru-RU" sz="2400" dirty="0" err="1" smtClean="0"/>
              <a:t>расчесываемость</a:t>
            </a:r>
            <a:r>
              <a:rPr lang="ru-RU" sz="2400" dirty="0" smtClean="0"/>
              <a:t> и увеличивает прочность волос при растяжении. Придает мягкость и эластичность подобно  глицерину.</a:t>
            </a:r>
            <a:endParaRPr lang="ru-RU" sz="2400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914400"/>
            <a:ext cx="1371600" cy="1298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smtClean="0"/>
              <a:t>Benzyl </a:t>
            </a:r>
            <a:r>
              <a:rPr lang="en-US" sz="2400" b="1" dirty="0" err="1" smtClean="0"/>
              <a:t>Salicilate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бензилсалицилат</a:t>
            </a:r>
            <a:r>
              <a:rPr lang="ru-RU" sz="2400" b="1" dirty="0" smtClean="0"/>
              <a:t>)</a:t>
            </a:r>
            <a:endParaRPr lang="en-US" sz="2400" b="1" dirty="0" smtClean="0"/>
          </a:p>
          <a:p>
            <a:pPr>
              <a:buFontTx/>
              <a:buChar char="-"/>
            </a:pPr>
            <a:r>
              <a:rPr lang="ru-RU" sz="2400" b="1" dirty="0" smtClean="0"/>
              <a:t>Эфир синтезируемый из салициловой кислоты.</a:t>
            </a:r>
          </a:p>
          <a:p>
            <a:pPr>
              <a:buFontTx/>
              <a:buChar char="-"/>
            </a:pP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Применяют для ароматизации (обладает цветочным ароматом). Рассеивает УФ лучи.</a:t>
            </a:r>
          </a:p>
          <a:p>
            <a:pPr>
              <a:buNone/>
            </a:pPr>
            <a:r>
              <a:rPr lang="ru-RU" sz="2400" dirty="0" smtClean="0"/>
              <a:t>- Активен против грибковых и бактериальных инфекций, помогает очистить и обезжирить кожу, предохраняет косметику от порчи.</a:t>
            </a:r>
            <a:endParaRPr lang="ru-RU" sz="2400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5029200"/>
            <a:ext cx="1371600" cy="1298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err="1" smtClean="0"/>
              <a:t>Citronellol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цитронеллол</a:t>
            </a:r>
            <a:r>
              <a:rPr lang="ru-RU" sz="2400" b="1" dirty="0" smtClean="0"/>
              <a:t>)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</a:t>
            </a:r>
            <a:r>
              <a:rPr lang="ru-RU" sz="2400" dirty="0" smtClean="0"/>
              <a:t> </a:t>
            </a:r>
            <a:r>
              <a:rPr lang="ru-RU" sz="2400" dirty="0" err="1" smtClean="0"/>
              <a:t>Ароматизатор</a:t>
            </a:r>
            <a:r>
              <a:rPr lang="ru-RU" sz="2400" dirty="0" smtClean="0"/>
              <a:t> (запах срезанной кожицы зеленого яблока с легкими цитрусовыми нотками)</a:t>
            </a:r>
          </a:p>
          <a:p>
            <a:pPr>
              <a:buNone/>
            </a:pPr>
            <a:r>
              <a:rPr lang="ru-RU" sz="2400" dirty="0" smtClean="0"/>
              <a:t>- При малых концентрациях безопасен.</a:t>
            </a:r>
            <a:endParaRPr lang="ru-RU" sz="2400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4419600"/>
            <a:ext cx="2015544" cy="1908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smtClean="0"/>
              <a:t>Alpha-</a:t>
            </a:r>
            <a:r>
              <a:rPr lang="en-US" sz="2400" b="1" dirty="0" err="1" smtClean="0"/>
              <a:t>isomethyl</a:t>
            </a:r>
            <a:r>
              <a:rPr lang="en-US" sz="2400" b="1" dirty="0" smtClean="0"/>
              <a:t> Ionone</a:t>
            </a:r>
            <a:r>
              <a:rPr lang="ru-RU" sz="2400" b="1" dirty="0" smtClean="0"/>
              <a:t> (альфа - </a:t>
            </a:r>
            <a:r>
              <a:rPr lang="ru-RU" sz="2400" b="1" dirty="0" err="1" smtClean="0"/>
              <a:t>изометил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ионон</a:t>
            </a:r>
            <a:r>
              <a:rPr lang="ru-RU" sz="2400" b="1" dirty="0" smtClean="0"/>
              <a:t>)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Отдушка, придает приятный запах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- </a:t>
            </a:r>
            <a:r>
              <a:rPr lang="ru-RU" sz="2400" dirty="0" smtClean="0"/>
              <a:t>Потенциально опасный, токсичный ингредиент может вызвать аллергическую реакцию.</a:t>
            </a:r>
            <a:endParaRPr lang="ru-RU" sz="2400" b="1" dirty="0"/>
          </a:p>
        </p:txBody>
      </p:sp>
      <p:pic>
        <p:nvPicPr>
          <p:cNvPr id="10" name="Picture 8" descr="http://www.prodaem.in.ua/images/54611/vnimani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5181600"/>
            <a:ext cx="1295400" cy="12392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smtClean="0"/>
              <a:t>Formic acid</a:t>
            </a:r>
            <a:r>
              <a:rPr lang="ru-RU" sz="2400" b="1" dirty="0" smtClean="0"/>
              <a:t> (муравьиная кислота), </a:t>
            </a:r>
            <a:r>
              <a:rPr lang="en-US" sz="2400" b="1" dirty="0" smtClean="0"/>
              <a:t>Salicylic Acid</a:t>
            </a:r>
            <a:r>
              <a:rPr lang="ru-RU" sz="2400" b="1" dirty="0" smtClean="0"/>
              <a:t> (салициловая кислота)</a:t>
            </a:r>
            <a:endParaRPr lang="en-US" sz="2400" b="1" dirty="0" smtClean="0"/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Обладают бактерицидным действием, очищают кожу, регулируют работу сальных желез.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- Применяется в лосьонах и тониках для волос как компонент, усиливающий приток крови и улучшающий питание волос.</a:t>
            </a:r>
            <a:endParaRPr lang="ru-RU" sz="2400" b="1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5410200"/>
            <a:ext cx="1219200" cy="115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en-US" sz="2400" b="1" dirty="0" err="1" smtClean="0"/>
              <a:t>Methylparaben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метилпарабен</a:t>
            </a:r>
            <a:r>
              <a:rPr lang="ru-RU" sz="2400" b="1" dirty="0" smtClean="0"/>
              <a:t>)</a:t>
            </a:r>
            <a:endParaRPr lang="en-US" sz="2400" b="1" dirty="0" smtClean="0"/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Консервант</a:t>
            </a:r>
          </a:p>
          <a:p>
            <a:pPr>
              <a:buFontTx/>
              <a:buChar char="-"/>
            </a:pPr>
            <a:r>
              <a:rPr lang="ru-RU" sz="2400" dirty="0" smtClean="0"/>
              <a:t>Эффективен в уничтожении вредных бактерии и грибков, и наименее раздражает кожу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*используя косметику с </a:t>
            </a:r>
            <a:r>
              <a:rPr lang="ru-RU" sz="2400" dirty="0" err="1" smtClean="0"/>
              <a:t>метилпарабеном</a:t>
            </a:r>
            <a:r>
              <a:rPr lang="ru-RU" sz="2400" dirty="0" smtClean="0"/>
              <a:t> стоит избегать долгого пребывания на солнце</a:t>
            </a:r>
            <a:endParaRPr lang="ru-RU" sz="2400" dirty="0"/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5181600"/>
            <a:ext cx="1600200" cy="15148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  <a:r>
              <a:rPr lang="ru-RU" sz="2400" b="1" dirty="0" err="1" smtClean="0"/>
              <a:t>Benzyl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Alcohol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бензиловый</a:t>
            </a:r>
            <a:r>
              <a:rPr lang="ru-RU" sz="2400" b="1" dirty="0" smtClean="0"/>
              <a:t> спирт)</a:t>
            </a:r>
          </a:p>
          <a:p>
            <a:pPr>
              <a:buNone/>
            </a:pPr>
            <a:r>
              <a:rPr lang="ru-RU" sz="2400" dirty="0" smtClean="0"/>
              <a:t>— синтетический алкоголь, полученный из нефти или дёгтя.</a:t>
            </a:r>
            <a:endParaRPr lang="en-US" sz="2400" b="1" dirty="0" smtClean="0"/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800" b="1" dirty="0" smtClean="0"/>
              <a:t>Функции: </a:t>
            </a:r>
            <a:r>
              <a:rPr lang="ru-RU" sz="2400" dirty="0" smtClean="0"/>
              <a:t>Консервант, антисептик.</a:t>
            </a:r>
          </a:p>
        </p:txBody>
      </p:sp>
      <p:pic>
        <p:nvPicPr>
          <p:cNvPr id="6" name="Picture 2" descr="&amp;Pcy;&amp;ocy;&amp;mcy;&amp;ocy;&amp;gcy;&amp;icy;&amp;tcy;&amp;iecy; &amp;pcy;&amp;ocy;&amp;zhcy;&amp;acy;&amp;lcy;&amp;ucy;&amp;jcy;&amp;scy;&amp;tcy;&amp;acy; &amp;scy;&amp;rcy;&amp;ocy;&amp;chcy;&amp;ncy;&amp;ocy;))&amp;Pcy;&amp;rcy;&amp;icy;. - &amp;SHcy;&amp;kcy;&amp;ocy;&amp;lcy;&amp;softcy;&amp;ncy;&amp;ycy;&amp;iecy; &amp;Zcy;&amp;ncy;&amp;acy;&amp;ncy;&amp;icy;&amp;yacy;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4191000"/>
            <a:ext cx="2362200" cy="2236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" y="228600"/>
            <a:ext cx="876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     </a:t>
            </a:r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rgbClr val="FF006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Компоненты в составе шампуня 2 образца</a:t>
            </a:r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1054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Название: </a:t>
            </a:r>
          </a:p>
          <a:p>
            <a:pPr>
              <a:buNone/>
            </a:pPr>
            <a:r>
              <a:rPr lang="ru-RU" sz="2400" b="1" dirty="0" smtClean="0"/>
              <a:t>CI 17200</a:t>
            </a:r>
          </a:p>
          <a:p>
            <a:pPr>
              <a:buNone/>
            </a:pPr>
            <a:r>
              <a:rPr lang="ru-RU" sz="2400" b="1" dirty="0" smtClean="0"/>
              <a:t> </a:t>
            </a:r>
            <a:r>
              <a:rPr lang="ru-RU" sz="2400" dirty="0" smtClean="0"/>
              <a:t>– краситель, кислотный красный </a:t>
            </a:r>
          </a:p>
          <a:p>
            <a:pPr>
              <a:buNone/>
            </a:pPr>
            <a:r>
              <a:rPr lang="ru-RU" sz="2400" dirty="0" smtClean="0"/>
              <a:t>* </a:t>
            </a:r>
            <a:r>
              <a:rPr lang="en-US" sz="2400" dirty="0" smtClean="0"/>
              <a:t>CI 17200 </a:t>
            </a:r>
            <a:r>
              <a:rPr lang="ru-RU" sz="2400" dirty="0" smtClean="0"/>
              <a:t>занесен в базы данных таких уважаемых организаций как </a:t>
            </a:r>
            <a:r>
              <a:rPr lang="en-US" sz="2400" dirty="0" smtClean="0"/>
              <a:t>IFRA (</a:t>
            </a:r>
            <a:r>
              <a:rPr lang="en-US" sz="2400" i="1" dirty="0" smtClean="0"/>
              <a:t>International Fragrance </a:t>
            </a:r>
            <a:r>
              <a:rPr lang="en-US" sz="2400" i="1" dirty="0" err="1" smtClean="0"/>
              <a:t>Assocication</a:t>
            </a:r>
            <a:r>
              <a:rPr lang="en-US" sz="2400" dirty="0" smtClean="0"/>
              <a:t>), EC (</a:t>
            </a:r>
            <a:r>
              <a:rPr lang="en-US" sz="2400" i="1" dirty="0" smtClean="0"/>
              <a:t>Environment Canada</a:t>
            </a:r>
            <a:r>
              <a:rPr lang="en-US" sz="2400" dirty="0" smtClean="0"/>
              <a:t>), NLM (</a:t>
            </a:r>
            <a:r>
              <a:rPr lang="en-US" sz="2400" i="1" dirty="0" smtClean="0"/>
              <a:t>National Library of Medicine</a:t>
            </a:r>
            <a:r>
              <a:rPr lang="en-US" sz="2400" dirty="0" smtClean="0"/>
              <a:t>) </a:t>
            </a:r>
            <a:r>
              <a:rPr lang="ru-RU" sz="2400" dirty="0" smtClean="0"/>
              <a:t>и </a:t>
            </a:r>
            <a:r>
              <a:rPr lang="en-US" sz="2400" dirty="0" smtClean="0"/>
              <a:t>European Commission </a:t>
            </a:r>
            <a:r>
              <a:rPr lang="ru-RU" sz="2400" dirty="0" smtClean="0"/>
              <a:t>в качестве безопасного ингредиента при соблюдении установленных норм (максимальная концентрация ограничена 2%).</a:t>
            </a:r>
          </a:p>
          <a:p>
            <a:pPr>
              <a:buNone/>
            </a:pPr>
            <a:r>
              <a:rPr lang="en-US" sz="2400" b="1" dirty="0" err="1" smtClean="0"/>
              <a:t>Cl</a:t>
            </a:r>
            <a:r>
              <a:rPr lang="en-US" sz="2400" b="1" dirty="0" smtClean="0"/>
              <a:t> 42090</a:t>
            </a:r>
            <a:r>
              <a:rPr lang="en-US" sz="2400" dirty="0" smtClean="0"/>
              <a:t> </a:t>
            </a:r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/>
              <a:t>краситель, бриллиантовый синий</a:t>
            </a:r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* Опасен только для людей с непереносимостью аспирина.</a:t>
            </a:r>
            <a:endParaRPr lang="ru-RU" sz="2400" dirty="0" smtClean="0"/>
          </a:p>
        </p:txBody>
      </p:sp>
      <p:pic>
        <p:nvPicPr>
          <p:cNvPr id="1026" name="Picture 2" descr="&amp;Scy;&amp;tcy;&amp;rcy;&amp;ucy;&amp;kcy;&amp;tcy;&amp;ucy;&amp;rcy;&amp;ncy;&amp;acy;&amp;yacy; &amp;fcy;&amp;ocy;&amp;rcy;&amp;mcy;&amp;ucy;&amp;lcy;&amp;acy; &amp;bcy;&amp;rcy;&amp;icy;&amp;lcy;&amp;lcy;&amp;icy;&amp;acy;&amp;ncy;&amp;tcy;&amp;ocy;&amp;vcy;&amp;ocy;&amp;gcy;&amp;ocy; &amp;scy;&amp;icy;&amp;ncy;&amp;iecy;&amp;gcy;&amp;ocy; (CI 4209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3550" y="3886200"/>
            <a:ext cx="3600450" cy="1743076"/>
          </a:xfrm>
          <a:prstGeom prst="rect">
            <a:avLst/>
          </a:prstGeom>
          <a:noFill/>
        </p:spPr>
      </p:pic>
      <p:pic>
        <p:nvPicPr>
          <p:cNvPr id="1028" name="Picture 4" descr="CI 17200. &amp;Scy;&amp;tcy;&amp;rcy;&amp;ucy;&amp;kcy;&amp;tcy;&amp;ucy;&amp;rcy;&amp;ncy;&amp;acy;&amp;yacy; &amp;fcy;&amp;ocy;&amp;rcy;&amp;mcy;&amp;ucy;&amp;lcy;&amp;a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914400"/>
            <a:ext cx="2857500" cy="18192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Подведем итоги.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458200" cy="639762"/>
          </a:xfrm>
        </p:spPr>
        <p:txBody>
          <a:bodyPr/>
          <a:lstStyle/>
          <a:p>
            <a:r>
              <a:rPr lang="ru-RU" dirty="0" smtClean="0"/>
              <a:t>Образец № 1 (</a:t>
            </a:r>
            <a:r>
              <a:rPr lang="ru-RU" dirty="0" err="1" smtClean="0"/>
              <a:t>Тимотей</a:t>
            </a:r>
            <a:r>
              <a:rPr lang="ru-RU" dirty="0" smtClean="0"/>
              <a:t>)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8458200" cy="395128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0% - силиконов, </a:t>
            </a:r>
            <a:r>
              <a:rPr lang="ru-RU" dirty="0" err="1" smtClean="0"/>
              <a:t>парабенов</a:t>
            </a:r>
            <a:r>
              <a:rPr lang="ru-RU" dirty="0" smtClean="0"/>
              <a:t> и красителей не дают преимущества, так как в концентрация допустимых нормой не вызывают вредного воздействия.</a:t>
            </a:r>
          </a:p>
          <a:p>
            <a:pPr marL="457200" indent="-457200">
              <a:buAutoNum type="arabicPeriod"/>
            </a:pPr>
            <a:r>
              <a:rPr lang="ru-RU" dirty="0" smtClean="0"/>
              <a:t>Витамины </a:t>
            </a:r>
            <a:r>
              <a:rPr lang="en-US" dirty="0" smtClean="0"/>
              <a:t>B5</a:t>
            </a:r>
            <a:r>
              <a:rPr lang="ru-RU" dirty="0" smtClean="0"/>
              <a:t>, </a:t>
            </a:r>
            <a:r>
              <a:rPr lang="en-US" dirty="0" smtClean="0"/>
              <a:t>C</a:t>
            </a:r>
            <a:r>
              <a:rPr lang="ru-RU" dirty="0" smtClean="0"/>
              <a:t>, </a:t>
            </a:r>
            <a:r>
              <a:rPr lang="en-US" dirty="0" smtClean="0"/>
              <a:t>E</a:t>
            </a:r>
            <a:r>
              <a:rPr lang="ru-RU" dirty="0" smtClean="0"/>
              <a:t> и экстракт косточек винограда- в составе образца не обнаружены.</a:t>
            </a:r>
          </a:p>
          <a:p>
            <a:pPr marL="457200" indent="-457200">
              <a:buAutoNum type="arabicPeriod"/>
            </a:pPr>
            <a:r>
              <a:rPr lang="ru-RU" dirty="0" smtClean="0"/>
              <a:t>Из заявленных «ухаживающих компонентов» - только экстракт зеленого чая.</a:t>
            </a:r>
          </a:p>
          <a:p>
            <a:pPr marL="457200" indent="-457200">
              <a:buAutoNum type="arabicPeriod"/>
            </a:pPr>
            <a:r>
              <a:rPr lang="ru-RU" dirty="0" smtClean="0"/>
              <a:t>Подавляющее большинство веществ составляют </a:t>
            </a:r>
            <a:r>
              <a:rPr lang="ru-RU" dirty="0" err="1" smtClean="0"/>
              <a:t>ароматизаторы</a:t>
            </a:r>
            <a:r>
              <a:rPr lang="ru-RU" dirty="0" smtClean="0"/>
              <a:t> и консерванты.</a:t>
            </a:r>
          </a:p>
          <a:p>
            <a:pPr marL="457200" indent="-457200">
              <a:buNone/>
            </a:pPr>
            <a:r>
              <a:rPr lang="ru-RU" dirty="0" smtClean="0"/>
              <a:t>Итог: обычное моющее средство для всех типов волос, не придаст вашим волосам красоты и не восстановит поврежденную структуру волос. Цена на продукт завышена при наличии дешевых компонентов.</a:t>
            </a:r>
          </a:p>
          <a:p>
            <a:pPr marL="457200" indent="-45720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Подведем итоги.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458200" cy="639762"/>
          </a:xfrm>
        </p:spPr>
        <p:txBody>
          <a:bodyPr/>
          <a:lstStyle/>
          <a:p>
            <a:r>
              <a:rPr lang="ru-RU" dirty="0" smtClean="0"/>
              <a:t>Образец № 2 (</a:t>
            </a:r>
            <a:r>
              <a:rPr lang="ru-RU" dirty="0" err="1" smtClean="0"/>
              <a:t>Глис</a:t>
            </a:r>
            <a:r>
              <a:rPr lang="ru-RU" dirty="0" smtClean="0"/>
              <a:t> Кур)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8458200" cy="3951288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ru-RU" dirty="0" err="1" smtClean="0"/>
              <a:t>Гиалурон</a:t>
            </a:r>
            <a:r>
              <a:rPr lang="ru-RU" dirty="0" smtClean="0"/>
              <a:t> и Кератин заявленные в составе есть.</a:t>
            </a:r>
          </a:p>
          <a:p>
            <a:pPr marL="457200" indent="-457200">
              <a:buAutoNum type="arabicPeriod"/>
            </a:pPr>
            <a:r>
              <a:rPr lang="ru-RU" dirty="0" smtClean="0"/>
              <a:t>Обладает восстанавливающим действием для структуры волос. Как и заявлено укрепляет, придает объем и эластичность.</a:t>
            </a:r>
          </a:p>
          <a:p>
            <a:pPr marL="457200" indent="-457200">
              <a:buAutoNum type="arabicPeriod"/>
            </a:pPr>
            <a:r>
              <a:rPr lang="ru-RU" dirty="0" smtClean="0"/>
              <a:t>Эффективен для сухих волос но не при длительном использовании.</a:t>
            </a:r>
          </a:p>
          <a:p>
            <a:pPr marL="457200" indent="-457200">
              <a:buAutoNum type="arabicPeriod"/>
            </a:pPr>
            <a:r>
              <a:rPr lang="ru-RU" dirty="0" smtClean="0"/>
              <a:t>Не желательно использовать на окрашенных волосах, так как может смывать краску.</a:t>
            </a:r>
          </a:p>
          <a:p>
            <a:pPr marL="457200" indent="-457200">
              <a:buAutoNum type="arabicPeriod"/>
            </a:pPr>
            <a:r>
              <a:rPr lang="ru-RU" dirty="0" smtClean="0"/>
              <a:t>Имеет больше положительных эффектов. Нежелателен для людей с индивидуальной непереносимостью отдельных компонентов.</a:t>
            </a:r>
          </a:p>
          <a:p>
            <a:pPr marL="457200" indent="-457200">
              <a:buNone/>
            </a:pPr>
            <a:r>
              <a:rPr lang="ru-RU" dirty="0" smtClean="0"/>
              <a:t>Итог: Цена – качество соответствует действительности, но только из за наличия </a:t>
            </a:r>
            <a:r>
              <a:rPr lang="ru-RU" dirty="0" err="1" smtClean="0"/>
              <a:t>гиалурона</a:t>
            </a:r>
            <a:r>
              <a:rPr lang="ru-RU" dirty="0" smtClean="0"/>
              <a:t> и кератинов. В основе же используется дешевый компонент </a:t>
            </a:r>
            <a:r>
              <a:rPr lang="en-US" dirty="0" smtClean="0"/>
              <a:t>SLS</a:t>
            </a:r>
            <a:r>
              <a:rPr lang="ru-RU" dirty="0" smtClean="0"/>
              <a:t>.</a:t>
            </a:r>
          </a:p>
          <a:p>
            <a:pPr marL="457200" indent="-45720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04800" y="914400"/>
            <a:ext cx="8458200" cy="3951288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Образец № 1 – не рекомендую для использования</a:t>
            </a:r>
          </a:p>
          <a:p>
            <a:pPr marL="457200" indent="-457200">
              <a:buAutoNum type="arabicPeriod"/>
            </a:pPr>
            <a:r>
              <a:rPr lang="ru-RU" dirty="0" smtClean="0"/>
              <a:t>Образец № 2 – можно использовать при необходимости восстановить поврежденную структуру волос. Для длительного применения также нежелателен.</a:t>
            </a:r>
          </a:p>
          <a:p>
            <a:pPr marL="457200" indent="-457200">
              <a:buAutoNum type="arabicPeriod"/>
            </a:pPr>
            <a:r>
              <a:rPr lang="ru-RU" dirty="0" smtClean="0"/>
              <a:t>Разделение шампуней по типу волос обосновано, т.е. не стоит мыть сухие волосы шампунем для жирных волос и наоборот.</a:t>
            </a:r>
          </a:p>
          <a:p>
            <a:pPr marL="457200" indent="-457200">
              <a:buAutoNum type="arabicPeriod"/>
            </a:pPr>
            <a:r>
              <a:rPr lang="ru-RU" dirty="0" smtClean="0"/>
              <a:t>Всегда нужно тщательно промывать волосы водой.</a:t>
            </a:r>
          </a:p>
          <a:p>
            <a:pPr marL="457200" indent="-457200">
              <a:buAutoNum type="arabicPeriod"/>
            </a:pPr>
            <a:r>
              <a:rPr lang="ru-RU" dirty="0" smtClean="0"/>
              <a:t>Старайтесь выбирать марки в составе которых нет </a:t>
            </a:r>
            <a:r>
              <a:rPr lang="en-US" dirty="0" smtClean="0"/>
              <a:t>SLS</a:t>
            </a:r>
            <a:r>
              <a:rPr lang="ru-RU" dirty="0" smtClean="0"/>
              <a:t>.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953000"/>
            <a:ext cx="2006502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ru-RU" dirty="0" smtClean="0"/>
              <a:t>Полезный совет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371600"/>
            <a:ext cx="8229600" cy="3951288"/>
          </a:xfrm>
        </p:spPr>
        <p:txBody>
          <a:bodyPr/>
          <a:lstStyle/>
          <a:p>
            <a:r>
              <a:rPr lang="ru-RU" dirty="0" smtClean="0"/>
              <a:t>При покупке косметических средств обращайте первую очередь на состав образца и лишь за тем на обещания от производителя!</a:t>
            </a:r>
            <a:endParaRPr lang="ru-RU" dirty="0"/>
          </a:p>
        </p:txBody>
      </p:sp>
      <p:pic>
        <p:nvPicPr>
          <p:cNvPr id="1026" name="Picture 2" descr="http://babiki.ru/uploads/images/01/98/23/2014/05/16/e1d5e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514600"/>
            <a:ext cx="4572000" cy="4031673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28600" y="3886200"/>
            <a:ext cx="5410200" cy="64633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F8F8F8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ХИМИЯ НЕ КРУГОМ НАС, А ВНУТРИ НАС. Вот это страшно.</a:t>
            </a:r>
            <a:endParaRPr lang="ru-RU" b="1" spc="150" dirty="0">
              <a:ln w="11430">
                <a:solidFill>
                  <a:schemeClr val="accent1">
                    <a:lumMod val="40000"/>
                    <a:lumOff val="60000"/>
                  </a:schemeClr>
                </a:solidFill>
              </a:ln>
              <a:solidFill>
                <a:srgbClr val="F8F8F8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Спасибо за внимание! </a:t>
            </a:r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4400" y="1066800"/>
            <a:ext cx="7467600" cy="57912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Химия смело простирает руки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дела любой мирской науки.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мы не можем жить сейчас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 атомов, молекулярных масс,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Куда не кинешь взор – повсюду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Пришла она на помощь люду.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Везде есть химии заслуга: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удобрения для луга,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электричество в квартире,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вот уж без нее не мыслят жизни в мире.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все ж при благах всех и чуде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Несет она опасность людям.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Нитраты в овощах и фруктах,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 многих остальных продуктах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загрязнение воды – все это химии плоды.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только мы понять обязаны,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химия для нас большой и сильный друг,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с ней навечно люди связаны.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эту силу мы должны использовать с умом,</a:t>
            </a:r>
            <a:b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 нам же вдруг не стало горестно потом!</a:t>
            </a:r>
            <a:endParaRPr lang="ru-RU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682" name="Picture 2" descr="http://ximvbytu.narod.ru/images/p10_l01p2p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2336800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Используемые материалы: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1000" y="1295400"/>
            <a:ext cx="8382000" cy="52578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err="1" smtClean="0"/>
              <a:t>Красножон</a:t>
            </a:r>
            <a:r>
              <a:rPr lang="ru-RU" dirty="0" smtClean="0"/>
              <a:t> </a:t>
            </a:r>
            <a:r>
              <a:rPr lang="ru-RU" dirty="0" smtClean="0"/>
              <a:t>Д. О шампунях и кондиционерах. [Электронный ресурс]. - Режим доступа: </a:t>
            </a:r>
            <a:r>
              <a:rPr lang="en-US" dirty="0" smtClean="0"/>
              <a:t>http://*****/sekret9.html.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По </a:t>
            </a:r>
            <a:r>
              <a:rPr lang="ru-RU" dirty="0" smtClean="0"/>
              <a:t>каким критериям выбирать шампунь? [Электронный ресурс]. - Режим доступа: </a:t>
            </a:r>
            <a:r>
              <a:rPr lang="en-US" dirty="0" smtClean="0"/>
              <a:t>http://www. </a:t>
            </a:r>
            <a:r>
              <a:rPr lang="en-US" dirty="0" err="1" smtClean="0"/>
              <a:t>palmolive</a:t>
            </a:r>
            <a:r>
              <a:rPr lang="en-US" dirty="0" smtClean="0"/>
              <a:t>. org/</a:t>
            </a:r>
            <a:r>
              <a:rPr lang="en-US" dirty="0" err="1" smtClean="0"/>
              <a:t>secrets_care</a:t>
            </a:r>
            <a:r>
              <a:rPr lang="en-US" dirty="0" smtClean="0"/>
              <a:t>/1.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Родословная </a:t>
            </a:r>
            <a:r>
              <a:rPr lang="ru-RU" dirty="0" smtClean="0"/>
              <a:t>вещей. Шампунь [Электронный ресурс]. - Режим доступа: </a:t>
            </a:r>
            <a:r>
              <a:rPr lang="en-US" dirty="0" smtClean="0"/>
              <a:t>http://www. *****/readers/</a:t>
            </a:r>
            <a:r>
              <a:rPr lang="en-US" dirty="0" err="1" smtClean="0"/>
              <a:t>kaleidoskop</a:t>
            </a:r>
            <a:r>
              <a:rPr lang="en-US" dirty="0" smtClean="0"/>
              <a:t>/goods-</a:t>
            </a:r>
            <a:r>
              <a:rPr lang="en-US" dirty="0" err="1" smtClean="0"/>
              <a:t>shampoon</a:t>
            </a:r>
            <a:r>
              <a:rPr lang="en-US" dirty="0" smtClean="0"/>
              <a:t>. </a:t>
            </a:r>
            <a:r>
              <a:rPr lang="en-US" dirty="0" err="1" smtClean="0"/>
              <a:t>htm</a:t>
            </a:r>
            <a:r>
              <a:rPr lang="en-US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 smtClean="0"/>
              <a:t>Трихология</a:t>
            </a:r>
            <a:r>
              <a:rPr lang="ru-RU" dirty="0" smtClean="0"/>
              <a:t>. Шампуни. Часть </a:t>
            </a:r>
            <a:r>
              <a:rPr lang="en-US" dirty="0" smtClean="0"/>
              <a:t>I. [</a:t>
            </a:r>
            <a:r>
              <a:rPr lang="ru-RU" dirty="0" smtClean="0"/>
              <a:t>Электронный ресурс]. - Режим доступа: </a:t>
            </a:r>
            <a:r>
              <a:rPr lang="en-US" dirty="0" smtClean="0"/>
              <a:t>http://www. *****/</a:t>
            </a:r>
            <a:r>
              <a:rPr lang="en-US" dirty="0" err="1" smtClean="0"/>
              <a:t>prof</a:t>
            </a:r>
            <a:r>
              <a:rPr lang="en-US" dirty="0" smtClean="0"/>
              <a:t>-shampoo. html.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2878</Words>
  <Application>Microsoft Office PowerPoint</Application>
  <PresentationFormat>Экран (4:3)</PresentationFormat>
  <Paragraphs>425</Paragraphs>
  <Slides>59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Office Theme</vt:lpstr>
      <vt:lpstr>Анализ качества шампуней для волос.</vt:lpstr>
      <vt:lpstr>История возникновения шампуня </vt:lpstr>
      <vt:lpstr>История появления шампуня </vt:lpstr>
      <vt:lpstr>История появления шампуня </vt:lpstr>
      <vt:lpstr> Первые рецепты шампуней для волос </vt:lpstr>
      <vt:lpstr> Первые рецепты шампуней для волос </vt:lpstr>
      <vt:lpstr>Первые рецепты шампуней для волос</vt:lpstr>
      <vt:lpstr> Шампунь для волос в современном представлении </vt:lpstr>
      <vt:lpstr>Виды шампуней </vt:lpstr>
      <vt:lpstr>Сравнительный анализ шампуней для волос</vt:lpstr>
      <vt:lpstr>Образец № 1</vt:lpstr>
      <vt:lpstr>Состав образца № 1</vt:lpstr>
      <vt:lpstr>Образец № 2</vt:lpstr>
      <vt:lpstr>Состав образца № 2</vt:lpstr>
      <vt:lpstr>Общие компоненты в составе</vt:lpstr>
      <vt:lpstr>Общие компоненты в составе</vt:lpstr>
      <vt:lpstr>Общие компоненты в составе</vt:lpstr>
      <vt:lpstr>Общие компоненты в составе</vt:lpstr>
      <vt:lpstr>Общие компоненты в составе</vt:lpstr>
      <vt:lpstr>Общие компоненты в составе</vt:lpstr>
      <vt:lpstr>Общие компоненты в составе</vt:lpstr>
      <vt:lpstr>Общие компоненты в составе</vt:lpstr>
      <vt:lpstr>Общие компоненты в составе</vt:lpstr>
      <vt:lpstr>Общие компоненты в составе</vt:lpstr>
      <vt:lpstr>Компоненты в составе шампуня 1 образца</vt:lpstr>
      <vt:lpstr>Компоненты в составе шампуня 1 образца</vt:lpstr>
      <vt:lpstr>Компоненты в составе шампуня 1 образца</vt:lpstr>
      <vt:lpstr>Компоненты в составе шампуня 1 образца</vt:lpstr>
      <vt:lpstr>Компоненты в составе шампуня 1 образца</vt:lpstr>
      <vt:lpstr>Компоненты в составе шампуня 1 образца</vt:lpstr>
      <vt:lpstr>Компоненты в составе шампуня 1 образца</vt:lpstr>
      <vt:lpstr>Компоненты в составе шампуня 1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Компоненты в составе шампуня 2 образца</vt:lpstr>
      <vt:lpstr>Подведем итоги.</vt:lpstr>
      <vt:lpstr>Подведем итоги.</vt:lpstr>
      <vt:lpstr>вывод</vt:lpstr>
      <vt:lpstr>Полезный совет</vt:lpstr>
      <vt:lpstr>Спасибо за внимание! </vt:lpstr>
      <vt:lpstr>Используемые материалы: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Орхидея</dc:creator>
  <cp:lastModifiedBy>Орхидея</cp:lastModifiedBy>
  <cp:revision>66</cp:revision>
  <dcterms:created xsi:type="dcterms:W3CDTF">2015-03-02T10:31:59Z</dcterms:created>
  <dcterms:modified xsi:type="dcterms:W3CDTF">2015-12-06T19:55:59Z</dcterms:modified>
</cp:coreProperties>
</file>