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8" r:id="rId3"/>
    <p:sldId id="262" r:id="rId4"/>
    <p:sldId id="257" r:id="rId5"/>
    <p:sldId id="265" r:id="rId6"/>
    <p:sldId id="267" r:id="rId7"/>
    <p:sldId id="259" r:id="rId8"/>
    <p:sldId id="260" r:id="rId9"/>
    <p:sldId id="264" r:id="rId10"/>
    <p:sldId id="269" r:id="rId11"/>
    <p:sldId id="268" r:id="rId12"/>
    <p:sldId id="266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F:\Happy%20English.ru%207_Audio_2004\Audio\060%20-%20Unit%206,%20Lesson%206,%20Exercise%205.mp3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428604"/>
            <a:ext cx="6072230" cy="928693"/>
          </a:xfrm>
        </p:spPr>
        <p:txBody>
          <a:bodyPr>
            <a:normAutofit/>
          </a:bodyPr>
          <a:lstStyle/>
          <a:p>
            <a:r>
              <a:rPr lang="en-US" dirty="0" smtClean="0"/>
              <a:t>Manners, manners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780928"/>
            <a:ext cx="8532440" cy="223224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dirty="0" smtClean="0"/>
              <a:t>Kaufman K.</a:t>
            </a:r>
            <a:br>
              <a:rPr lang="en-US" dirty="0" smtClean="0"/>
            </a:br>
            <a:r>
              <a:rPr lang="en-US" dirty="0" smtClean="0"/>
              <a:t>Kaufman M.</a:t>
            </a:r>
          </a:p>
          <a:p>
            <a:pPr algn="l"/>
            <a:r>
              <a:rPr lang="en-US" dirty="0" smtClean="0"/>
              <a:t>“Happy English.ru”</a:t>
            </a:r>
          </a:p>
          <a:p>
            <a:pPr algn="l"/>
            <a:r>
              <a:rPr lang="ru-RU" dirty="0" smtClean="0"/>
              <a:t>7 </a:t>
            </a:r>
            <a:r>
              <a:rPr lang="en-US" dirty="0" smtClean="0"/>
              <a:t>class</a:t>
            </a:r>
            <a:endParaRPr lang="ru-RU" dirty="0" smtClean="0"/>
          </a:p>
          <a:p>
            <a:pPr algn="l"/>
            <a:r>
              <a:rPr lang="ru-RU" dirty="0" smtClean="0"/>
              <a:t>Подготовлен и проведен учителем английского языка 1 квалификационной категории МБОУ </a:t>
            </a:r>
            <a:r>
              <a:rPr lang="ru-RU" dirty="0" err="1" smtClean="0"/>
              <a:t>сош</a:t>
            </a:r>
            <a:r>
              <a:rPr lang="ru-RU" dirty="0" smtClean="0"/>
              <a:t> 13 г.Волжский Волгоградской области </a:t>
            </a:r>
            <a:r>
              <a:rPr lang="ru-RU" dirty="0" err="1" smtClean="0"/>
              <a:t>Кушиной</a:t>
            </a:r>
            <a:r>
              <a:rPr lang="ru-RU" smtClean="0"/>
              <a:t> Э.С.</a:t>
            </a:r>
            <a:endParaRPr lang="ru-RU" dirty="0" smtClean="0"/>
          </a:p>
          <a:p>
            <a:pPr algn="l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916832"/>
            <a:ext cx="8686800" cy="2146250"/>
          </a:xfrm>
        </p:spPr>
        <p:txBody>
          <a:bodyPr>
            <a:normAutofit/>
          </a:bodyPr>
          <a:lstStyle/>
          <a:p>
            <a:r>
              <a:rPr lang="en-US" dirty="0" smtClean="0"/>
              <a:t>Look at the pictures and match them with its meanings: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1328"/>
            <a:ext cx="8686800" cy="5376672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2.                                               2. The table is set.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1. I’ve finished 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</a:t>
            </a:r>
          </a:p>
          <a:p>
            <a:pPr>
              <a:buNone/>
            </a:pPr>
            <a:r>
              <a:rPr lang="en-US" dirty="0" smtClean="0"/>
              <a:t>                                </a:t>
            </a:r>
          </a:p>
          <a:p>
            <a:pPr>
              <a:buNone/>
            </a:pPr>
            <a:r>
              <a:rPr lang="en-US" dirty="0" smtClean="0"/>
              <a:t>                                         3</a:t>
            </a:r>
            <a:r>
              <a:rPr lang="ru-RU" dirty="0" smtClean="0"/>
              <a:t>.</a:t>
            </a:r>
            <a:r>
              <a:rPr lang="en-US" dirty="0" smtClean="0"/>
              <a:t>I am going to eat more.</a:t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5" name="Picture 5" descr="School dinners"/>
          <p:cNvPicPr>
            <a:picLocks noChangeAspect="1" noChangeArrowheads="1"/>
          </p:cNvPicPr>
          <p:nvPr/>
        </p:nvPicPr>
        <p:blipFill>
          <a:blip r:embed="rId2" cstate="print"/>
          <a:srcRect l="40813" r="554" b="65741"/>
          <a:stretch>
            <a:fillRect/>
          </a:stretch>
        </p:blipFill>
        <p:spPr bwMode="auto">
          <a:xfrm>
            <a:off x="0" y="1"/>
            <a:ext cx="2772289" cy="30689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7" name="Picture 7" descr="School dinners"/>
          <p:cNvPicPr>
            <a:picLocks noChangeAspect="1" noChangeArrowheads="1"/>
          </p:cNvPicPr>
          <p:nvPr/>
        </p:nvPicPr>
        <p:blipFill>
          <a:blip r:embed="rId2" cstate="print"/>
          <a:srcRect t="32748" b="28581"/>
          <a:stretch>
            <a:fillRect/>
          </a:stretch>
        </p:blipFill>
        <p:spPr bwMode="auto">
          <a:xfrm>
            <a:off x="5945281" y="0"/>
            <a:ext cx="3198719" cy="23439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9" name="Picture 9" descr="School dinners"/>
          <p:cNvPicPr>
            <a:picLocks noChangeAspect="1" noChangeArrowheads="1"/>
          </p:cNvPicPr>
          <p:nvPr/>
        </p:nvPicPr>
        <p:blipFill>
          <a:blip r:embed="rId2" cstate="print"/>
          <a:srcRect t="68372"/>
          <a:stretch>
            <a:fillRect/>
          </a:stretch>
        </p:blipFill>
        <p:spPr bwMode="auto">
          <a:xfrm>
            <a:off x="4967784" y="3140968"/>
            <a:ext cx="4176216" cy="25030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03575" y="0"/>
            <a:ext cx="309721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b="1" dirty="0" err="1">
                <a:latin typeface="Harrington" pitchFamily="82" charset="0"/>
              </a:rPr>
              <a:t>The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fork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goes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on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the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left</a:t>
            </a:r>
            <a:r>
              <a:rPr lang="ru-RU" b="1" dirty="0">
                <a:latin typeface="Harrington" pitchFamily="82" charset="0"/>
              </a:rPr>
              <a:t>, </a:t>
            </a:r>
            <a:br>
              <a:rPr lang="ru-RU" b="1" dirty="0">
                <a:latin typeface="Harrington" pitchFamily="82" charset="0"/>
              </a:rPr>
            </a:br>
            <a:r>
              <a:rPr lang="ru-RU" b="1" dirty="0" err="1">
                <a:latin typeface="Harrington" pitchFamily="82" charset="0"/>
              </a:rPr>
              <a:t>The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knife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goes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on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the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right</a:t>
            </a:r>
            <a:r>
              <a:rPr lang="ru-RU" b="1" dirty="0">
                <a:latin typeface="Harrington" pitchFamily="82" charset="0"/>
              </a:rPr>
              <a:t>, </a:t>
            </a:r>
            <a:br>
              <a:rPr lang="ru-RU" b="1" dirty="0">
                <a:latin typeface="Harrington" pitchFamily="82" charset="0"/>
              </a:rPr>
            </a:br>
            <a:r>
              <a:rPr lang="ru-RU" b="1" dirty="0" err="1">
                <a:latin typeface="Harrington" pitchFamily="82" charset="0"/>
              </a:rPr>
              <a:t>And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never</a:t>
            </a:r>
            <a:r>
              <a:rPr lang="ru-RU" b="1" dirty="0">
                <a:latin typeface="Harrington" pitchFamily="82" charset="0"/>
              </a:rPr>
              <a:t>, </a:t>
            </a:r>
            <a:r>
              <a:rPr lang="ru-RU" b="1" dirty="0" err="1">
                <a:latin typeface="Harrington" pitchFamily="82" charset="0"/>
              </a:rPr>
              <a:t>ever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try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to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eat</a:t>
            </a:r>
            <a:r>
              <a:rPr lang="ru-RU" b="1" dirty="0">
                <a:latin typeface="Harrington" pitchFamily="82" charset="0"/>
              </a:rPr>
              <a:t> </a:t>
            </a:r>
            <a:br>
              <a:rPr lang="ru-RU" b="1" dirty="0">
                <a:latin typeface="Harrington" pitchFamily="82" charset="0"/>
              </a:rPr>
            </a:br>
            <a:r>
              <a:rPr lang="ru-RU" b="1" dirty="0" err="1">
                <a:latin typeface="Harrington" pitchFamily="82" charset="0"/>
              </a:rPr>
              <a:t>Without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your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fork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and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knife</a:t>
            </a:r>
            <a:r>
              <a:rPr lang="ru-RU" b="1" dirty="0">
                <a:latin typeface="Harrington" pitchFamily="82" charset="0"/>
              </a:rPr>
              <a:t>.</a:t>
            </a:r>
            <a:r>
              <a:rPr lang="ru-RU" dirty="0">
                <a:latin typeface="Harrington" pitchFamily="82" charset="0"/>
              </a:rPr>
              <a:t> </a:t>
            </a: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11863" y="908050"/>
            <a:ext cx="334168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/>
              <a:t> </a:t>
            </a:r>
            <a:r>
              <a:rPr lang="ru-RU" b="1">
                <a:latin typeface="Harrington" pitchFamily="82" charset="0"/>
              </a:rPr>
              <a:t>Spoons are for soup, </a:t>
            </a:r>
            <a:br>
              <a:rPr lang="ru-RU" b="1">
                <a:latin typeface="Harrington" pitchFamily="82" charset="0"/>
              </a:rPr>
            </a:br>
            <a:r>
              <a:rPr lang="ru-RU" b="1">
                <a:latin typeface="Harrington" pitchFamily="82" charset="0"/>
              </a:rPr>
              <a:t> Forks - for cakes and stew. </a:t>
            </a:r>
            <a:br>
              <a:rPr lang="ru-RU" b="1">
                <a:latin typeface="Harrington" pitchFamily="82" charset="0"/>
              </a:rPr>
            </a:br>
            <a:r>
              <a:rPr lang="ru-RU" b="1">
                <a:latin typeface="Harrington" pitchFamily="82" charset="0"/>
              </a:rPr>
              <a:t> But never, ever try to bite </a:t>
            </a:r>
            <a:br>
              <a:rPr lang="ru-RU" b="1">
                <a:latin typeface="Harrington" pitchFamily="82" charset="0"/>
              </a:rPr>
            </a:br>
            <a:r>
              <a:rPr lang="ru-RU" b="1">
                <a:latin typeface="Harrington" pitchFamily="82" charset="0"/>
              </a:rPr>
              <a:t> More food than you can chew</a:t>
            </a:r>
            <a:r>
              <a:rPr lang="ru-RU">
                <a:latin typeface="Harrington" pitchFamily="82" charset="0"/>
              </a:rPr>
              <a:t>.  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635375" y="1700213"/>
            <a:ext cx="3041650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b="1" dirty="0" err="1">
                <a:latin typeface="Harrington" pitchFamily="82" charset="0"/>
              </a:rPr>
              <a:t>Refrain</a:t>
            </a:r>
            <a:r>
              <a:rPr lang="ru-RU" b="1" dirty="0">
                <a:latin typeface="Harrington" pitchFamily="82" charset="0"/>
              </a:rPr>
              <a:t>:</a:t>
            </a:r>
            <a:br>
              <a:rPr lang="ru-RU" b="1" dirty="0">
                <a:latin typeface="Harrington" pitchFamily="82" charset="0"/>
              </a:rPr>
            </a:br>
            <a:r>
              <a:rPr lang="ru-RU" b="1" dirty="0" err="1">
                <a:latin typeface="Harrington" pitchFamily="82" charset="0"/>
              </a:rPr>
              <a:t>Manners</a:t>
            </a:r>
            <a:r>
              <a:rPr lang="ru-RU" b="1" dirty="0">
                <a:latin typeface="Harrington" pitchFamily="82" charset="0"/>
              </a:rPr>
              <a:t>, (</a:t>
            </a:r>
            <a:r>
              <a:rPr lang="ru-RU" b="1" dirty="0" err="1">
                <a:latin typeface="Harrington" pitchFamily="82" charset="0"/>
              </a:rPr>
              <a:t>manners</a:t>
            </a:r>
            <a:r>
              <a:rPr lang="ru-RU" b="1" dirty="0">
                <a:latin typeface="Harrington" pitchFamily="82" charset="0"/>
              </a:rPr>
              <a:t>) </a:t>
            </a:r>
            <a:br>
              <a:rPr lang="ru-RU" b="1" dirty="0">
                <a:latin typeface="Harrington" pitchFamily="82" charset="0"/>
              </a:rPr>
            </a:br>
            <a:r>
              <a:rPr lang="ru-RU" b="1" dirty="0" err="1">
                <a:latin typeface="Harrington" pitchFamily="82" charset="0"/>
              </a:rPr>
              <a:t>They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are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all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that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matters</a:t>
            </a:r>
            <a:r>
              <a:rPr lang="ru-RU" b="1" dirty="0">
                <a:latin typeface="Harrington" pitchFamily="82" charset="0"/>
              </a:rPr>
              <a:t>. </a:t>
            </a:r>
            <a:br>
              <a:rPr lang="ru-RU" b="1" dirty="0">
                <a:latin typeface="Harrington" pitchFamily="82" charset="0"/>
              </a:rPr>
            </a:br>
            <a:r>
              <a:rPr lang="ru-RU" b="1" dirty="0" err="1">
                <a:latin typeface="Harrington" pitchFamily="82" charset="0"/>
              </a:rPr>
              <a:t>Sit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as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straight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as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you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could</a:t>
            </a:r>
            <a:r>
              <a:rPr lang="ru-RU" b="1" dirty="0">
                <a:latin typeface="Harrington" pitchFamily="82" charset="0"/>
              </a:rPr>
              <a:t>, </a:t>
            </a:r>
            <a:br>
              <a:rPr lang="ru-RU" b="1" dirty="0">
                <a:latin typeface="Harrington" pitchFamily="82" charset="0"/>
              </a:rPr>
            </a:br>
            <a:r>
              <a:rPr lang="ru-RU" b="1" dirty="0" err="1">
                <a:latin typeface="Harrington" pitchFamily="82" charset="0"/>
              </a:rPr>
              <a:t>Elbows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close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to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your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sides</a:t>
            </a:r>
            <a:r>
              <a:rPr lang="ru-RU" b="1" dirty="0">
                <a:latin typeface="Harrington" pitchFamily="82" charset="0"/>
              </a:rPr>
              <a:t>. </a:t>
            </a:r>
            <a:br>
              <a:rPr lang="ru-RU" b="1" dirty="0">
                <a:latin typeface="Harrington" pitchFamily="82" charset="0"/>
              </a:rPr>
            </a:br>
            <a:r>
              <a:rPr lang="ru-RU" b="1" dirty="0" err="1">
                <a:latin typeface="Harrington" pitchFamily="82" charset="0"/>
              </a:rPr>
              <a:t>Manners</a:t>
            </a:r>
            <a:r>
              <a:rPr lang="ru-RU" b="1" dirty="0">
                <a:latin typeface="Harrington" pitchFamily="82" charset="0"/>
              </a:rPr>
              <a:t>, (</a:t>
            </a:r>
            <a:r>
              <a:rPr lang="ru-RU" b="1" dirty="0" err="1">
                <a:latin typeface="Harrington" pitchFamily="82" charset="0"/>
              </a:rPr>
              <a:t>manners</a:t>
            </a:r>
            <a:r>
              <a:rPr lang="ru-RU" b="1" dirty="0">
                <a:latin typeface="Harrington" pitchFamily="82" charset="0"/>
              </a:rPr>
              <a:t>) </a:t>
            </a:r>
            <a:br>
              <a:rPr lang="ru-RU" b="1" dirty="0">
                <a:latin typeface="Harrington" pitchFamily="82" charset="0"/>
              </a:rPr>
            </a:br>
            <a:r>
              <a:rPr lang="ru-RU" b="1" dirty="0" err="1">
                <a:latin typeface="Harrington" pitchFamily="82" charset="0"/>
              </a:rPr>
              <a:t>They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are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all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that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matters</a:t>
            </a:r>
            <a:r>
              <a:rPr lang="ru-RU" b="1" dirty="0">
                <a:latin typeface="Harrington" pitchFamily="82" charset="0"/>
              </a:rPr>
              <a:t>. </a:t>
            </a:r>
            <a:br>
              <a:rPr lang="ru-RU" b="1" dirty="0">
                <a:latin typeface="Harrington" pitchFamily="82" charset="0"/>
              </a:rPr>
            </a:br>
            <a:r>
              <a:rPr lang="ru-RU" b="1" dirty="0" err="1">
                <a:latin typeface="Harrington" pitchFamily="82" charset="0"/>
              </a:rPr>
              <a:t>Never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play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with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your</a:t>
            </a:r>
            <a:r>
              <a:rPr lang="ru-RU" b="1" dirty="0">
                <a:latin typeface="Harrington" pitchFamily="82" charset="0"/>
              </a:rPr>
              <a:t> </a:t>
            </a:r>
            <a:r>
              <a:rPr lang="en-US" b="1" dirty="0">
                <a:latin typeface="Harrington" pitchFamily="82" charset="0"/>
              </a:rPr>
              <a:t>food</a:t>
            </a:r>
            <a:r>
              <a:rPr lang="ru-RU" b="1" dirty="0">
                <a:latin typeface="Harrington" pitchFamily="82" charset="0"/>
              </a:rPr>
              <a:t>, </a:t>
            </a:r>
          </a:p>
          <a:p>
            <a:pPr algn="ctr"/>
            <a:r>
              <a:rPr lang="ru-RU" b="1" dirty="0" err="1">
                <a:latin typeface="Harrington" pitchFamily="82" charset="0"/>
              </a:rPr>
              <a:t>And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you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will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be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all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right</a:t>
            </a:r>
            <a:r>
              <a:rPr lang="ru-RU" dirty="0">
                <a:latin typeface="Harrington" pitchFamily="82" charset="0"/>
              </a:rPr>
              <a:t>.</a:t>
            </a:r>
            <a:r>
              <a:rPr lang="ru-RU" dirty="0"/>
              <a:t> </a:t>
            </a: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3923928" y="5392738"/>
            <a:ext cx="31369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b="1" dirty="0" err="1">
                <a:latin typeface="Harrington" pitchFamily="82" charset="0"/>
              </a:rPr>
              <a:t>Refrain</a:t>
            </a:r>
            <a:endParaRPr lang="ru-RU" b="1" dirty="0">
              <a:latin typeface="Harrington" pitchFamily="82" charset="0"/>
            </a:endParaRPr>
          </a:p>
          <a:p>
            <a:pPr algn="ctr"/>
            <a:r>
              <a:rPr lang="ru-RU" b="1" dirty="0" err="1">
                <a:latin typeface="Harrington" pitchFamily="82" charset="0"/>
              </a:rPr>
              <a:t>At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table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every</a:t>
            </a:r>
            <a:r>
              <a:rPr lang="ru-RU" b="1" dirty="0">
                <a:latin typeface="Harrington" pitchFamily="82" charset="0"/>
              </a:rPr>
              <a:t> </a:t>
            </a:r>
            <a:r>
              <a:rPr lang="en-US" b="1" dirty="0">
                <a:latin typeface="Harrington" pitchFamily="82" charset="0"/>
              </a:rPr>
              <a:t>time</a:t>
            </a:r>
            <a:r>
              <a:rPr lang="ru-RU" b="1" dirty="0">
                <a:latin typeface="Harrington" pitchFamily="82" charset="0"/>
              </a:rPr>
              <a:t> </a:t>
            </a:r>
            <a:br>
              <a:rPr lang="ru-RU" b="1" dirty="0">
                <a:latin typeface="Harrington" pitchFamily="82" charset="0"/>
              </a:rPr>
            </a:br>
            <a:r>
              <a:rPr lang="ru-RU" b="1" dirty="0" err="1">
                <a:latin typeface="Harrington" pitchFamily="82" charset="0"/>
              </a:rPr>
              <a:t>You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have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to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watch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yourself</a:t>
            </a:r>
            <a:r>
              <a:rPr lang="ru-RU" b="1" dirty="0">
                <a:latin typeface="Harrington" pitchFamily="82" charset="0"/>
              </a:rPr>
              <a:t>, </a:t>
            </a:r>
            <a:br>
              <a:rPr lang="ru-RU" b="1" dirty="0">
                <a:latin typeface="Harrington" pitchFamily="82" charset="0"/>
              </a:rPr>
            </a:br>
            <a:r>
              <a:rPr lang="ru-RU" b="1" dirty="0" err="1">
                <a:latin typeface="Harrington" pitchFamily="82" charset="0"/>
              </a:rPr>
              <a:t>And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never</a:t>
            </a:r>
            <a:r>
              <a:rPr lang="ru-RU" b="1" dirty="0">
                <a:latin typeface="Harrington" pitchFamily="82" charset="0"/>
              </a:rPr>
              <a:t>, </a:t>
            </a:r>
            <a:r>
              <a:rPr lang="ru-RU" b="1" dirty="0" err="1">
                <a:latin typeface="Harrington" pitchFamily="82" charset="0"/>
              </a:rPr>
              <a:t>ever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start</a:t>
            </a:r>
            <a:r>
              <a:rPr lang="ru-RU" b="1" dirty="0">
                <a:latin typeface="Harrington" pitchFamily="82" charset="0"/>
              </a:rPr>
              <a:t> </a:t>
            </a:r>
            <a:br>
              <a:rPr lang="ru-RU" b="1" dirty="0">
                <a:latin typeface="Harrington" pitchFamily="82" charset="0"/>
              </a:rPr>
            </a:br>
            <a:r>
              <a:rPr lang="ru-RU" b="1" dirty="0" err="1">
                <a:latin typeface="Harrington" pitchFamily="82" charset="0"/>
              </a:rPr>
              <a:t>Without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a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napkin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on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your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lap</a:t>
            </a:r>
            <a:r>
              <a:rPr lang="ru-RU" b="1" dirty="0">
                <a:latin typeface="Harrington" pitchFamily="82" charset="0"/>
              </a:rPr>
              <a:t>.</a:t>
            </a: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6372225" y="3500438"/>
            <a:ext cx="2954338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b="1">
                <a:latin typeface="Harrington" pitchFamily="82" charset="0"/>
              </a:rPr>
              <a:t>If something is too far, </a:t>
            </a:r>
            <a:br>
              <a:rPr lang="ru-RU" b="1">
                <a:latin typeface="Harrington" pitchFamily="82" charset="0"/>
              </a:rPr>
            </a:br>
            <a:r>
              <a:rPr lang="ru-RU" b="1">
                <a:latin typeface="Harrington" pitchFamily="82" charset="0"/>
              </a:rPr>
              <a:t>You pass it to your mates. </a:t>
            </a:r>
            <a:br>
              <a:rPr lang="ru-RU" b="1">
                <a:latin typeface="Harrington" pitchFamily="82" charset="0"/>
              </a:rPr>
            </a:br>
            <a:r>
              <a:rPr lang="ru-RU" b="1">
                <a:latin typeface="Harrington" pitchFamily="82" charset="0"/>
              </a:rPr>
              <a:t>But never, ever try to take </a:t>
            </a:r>
            <a:br>
              <a:rPr lang="ru-RU" b="1">
                <a:latin typeface="Harrington" pitchFamily="82" charset="0"/>
              </a:rPr>
            </a:br>
            <a:r>
              <a:rPr lang="ru-RU" b="1">
                <a:latin typeface="Harrington" pitchFamily="82" charset="0"/>
              </a:rPr>
              <a:t>From other people's plates.</a:t>
            </a:r>
            <a:r>
              <a:rPr lang="ru-RU"/>
              <a:t> </a:t>
            </a: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5013176"/>
            <a:ext cx="3460750" cy="1191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ru-RU" b="1" dirty="0" err="1">
                <a:latin typeface="Harrington" pitchFamily="82" charset="0"/>
              </a:rPr>
              <a:t>To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talk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at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table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is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polite</a:t>
            </a:r>
            <a:r>
              <a:rPr lang="ru-RU" b="1" dirty="0">
                <a:latin typeface="Harrington" pitchFamily="82" charset="0"/>
              </a:rPr>
              <a:t>, </a:t>
            </a:r>
            <a:br>
              <a:rPr lang="ru-RU" b="1" dirty="0">
                <a:latin typeface="Harrington" pitchFamily="82" charset="0"/>
              </a:rPr>
            </a:br>
            <a:r>
              <a:rPr lang="ru-RU" b="1" dirty="0" err="1">
                <a:latin typeface="Harrington" pitchFamily="82" charset="0"/>
              </a:rPr>
              <a:t>And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not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to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talk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is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rude</a:t>
            </a:r>
            <a:r>
              <a:rPr lang="ru-RU" b="1" dirty="0">
                <a:latin typeface="Harrington" pitchFamily="82" charset="0"/>
              </a:rPr>
              <a:t>. </a:t>
            </a:r>
            <a:br>
              <a:rPr lang="ru-RU" b="1" dirty="0">
                <a:latin typeface="Harrington" pitchFamily="82" charset="0"/>
              </a:rPr>
            </a:br>
            <a:r>
              <a:rPr lang="ru-RU" b="1" dirty="0" err="1">
                <a:latin typeface="Harrington" pitchFamily="82" charset="0"/>
              </a:rPr>
              <a:t>And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never</a:t>
            </a:r>
            <a:r>
              <a:rPr lang="ru-RU" b="1" dirty="0">
                <a:latin typeface="Harrington" pitchFamily="82" charset="0"/>
              </a:rPr>
              <a:t>, </a:t>
            </a:r>
            <a:r>
              <a:rPr lang="ru-RU" b="1" dirty="0" err="1">
                <a:latin typeface="Harrington" pitchFamily="82" charset="0"/>
              </a:rPr>
              <a:t>ever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try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to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talk</a:t>
            </a:r>
            <a:r>
              <a:rPr lang="ru-RU" b="1" dirty="0">
                <a:latin typeface="Harrington" pitchFamily="82" charset="0"/>
              </a:rPr>
              <a:t> </a:t>
            </a:r>
            <a:br>
              <a:rPr lang="ru-RU" b="1" dirty="0">
                <a:latin typeface="Harrington" pitchFamily="82" charset="0"/>
              </a:rPr>
            </a:br>
            <a:r>
              <a:rPr lang="ru-RU" b="1" dirty="0" err="1">
                <a:latin typeface="Harrington" pitchFamily="82" charset="0"/>
              </a:rPr>
              <a:t>When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your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mouth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is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full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of</a:t>
            </a:r>
            <a:r>
              <a:rPr lang="ru-RU" b="1" dirty="0">
                <a:latin typeface="Harrington" pitchFamily="82" charset="0"/>
              </a:rPr>
              <a:t> </a:t>
            </a:r>
            <a:r>
              <a:rPr lang="ru-RU" b="1" dirty="0" err="1">
                <a:latin typeface="Harrington" pitchFamily="82" charset="0"/>
              </a:rPr>
              <a:t>food</a:t>
            </a:r>
            <a:r>
              <a:rPr lang="ru-RU" b="1" dirty="0"/>
              <a:t>. </a:t>
            </a: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1341438"/>
            <a:ext cx="4356100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6600" dirty="0">
                <a:latin typeface="Harrington" pitchFamily="82" charset="0"/>
              </a:rPr>
              <a:t>Manners, </a:t>
            </a:r>
          </a:p>
          <a:p>
            <a:pPr algn="ctr"/>
            <a:r>
              <a:rPr lang="en-US" sz="6600" dirty="0">
                <a:latin typeface="Harrington" pitchFamily="82" charset="0"/>
              </a:rPr>
              <a:t>Manners…</a:t>
            </a:r>
            <a:endParaRPr lang="ru-RU" sz="6600" dirty="0">
              <a:latin typeface="Harrington" pitchFamily="82" charset="0"/>
            </a:endParaRPr>
          </a:p>
        </p:txBody>
      </p:sp>
      <p:pic>
        <p:nvPicPr>
          <p:cNvPr id="9" name="060 - Unit 6, Lesson 6, Exercise 5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691680" y="371703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146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30626"/>
          </a:xfrm>
        </p:spPr>
        <p:txBody>
          <a:bodyPr>
            <a:normAutofit/>
          </a:bodyPr>
          <a:lstStyle/>
          <a:p>
            <a:r>
              <a:rPr lang="en-US" sz="5400" dirty="0" smtClean="0"/>
              <a:t>Good bye, children! The lesson is over.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2344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dirty="0" smtClean="0"/>
              <a:t>Good manners and rules of </a:t>
            </a:r>
            <a:r>
              <a:rPr lang="en-US" sz="3600" dirty="0" err="1" smtClean="0"/>
              <a:t>behaviour</a:t>
            </a:r>
            <a:r>
              <a:rPr lang="en-US" sz="3600" dirty="0" smtClean="0"/>
              <a:t> at home, work, transport or other places are very important in modern society</a:t>
            </a:r>
            <a:endParaRPr lang="ru-RU" sz="3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-P 132 Ex A(</a:t>
            </a:r>
            <a:r>
              <a:rPr lang="ru-RU" dirty="0" smtClean="0"/>
              <a:t>Перевод диалога)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-</a:t>
            </a:r>
            <a:r>
              <a:rPr lang="ru-RU" dirty="0" smtClean="0"/>
              <a:t>Составить плакат для школьной столовой на английском языке, используя </a:t>
            </a:r>
            <a:r>
              <a:rPr lang="en-US" dirty="0" smtClean="0"/>
              <a:t>Should/shouldn’t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Homework </a:t>
            </a:r>
            <a:r>
              <a:rPr lang="ru-RU" dirty="0" smtClean="0"/>
              <a:t>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52"/>
            <a:ext cx="8401080" cy="5864439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                            </a:t>
            </a:r>
            <a:r>
              <a:rPr lang="en-US" sz="4800" dirty="0" smtClean="0"/>
              <a:t>[u]</a:t>
            </a:r>
            <a:br>
              <a:rPr lang="en-US" sz="4800" dirty="0" smtClean="0"/>
            </a:br>
            <a:endParaRPr lang="en-US" sz="48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3600" dirty="0" smtClean="0"/>
              <a:t>The cook took a good  look at the pudding and put sugar in it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76664"/>
          </a:xfrm>
        </p:spPr>
        <p:txBody>
          <a:bodyPr>
            <a:normAutofit lnSpcReduction="10000"/>
          </a:bodyPr>
          <a:lstStyle/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a napkin </a:t>
            </a:r>
            <a:br>
              <a:rPr lang="en-US" sz="2800" dirty="0" smtClean="0"/>
            </a:br>
            <a:r>
              <a:rPr lang="en-US" sz="2800" dirty="0" smtClean="0"/>
              <a:t>on your lap </a:t>
            </a:r>
            <a:br>
              <a:rPr lang="en-US" sz="2800" dirty="0" smtClean="0"/>
            </a:br>
            <a:r>
              <a:rPr lang="en-US" sz="2800" dirty="0" smtClean="0"/>
              <a:t>to pass </a:t>
            </a:r>
            <a:r>
              <a:rPr lang="en-US" sz="2800" dirty="0" err="1" smtClean="0"/>
              <a:t>smth</a:t>
            </a:r>
            <a:r>
              <a:rPr lang="en-US" sz="2800" dirty="0" smtClean="0"/>
              <a:t> to </a:t>
            </a:r>
            <a:r>
              <a:rPr lang="en-US" sz="2800" dirty="0" err="1" smtClean="0"/>
              <a:t>smb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 smtClean="0"/>
              <a:t>straight</a:t>
            </a:r>
            <a:br>
              <a:rPr lang="en-US" sz="2800" dirty="0" smtClean="0"/>
            </a:br>
            <a:r>
              <a:rPr lang="en-US" sz="2800" dirty="0" smtClean="0"/>
              <a:t> never, ever </a:t>
            </a:r>
            <a:br>
              <a:rPr lang="en-US" sz="2800" dirty="0" smtClean="0"/>
            </a:br>
            <a:r>
              <a:rPr lang="en-US" sz="2800" dirty="0" smtClean="0"/>
              <a:t>elbows close to your sides  </a:t>
            </a:r>
            <a:br>
              <a:rPr lang="en-US" sz="2800" dirty="0" smtClean="0"/>
            </a:br>
            <a:r>
              <a:rPr lang="en-US" sz="2800" dirty="0" smtClean="0"/>
              <a:t>They are all that matters.   </a:t>
            </a:r>
            <a:br>
              <a:rPr lang="en-US" sz="2800" dirty="0" smtClean="0"/>
            </a:br>
            <a:r>
              <a:rPr lang="en-US" sz="2800" dirty="0" smtClean="0"/>
              <a:t>to bite </a:t>
            </a:r>
            <a:br>
              <a:rPr lang="en-US" sz="2800" dirty="0" smtClean="0"/>
            </a:br>
            <a:r>
              <a:rPr lang="en-US" sz="2800" dirty="0" smtClean="0"/>
              <a:t>to chew   </a:t>
            </a:r>
            <a:br>
              <a:rPr lang="en-US" sz="2800" dirty="0" smtClean="0"/>
            </a:br>
            <a:r>
              <a:rPr lang="en-US" sz="2800" dirty="0" smtClean="0"/>
              <a:t>stew  </a:t>
            </a:r>
            <a:br>
              <a:rPr lang="en-US" sz="2800" dirty="0" smtClean="0"/>
            </a:br>
            <a:r>
              <a:rPr lang="en-US" sz="2800" dirty="0" smtClean="0"/>
              <a:t>rude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Repeat  the words and find them in our song: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School dinners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lum bright="-6000" contrast="6000"/>
          </a:blip>
          <a:srcRect l="27780" r="15546" b="80791"/>
          <a:stretch>
            <a:fillRect/>
          </a:stretch>
        </p:blipFill>
        <p:spPr>
          <a:xfrm>
            <a:off x="0" y="0"/>
            <a:ext cx="3205163" cy="2016125"/>
          </a:xfrm>
          <a:noFill/>
          <a:ln/>
        </p:spPr>
      </p:pic>
      <p:pic>
        <p:nvPicPr>
          <p:cNvPr id="3077" name="Picture 5" descr="School dinners"/>
          <p:cNvPicPr>
            <a:picLocks noChangeAspect="1" noChangeArrowheads="1"/>
          </p:cNvPicPr>
          <p:nvPr/>
        </p:nvPicPr>
        <p:blipFill>
          <a:blip r:embed="rId2" cstate="print">
            <a:lum bright="-6000" contrast="6000"/>
          </a:blip>
          <a:srcRect l="8640" t="21487" r="49733" b="59827"/>
          <a:stretch>
            <a:fillRect/>
          </a:stretch>
        </p:blipFill>
        <p:spPr bwMode="auto">
          <a:xfrm>
            <a:off x="3275856" y="0"/>
            <a:ext cx="2736974" cy="2100263"/>
          </a:xfrm>
          <a:prstGeom prst="rect">
            <a:avLst/>
          </a:prstGeom>
          <a:noFill/>
        </p:spPr>
      </p:pic>
      <p:pic>
        <p:nvPicPr>
          <p:cNvPr id="3078" name="Picture 6" descr="School dinners"/>
          <p:cNvPicPr>
            <a:picLocks noChangeAspect="1" noChangeArrowheads="1"/>
          </p:cNvPicPr>
          <p:nvPr/>
        </p:nvPicPr>
        <p:blipFill>
          <a:blip r:embed="rId2" cstate="print">
            <a:lum bright="-6000" contrast="6000"/>
          </a:blip>
          <a:srcRect l="52026" t="22414" r="4625" b="59807"/>
          <a:stretch>
            <a:fillRect/>
          </a:stretch>
        </p:blipFill>
        <p:spPr bwMode="auto">
          <a:xfrm>
            <a:off x="5975350" y="0"/>
            <a:ext cx="3168650" cy="2413000"/>
          </a:xfrm>
          <a:prstGeom prst="rect">
            <a:avLst/>
          </a:prstGeom>
          <a:noFill/>
        </p:spPr>
      </p:pic>
      <p:pic>
        <p:nvPicPr>
          <p:cNvPr id="3079" name="Picture 7" descr="School dinners"/>
          <p:cNvPicPr>
            <a:picLocks noChangeAspect="1" noChangeArrowheads="1"/>
          </p:cNvPicPr>
          <p:nvPr/>
        </p:nvPicPr>
        <p:blipFill>
          <a:blip r:embed="rId2" cstate="print">
            <a:lum bright="-6000" contrast="6000"/>
          </a:blip>
          <a:srcRect l="8640" t="41121" r="49733" b="40193"/>
          <a:stretch>
            <a:fillRect/>
          </a:stretch>
        </p:blipFill>
        <p:spPr bwMode="auto">
          <a:xfrm>
            <a:off x="251520" y="2132856"/>
            <a:ext cx="2665412" cy="2220913"/>
          </a:xfrm>
          <a:prstGeom prst="rect">
            <a:avLst/>
          </a:prstGeom>
          <a:noFill/>
        </p:spPr>
      </p:pic>
      <p:pic>
        <p:nvPicPr>
          <p:cNvPr id="3080" name="Picture 8" descr="School dinners"/>
          <p:cNvPicPr>
            <a:picLocks noChangeAspect="1" noChangeArrowheads="1"/>
          </p:cNvPicPr>
          <p:nvPr/>
        </p:nvPicPr>
        <p:blipFill>
          <a:blip r:embed="rId2" cstate="print">
            <a:lum bright="-6000" contrast="6000"/>
          </a:blip>
          <a:srcRect l="53746" t="41121" r="4663" b="41121"/>
          <a:stretch>
            <a:fillRect/>
          </a:stretch>
        </p:blipFill>
        <p:spPr bwMode="auto">
          <a:xfrm>
            <a:off x="3059832" y="2132856"/>
            <a:ext cx="2735263" cy="2165350"/>
          </a:xfrm>
          <a:prstGeom prst="rect">
            <a:avLst/>
          </a:prstGeom>
          <a:noFill/>
        </p:spPr>
      </p:pic>
      <p:pic>
        <p:nvPicPr>
          <p:cNvPr id="3083" name="Picture 11" descr="School dinners"/>
          <p:cNvPicPr>
            <a:picLocks noChangeAspect="1" noChangeArrowheads="1"/>
          </p:cNvPicPr>
          <p:nvPr/>
        </p:nvPicPr>
        <p:blipFill>
          <a:blip r:embed="rId2" cstate="print">
            <a:lum bright="-6000" contrast="6000"/>
          </a:blip>
          <a:srcRect l="53479" t="60280" r="3172" b="21034"/>
          <a:stretch>
            <a:fillRect/>
          </a:stretch>
        </p:blipFill>
        <p:spPr bwMode="auto">
          <a:xfrm>
            <a:off x="0" y="4352925"/>
            <a:ext cx="3132138" cy="2505075"/>
          </a:xfrm>
          <a:prstGeom prst="rect">
            <a:avLst/>
          </a:prstGeom>
          <a:noFill/>
        </p:spPr>
      </p:pic>
      <p:pic>
        <p:nvPicPr>
          <p:cNvPr id="3085" name="Picture 13" descr="School dinners"/>
          <p:cNvPicPr>
            <a:picLocks noChangeAspect="1" noChangeArrowheads="1"/>
          </p:cNvPicPr>
          <p:nvPr/>
        </p:nvPicPr>
        <p:blipFill>
          <a:blip r:embed="rId2" cstate="print">
            <a:lum bright="-6000" contrast="6000"/>
          </a:blip>
          <a:srcRect l="8038" t="79913" r="50000" b="2348"/>
          <a:stretch>
            <a:fillRect/>
          </a:stretch>
        </p:blipFill>
        <p:spPr bwMode="auto">
          <a:xfrm>
            <a:off x="3203848" y="4221088"/>
            <a:ext cx="2881312" cy="2260600"/>
          </a:xfrm>
          <a:prstGeom prst="rect">
            <a:avLst/>
          </a:prstGeom>
          <a:noFill/>
        </p:spPr>
      </p:pic>
      <p:pic>
        <p:nvPicPr>
          <p:cNvPr id="3087" name="Picture 15" descr="School dinners"/>
          <p:cNvPicPr>
            <a:picLocks noChangeAspect="1" noChangeArrowheads="1"/>
          </p:cNvPicPr>
          <p:nvPr/>
        </p:nvPicPr>
        <p:blipFill>
          <a:blip r:embed="rId2" cstate="print">
            <a:lum bright="-12000" contrast="12000"/>
          </a:blip>
          <a:srcRect l="53479" t="79913" r="3172" b="2348"/>
          <a:stretch>
            <a:fillRect/>
          </a:stretch>
        </p:blipFill>
        <p:spPr bwMode="auto">
          <a:xfrm>
            <a:off x="6084888" y="4535488"/>
            <a:ext cx="3059112" cy="2322512"/>
          </a:xfrm>
          <a:prstGeom prst="rect">
            <a:avLst/>
          </a:prstGeom>
          <a:noFill/>
        </p:spPr>
      </p:pic>
      <p:pic>
        <p:nvPicPr>
          <p:cNvPr id="3089" name="Picture 17" descr="School dinners"/>
          <p:cNvPicPr>
            <a:picLocks noChangeAspect="1" noChangeArrowheads="1"/>
          </p:cNvPicPr>
          <p:nvPr/>
        </p:nvPicPr>
        <p:blipFill>
          <a:blip r:embed="rId2" cstate="print">
            <a:lum bright="-6000" contrast="6000"/>
          </a:blip>
          <a:srcRect l="8371" t="60280" r="50000" b="21962"/>
          <a:stretch>
            <a:fillRect/>
          </a:stretch>
        </p:blipFill>
        <p:spPr bwMode="auto">
          <a:xfrm>
            <a:off x="5724525" y="2276475"/>
            <a:ext cx="3095625" cy="244951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5864439"/>
          </a:xfrm>
        </p:spPr>
        <p:txBody>
          <a:bodyPr>
            <a:normAutofit/>
          </a:bodyPr>
          <a:lstStyle/>
          <a:p>
            <a:pPr fontAlgn="t">
              <a:buNone/>
            </a:pPr>
            <a:r>
              <a:rPr lang="en-US" b="1" u="sng" dirty="0" smtClean="0"/>
              <a:t>Revision of the previous lesson: “ Modal verb should”. Complete the chart:</a:t>
            </a:r>
          </a:p>
          <a:p>
            <a:pPr fontAlgn="t">
              <a:buNone/>
            </a:pPr>
            <a:r>
              <a:rPr lang="en-US" dirty="0" smtClean="0"/>
              <a:t>   1.You … eat with your fork and spoon.</a:t>
            </a:r>
            <a:endParaRPr lang="ru-RU" dirty="0" smtClean="0"/>
          </a:p>
          <a:p>
            <a:pPr fontAlgn="t"/>
            <a:r>
              <a:rPr lang="en-US" dirty="0" smtClean="0"/>
              <a:t>2.You … talk while you are eating.</a:t>
            </a:r>
            <a:endParaRPr lang="ru-RU" dirty="0" smtClean="0"/>
          </a:p>
          <a:p>
            <a:pPr fontAlgn="t"/>
            <a:r>
              <a:rPr lang="en-US" dirty="0" smtClean="0"/>
              <a:t>3.You … eat your cake with a spoon.</a:t>
            </a:r>
            <a:endParaRPr lang="ru-RU" dirty="0" smtClean="0"/>
          </a:p>
          <a:p>
            <a:pPr fontAlgn="t"/>
            <a:r>
              <a:rPr lang="en-US" dirty="0" smtClean="0"/>
              <a:t>4.You … eat chips with your fingers.</a:t>
            </a:r>
            <a:endParaRPr lang="ru-RU" dirty="0" smtClean="0"/>
          </a:p>
          <a:p>
            <a:pPr fontAlgn="t"/>
            <a:r>
              <a:rPr lang="en-US" dirty="0" smtClean="0"/>
              <a:t>5.You … keep your napkin on the table near your plate.</a:t>
            </a:r>
            <a:endParaRPr lang="ru-RU" dirty="0" smtClean="0"/>
          </a:p>
          <a:p>
            <a:pPr fontAlgn="t"/>
            <a:r>
              <a:rPr lang="en-US" dirty="0" smtClean="0"/>
              <a:t>6.The knife … on the right of your plate.</a:t>
            </a:r>
            <a:endParaRPr lang="ru-RU" dirty="0" smtClean="0"/>
          </a:p>
          <a:p>
            <a:pPr fontAlgn="t"/>
            <a:r>
              <a:rPr lang="en-US" dirty="0" smtClean="0"/>
              <a:t>7.If something on the table is too far away, you … stand up and take it.</a:t>
            </a:r>
            <a:endParaRPr lang="ru-RU" dirty="0" smtClean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051720" y="5085184"/>
          <a:ext cx="6746522" cy="1167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9638"/>
                <a:gridCol w="3346884"/>
              </a:tblGrid>
              <a:tr h="583759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             Should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r>
                        <a:rPr lang="en-US" baseline="0" dirty="0" smtClean="0"/>
                        <a:t>              Shouldn’t</a:t>
                      </a:r>
                      <a:endParaRPr lang="ru-RU" dirty="0"/>
                    </a:p>
                  </a:txBody>
                  <a:tcPr/>
                </a:tc>
              </a:tr>
              <a:tr h="58375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1500174"/>
          <a:ext cx="8472488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6244"/>
                <a:gridCol w="42362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Should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</a:t>
                      </a:r>
                      <a:r>
                        <a:rPr lang="en-US" dirty="0" err="1" smtClean="0"/>
                        <a:t>Shoudn’t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</a:t>
                      </a:r>
                      <a:r>
                        <a:rPr lang="en-US" baseline="0" dirty="0" smtClean="0"/>
                        <a:t>You should eat with your fork and spoon.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2.You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shoudn’t</a:t>
                      </a:r>
                      <a:r>
                        <a:rPr lang="en-US" baseline="0" dirty="0" smtClean="0"/>
                        <a:t> talk while you are eating.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r>
                        <a:rPr lang="en-US" baseline="0" dirty="0" smtClean="0"/>
                        <a:t>You should eat your cake with a spoon.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7.If</a:t>
                      </a:r>
                      <a:r>
                        <a:rPr lang="en-US" baseline="0" dirty="0" smtClean="0"/>
                        <a:t> something on the table is too far away, </a:t>
                      </a:r>
                      <a:r>
                        <a:rPr lang="en-US" baseline="0" smtClean="0"/>
                        <a:t>you shouldn't </a:t>
                      </a:r>
                      <a:r>
                        <a:rPr lang="en-US" baseline="0" dirty="0" smtClean="0"/>
                        <a:t>stand up and take it.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4.You</a:t>
                      </a:r>
                      <a:r>
                        <a:rPr lang="en-US" baseline="0" dirty="0" smtClean="0"/>
                        <a:t> should eat chips with your fingers.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5.You</a:t>
                      </a:r>
                      <a:r>
                        <a:rPr lang="en-US" baseline="0" dirty="0" smtClean="0"/>
                        <a:t> should keep your napkin on the table near your plate.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6.The</a:t>
                      </a:r>
                      <a:r>
                        <a:rPr lang="en-US" baseline="0" dirty="0" smtClean="0"/>
                        <a:t> knife should go on the right of your plate.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Check your answers: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V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163139" cy="2643182"/>
          </a:xfrm>
          <a:prstGeom prst="rect">
            <a:avLst/>
          </a:prstGeom>
        </p:spPr>
      </p:pic>
      <p:pic>
        <p:nvPicPr>
          <p:cNvPr id="3" name="Рисунок 2" descr="10877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24242" y="2643182"/>
            <a:ext cx="5619757" cy="4214818"/>
          </a:xfrm>
          <a:prstGeom prst="rect">
            <a:avLst/>
          </a:prstGeom>
        </p:spPr>
      </p:pic>
      <p:pic>
        <p:nvPicPr>
          <p:cNvPr id="4" name="Рисунок 3" descr="zimnie-zarisovki-ot-fotografa-doberman-foto-mb-photoru-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3504" y="0"/>
            <a:ext cx="4000496" cy="2643181"/>
          </a:xfrm>
          <a:prstGeom prst="rect">
            <a:avLst/>
          </a:prstGeom>
        </p:spPr>
      </p:pic>
      <p:pic>
        <p:nvPicPr>
          <p:cNvPr id="5" name="Рисунок 4" descr="0a33388a43535d4d8e59a0ee79615e46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" y="2643182"/>
            <a:ext cx="4429124" cy="4214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111</TotalTime>
  <Words>308</Words>
  <Application>Microsoft Office PowerPoint</Application>
  <PresentationFormat>Экран (4:3)</PresentationFormat>
  <Paragraphs>66</Paragraphs>
  <Slides>13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Открытая</vt:lpstr>
      <vt:lpstr>Manners, manners </vt:lpstr>
      <vt:lpstr>Слайд 2</vt:lpstr>
      <vt:lpstr>Homework :</vt:lpstr>
      <vt:lpstr>Слайд 4</vt:lpstr>
      <vt:lpstr> Repeat  the words and find them in our song:</vt:lpstr>
      <vt:lpstr>Слайд 6</vt:lpstr>
      <vt:lpstr>Слайд 7</vt:lpstr>
      <vt:lpstr>        Check your answers:</vt:lpstr>
      <vt:lpstr>Слайд 9</vt:lpstr>
      <vt:lpstr>Look at the pictures and match them with its meanings:</vt:lpstr>
      <vt:lpstr>Слайд 11</vt:lpstr>
      <vt:lpstr>Слайд 12</vt:lpstr>
      <vt:lpstr>Good bye, children! The lesson is over.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Gigl</dc:creator>
  <cp:lastModifiedBy>3</cp:lastModifiedBy>
  <cp:revision>24</cp:revision>
  <dcterms:created xsi:type="dcterms:W3CDTF">2015-02-02T03:30:49Z</dcterms:created>
  <dcterms:modified xsi:type="dcterms:W3CDTF">2015-10-18T14:21:59Z</dcterms:modified>
</cp:coreProperties>
</file>