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12/12/2015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12/12/2015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12/12/2015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12/12/2015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12/12/2015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12/12/2015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01F9CA3-105E-4857-9057-6DB6197DA786}" type="datetimeFigureOut">
              <a:rPr lang="en-US" smtClean="0"/>
              <a:t>12/12/2015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895685"/>
            <a:ext cx="6498158" cy="2740526"/>
          </a:xfrm>
        </p:spPr>
        <p:txBody>
          <a:bodyPr/>
          <a:lstStyle/>
          <a:p>
            <a:r>
              <a:rPr lang="ru-RU" sz="4000" i="1" dirty="0" err="1">
                <a:latin typeface="Apple Chancery"/>
                <a:cs typeface="Apple Chancery"/>
              </a:rPr>
              <a:t>As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r>
              <a:rPr lang="ru-RU" sz="4000" i="1" dirty="0" err="1">
                <a:latin typeface="Apple Chancery"/>
                <a:cs typeface="Apple Chancery"/>
              </a:rPr>
              <a:t>a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r>
              <a:rPr lang="ru-RU" sz="4000" i="1" dirty="0" err="1">
                <a:latin typeface="Apple Chancery"/>
                <a:cs typeface="Apple Chancery"/>
              </a:rPr>
              <a:t>general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r>
              <a:rPr lang="ru-RU" sz="4000" i="1" dirty="0" err="1">
                <a:latin typeface="Apple Chancery"/>
                <a:cs typeface="Apple Chancery"/>
              </a:rPr>
              <a:t>rule</a:t>
            </a:r>
            <a:r>
              <a:rPr lang="ru-RU" sz="4000" i="1" dirty="0">
                <a:latin typeface="Apple Chancery"/>
                <a:cs typeface="Apple Chancery"/>
              </a:rPr>
              <a:t>, </a:t>
            </a:r>
            <a:r>
              <a:rPr lang="ru-RU" sz="4000" i="1" dirty="0" err="1">
                <a:latin typeface="Apple Chancery"/>
                <a:cs typeface="Apple Chancery"/>
              </a:rPr>
              <a:t>the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r>
              <a:rPr lang="ru-RU" sz="4000" i="1" dirty="0" err="1">
                <a:latin typeface="Apple Chancery"/>
                <a:cs typeface="Apple Chancery"/>
              </a:rPr>
              <a:t>most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r>
              <a:rPr lang="ru-RU" sz="4000" i="1" dirty="0" err="1">
                <a:latin typeface="Apple Chancery"/>
                <a:cs typeface="Apple Chancery"/>
              </a:rPr>
              <a:t>successful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r>
              <a:rPr lang="ru-RU" sz="4000" i="1" dirty="0" err="1">
                <a:latin typeface="Apple Chancery"/>
                <a:cs typeface="Apple Chancery"/>
              </a:rPr>
              <a:t>man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r>
              <a:rPr lang="ru-RU" sz="4000" i="1" dirty="0" err="1">
                <a:latin typeface="Apple Chancery"/>
                <a:cs typeface="Apple Chancery"/>
              </a:rPr>
              <a:t>in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r>
              <a:rPr lang="ru-RU" sz="4000" i="1" dirty="0" err="1">
                <a:latin typeface="Apple Chancery"/>
                <a:cs typeface="Apple Chancery"/>
              </a:rPr>
              <a:t>life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r>
              <a:rPr lang="ru-RU" sz="4000" i="1" dirty="0" err="1">
                <a:latin typeface="Apple Chancery"/>
                <a:cs typeface="Apple Chancery"/>
              </a:rPr>
              <a:t>is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r>
              <a:rPr lang="ru-RU" sz="4000" i="1" dirty="0" err="1">
                <a:latin typeface="Apple Chancery"/>
                <a:cs typeface="Apple Chancery"/>
              </a:rPr>
              <a:t>the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r>
              <a:rPr lang="ru-RU" sz="4000" i="1" dirty="0" err="1">
                <a:latin typeface="Apple Chancery"/>
                <a:cs typeface="Apple Chancery"/>
              </a:rPr>
              <a:t>man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r>
              <a:rPr lang="ru-RU" sz="4000" i="1" dirty="0" err="1">
                <a:latin typeface="Apple Chancery"/>
                <a:cs typeface="Apple Chancery"/>
              </a:rPr>
              <a:t>who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r>
              <a:rPr lang="ru-RU" sz="4000" i="1" dirty="0" err="1">
                <a:latin typeface="Apple Chancery"/>
                <a:cs typeface="Apple Chancery"/>
              </a:rPr>
              <a:t>has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r>
              <a:rPr lang="ru-RU" sz="4000" i="1" dirty="0" err="1">
                <a:latin typeface="Apple Chancery"/>
                <a:cs typeface="Apple Chancery"/>
              </a:rPr>
              <a:t>the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r>
              <a:rPr lang="ru-RU" sz="4000" i="1" dirty="0" err="1">
                <a:latin typeface="Apple Chancery"/>
                <a:cs typeface="Apple Chancery"/>
              </a:rPr>
              <a:t>best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r>
              <a:rPr lang="ru-RU" sz="4000" i="1" dirty="0" err="1">
                <a:latin typeface="Apple Chancery"/>
                <a:cs typeface="Apple Chancery"/>
              </a:rPr>
              <a:t>information</a:t>
            </a:r>
            <a:r>
              <a:rPr lang="ru-RU" sz="4000" i="1" dirty="0">
                <a:latin typeface="Apple Chancery"/>
                <a:cs typeface="Apple Chancery"/>
              </a:rPr>
              <a:t> </a:t>
            </a:r>
            <a:endParaRPr lang="en-US" sz="4000" i="1" dirty="0">
              <a:latin typeface="Apple Chancery"/>
              <a:cs typeface="Apple Chancery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916947"/>
            <a:ext cx="6498159" cy="1363578"/>
          </a:xfrm>
        </p:spPr>
        <p:txBody>
          <a:bodyPr>
            <a:normAutofit/>
          </a:bodyPr>
          <a:lstStyle/>
          <a:p>
            <a:r>
              <a:rPr lang="ru-RU" sz="4400" i="1" dirty="0" err="1">
                <a:solidFill>
                  <a:schemeClr val="tx1"/>
                </a:solidFill>
                <a:latin typeface="Abadi MT Condensed Extra Bold"/>
                <a:cs typeface="Abadi MT Condensed Extra Bold"/>
              </a:rPr>
              <a:t>Benjamin</a:t>
            </a:r>
            <a:r>
              <a:rPr lang="ru-RU" sz="4400" i="1" dirty="0">
                <a:solidFill>
                  <a:schemeClr val="tx1"/>
                </a:solidFill>
                <a:latin typeface="Abadi MT Condensed Extra Bold"/>
                <a:cs typeface="Abadi MT Condensed Extra Bold"/>
              </a:rPr>
              <a:t> </a:t>
            </a:r>
            <a:r>
              <a:rPr lang="ru-RU" sz="4400" i="1" dirty="0" err="1">
                <a:solidFill>
                  <a:schemeClr val="tx1"/>
                </a:solidFill>
                <a:latin typeface="Abadi MT Condensed Extra Bold"/>
                <a:cs typeface="Abadi MT Condensed Extra Bold"/>
              </a:rPr>
              <a:t>Disraeli</a:t>
            </a:r>
            <a:r>
              <a:rPr lang="ru-RU" sz="4400" i="1" dirty="0">
                <a:solidFill>
                  <a:schemeClr val="tx1"/>
                </a:solidFill>
                <a:latin typeface="Abadi MT Condensed Extra Bold"/>
                <a:cs typeface="Abadi MT Condensed Extra Bold"/>
              </a:rPr>
              <a:t> </a:t>
            </a:r>
            <a:endParaRPr lang="en-US" sz="4400" dirty="0">
              <a:solidFill>
                <a:schemeClr val="tx1"/>
              </a:solidFill>
              <a:latin typeface="Abadi MT Condensed Extra Bold"/>
              <a:cs typeface="Abadi MT Condensed Extra Bold"/>
            </a:endParaRPr>
          </a:p>
        </p:txBody>
      </p:sp>
    </p:spTree>
    <p:extLst>
      <p:ext uri="{BB962C8B-B14F-4D97-AF65-F5344CB8AC3E}">
        <p14:creationId xmlns:p14="http://schemas.microsoft.com/office/powerpoint/2010/main" val="103912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ducation_in_gb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836" y="75009"/>
            <a:ext cx="8922327" cy="6691746"/>
          </a:xfrm>
        </p:spPr>
      </p:pic>
    </p:spTree>
    <p:extLst>
      <p:ext uri="{BB962C8B-B14F-4D97-AF65-F5344CB8AC3E}">
        <p14:creationId xmlns:p14="http://schemas.microsoft.com/office/powerpoint/2010/main" val="408427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4400" b="1" dirty="0" smtClean="0"/>
              <a:t>What was the information you already were familiar with?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15192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4400" b="1" dirty="0" smtClean="0"/>
              <a:t>What was the new Information?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76352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944" y="124692"/>
            <a:ext cx="8728365" cy="6608618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en-US" b="1" dirty="0" smtClean="0"/>
              <a:t>Compulsory</a:t>
            </a:r>
            <a:r>
              <a:rPr lang="ru-RU" b="1" dirty="0" smtClean="0"/>
              <a:t> – </a:t>
            </a:r>
          </a:p>
          <a:p>
            <a:pPr>
              <a:lnSpc>
                <a:spcPct val="120000"/>
              </a:lnSpc>
            </a:pPr>
            <a:r>
              <a:rPr lang="en-US" sz="2200" i="1" dirty="0" smtClean="0"/>
              <a:t>something </a:t>
            </a:r>
            <a:r>
              <a:rPr lang="en-US" sz="2200" i="1" dirty="0"/>
              <a:t>that is compulsory must be done because of a rule or </a:t>
            </a:r>
            <a:r>
              <a:rPr lang="en-US" sz="2200" i="1" dirty="0" smtClean="0"/>
              <a:t>law</a:t>
            </a:r>
          </a:p>
          <a:p>
            <a:pPr>
              <a:lnSpc>
                <a:spcPct val="120000"/>
              </a:lnSpc>
            </a:pPr>
            <a:r>
              <a:rPr lang="en-US" b="1" dirty="0" smtClean="0"/>
              <a:t>Curriculum</a:t>
            </a:r>
            <a:r>
              <a:rPr lang="ru-RU" b="1" dirty="0" smtClean="0"/>
              <a:t> – </a:t>
            </a:r>
          </a:p>
          <a:p>
            <a:pPr>
              <a:lnSpc>
                <a:spcPct val="120000"/>
              </a:lnSpc>
            </a:pPr>
            <a:r>
              <a:rPr lang="en-US" sz="2200" i="1" dirty="0"/>
              <a:t>the subjects that students study at a particular school or college</a:t>
            </a:r>
            <a:endParaRPr lang="en-US" sz="2200" i="1" dirty="0" smtClean="0"/>
          </a:p>
          <a:p>
            <a:pPr>
              <a:lnSpc>
                <a:spcPct val="120000"/>
              </a:lnSpc>
            </a:pPr>
            <a:r>
              <a:rPr lang="en-US" b="1" dirty="0" smtClean="0"/>
              <a:t>Core subjects</a:t>
            </a:r>
            <a:r>
              <a:rPr lang="ru-RU" b="1" dirty="0" smtClean="0"/>
              <a:t> – </a:t>
            </a:r>
          </a:p>
          <a:p>
            <a:pPr>
              <a:lnSpc>
                <a:spcPct val="120000"/>
              </a:lnSpc>
            </a:pPr>
            <a:r>
              <a:rPr lang="en-US" sz="2200" i="1" dirty="0"/>
              <a:t>the most important and basic subjects that all school students must study</a:t>
            </a:r>
            <a:endParaRPr lang="ru-RU" sz="2200" i="1" dirty="0"/>
          </a:p>
          <a:p>
            <a:pPr>
              <a:lnSpc>
                <a:spcPct val="120000"/>
              </a:lnSpc>
            </a:pPr>
            <a:r>
              <a:rPr lang="en-US" b="1" dirty="0" smtClean="0"/>
              <a:t>Qualification </a:t>
            </a:r>
            <a:r>
              <a:rPr lang="ru-RU" b="1" dirty="0" smtClean="0"/>
              <a:t>– </a:t>
            </a:r>
          </a:p>
          <a:p>
            <a:pPr>
              <a:lnSpc>
                <a:spcPct val="120000"/>
              </a:lnSpc>
            </a:pPr>
            <a:r>
              <a:rPr lang="en-US" sz="2200" i="1" dirty="0" smtClean="0"/>
              <a:t>something </a:t>
            </a:r>
            <a:r>
              <a:rPr lang="en-US" sz="2200" i="1" dirty="0"/>
              <a:t>such as a degree or a diploma that you get when you successfully finish a course of </a:t>
            </a:r>
            <a:r>
              <a:rPr lang="en-US" sz="2200" i="1" dirty="0" smtClean="0"/>
              <a:t>study</a:t>
            </a:r>
          </a:p>
          <a:p>
            <a:pPr>
              <a:lnSpc>
                <a:spcPct val="120000"/>
              </a:lnSpc>
            </a:pPr>
            <a:r>
              <a:rPr lang="en-US" b="1" dirty="0" smtClean="0"/>
              <a:t>Gap year – </a:t>
            </a:r>
            <a:endParaRPr lang="ru-RU" b="1" dirty="0" smtClean="0"/>
          </a:p>
          <a:p>
            <a:pPr>
              <a:lnSpc>
                <a:spcPct val="120000"/>
              </a:lnSpc>
            </a:pPr>
            <a:r>
              <a:rPr lang="en-US" sz="2200" i="1" dirty="0" smtClean="0"/>
              <a:t>a </a:t>
            </a:r>
            <a:r>
              <a:rPr lang="en-US" sz="2200" i="1" dirty="0"/>
              <a:t>year out of education for work experience or to travel</a:t>
            </a:r>
            <a:r>
              <a:rPr lang="ru-RU" sz="2200" i="1" dirty="0"/>
              <a:t> </a:t>
            </a:r>
            <a:endParaRPr lang="en-US" sz="2200" i="1" dirty="0" smtClean="0"/>
          </a:p>
          <a:p>
            <a:pPr>
              <a:lnSpc>
                <a:spcPct val="120000"/>
              </a:lnSpc>
            </a:pPr>
            <a:r>
              <a:rPr lang="en-US" b="1" dirty="0" smtClean="0"/>
              <a:t>Tuition</a:t>
            </a:r>
            <a:r>
              <a:rPr lang="ru-RU" b="1" dirty="0" smtClean="0"/>
              <a:t> -  </a:t>
            </a:r>
          </a:p>
          <a:p>
            <a:pPr>
              <a:lnSpc>
                <a:spcPct val="120000"/>
              </a:lnSpc>
            </a:pPr>
            <a:r>
              <a:rPr lang="en-US" sz="2200" dirty="0"/>
              <a:t>money that you pay to take lessons, especially at a college, university, or private school</a:t>
            </a:r>
            <a:endParaRPr lang="en-US" sz="2200" dirty="0" smtClean="0"/>
          </a:p>
          <a:p>
            <a:pPr>
              <a:lnSpc>
                <a:spcPct val="120000"/>
              </a:lnSpc>
            </a:pPr>
            <a:r>
              <a:rPr lang="en-US" b="1" dirty="0" smtClean="0"/>
              <a:t>Graduate </a:t>
            </a:r>
            <a:r>
              <a:rPr lang="ru-RU" b="1" dirty="0" smtClean="0"/>
              <a:t>– </a:t>
            </a:r>
          </a:p>
          <a:p>
            <a:pPr>
              <a:lnSpc>
                <a:spcPct val="120000"/>
              </a:lnSpc>
            </a:pPr>
            <a:r>
              <a:rPr lang="en-US" sz="2200" dirty="0"/>
              <a:t> to complete your studies at a university or college, usually by getting a degree</a:t>
            </a:r>
            <a:endParaRPr lang="en-US" sz="2200" dirty="0" smtClean="0"/>
          </a:p>
          <a:p>
            <a:endParaRPr lang="en-US" sz="22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93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401053"/>
            <a:ext cx="8042276" cy="5975684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en-US" sz="7000" b="1" i="1" dirty="0">
                <a:solidFill>
                  <a:schemeClr val="tx1"/>
                </a:solidFill>
              </a:rPr>
              <a:t>Say if the sentence is true (T), false (F), or not stated (NS) according to the text.</a:t>
            </a:r>
            <a:endParaRPr lang="ru-RU" sz="7000" b="1" i="1" dirty="0">
              <a:solidFill>
                <a:schemeClr val="tx1"/>
              </a:solidFill>
            </a:endParaRPr>
          </a:p>
          <a:p>
            <a:pPr algn="just"/>
            <a:r>
              <a:rPr lang="en-US" sz="7000" dirty="0">
                <a:solidFill>
                  <a:schemeClr val="accent1"/>
                </a:solidFill>
              </a:rPr>
              <a:t>1.  Education in Britain isn’t compulsory for children of 5 to 16</a:t>
            </a:r>
            <a:r>
              <a:rPr lang="en-US" sz="7000" dirty="0" smtClean="0">
                <a:solidFill>
                  <a:schemeClr val="accent1"/>
                </a:solidFill>
              </a:rPr>
              <a:t>.                                   </a:t>
            </a:r>
            <a:endParaRPr lang="ru-RU" sz="7000" dirty="0" smtClean="0">
              <a:solidFill>
                <a:schemeClr val="accent1"/>
              </a:solidFill>
            </a:endParaRPr>
          </a:p>
          <a:p>
            <a:pPr algn="just"/>
            <a:r>
              <a:rPr lang="en-US" sz="7000" dirty="0" smtClean="0">
                <a:solidFill>
                  <a:schemeClr val="tx1"/>
                </a:solidFill>
              </a:rPr>
              <a:t>F</a:t>
            </a:r>
            <a:endParaRPr lang="ru-RU" sz="7000" dirty="0">
              <a:solidFill>
                <a:schemeClr val="tx1"/>
              </a:solidFill>
            </a:endParaRPr>
          </a:p>
          <a:p>
            <a:pPr algn="just"/>
            <a:r>
              <a:rPr lang="en-US" sz="7000" dirty="0">
                <a:solidFill>
                  <a:schemeClr val="accent1"/>
                </a:solidFill>
              </a:rPr>
              <a:t>2.  There are no computers in primary schools</a:t>
            </a:r>
            <a:r>
              <a:rPr lang="en-US" sz="7000" dirty="0" smtClean="0">
                <a:solidFill>
                  <a:schemeClr val="accent1"/>
                </a:solidFill>
              </a:rPr>
              <a:t>.                                                    </a:t>
            </a:r>
            <a:endParaRPr lang="ru-RU" sz="7000" dirty="0" smtClean="0">
              <a:solidFill>
                <a:schemeClr val="accent1"/>
              </a:solidFill>
            </a:endParaRPr>
          </a:p>
          <a:p>
            <a:pPr algn="just"/>
            <a:r>
              <a:rPr lang="en-US" sz="7000" dirty="0" smtClean="0">
                <a:solidFill>
                  <a:srgbClr val="000000"/>
                </a:solidFill>
              </a:rPr>
              <a:t>F</a:t>
            </a:r>
            <a:endParaRPr lang="ru-RU" sz="7000" dirty="0">
              <a:solidFill>
                <a:srgbClr val="000000"/>
              </a:solidFill>
            </a:endParaRPr>
          </a:p>
          <a:p>
            <a:pPr algn="just"/>
            <a:r>
              <a:rPr lang="en-US" sz="7000" dirty="0">
                <a:solidFill>
                  <a:schemeClr val="accent1"/>
                </a:solidFill>
              </a:rPr>
              <a:t>3.  English is one of the four core subjects in secondary school</a:t>
            </a:r>
            <a:r>
              <a:rPr lang="en-US" sz="7000" dirty="0" smtClean="0">
                <a:solidFill>
                  <a:schemeClr val="accent1"/>
                </a:solidFill>
              </a:rPr>
              <a:t>.                            </a:t>
            </a:r>
            <a:endParaRPr lang="ru-RU" sz="7000" dirty="0" smtClean="0">
              <a:solidFill>
                <a:schemeClr val="accent1"/>
              </a:solidFill>
            </a:endParaRPr>
          </a:p>
          <a:p>
            <a:pPr algn="just"/>
            <a:r>
              <a:rPr lang="en-US" sz="7000" dirty="0" smtClean="0">
                <a:solidFill>
                  <a:srgbClr val="000000"/>
                </a:solidFill>
              </a:rPr>
              <a:t>F</a:t>
            </a:r>
            <a:endParaRPr lang="ru-RU" sz="7000" dirty="0">
              <a:solidFill>
                <a:srgbClr val="000000"/>
              </a:solidFill>
            </a:endParaRPr>
          </a:p>
          <a:p>
            <a:pPr algn="just"/>
            <a:r>
              <a:rPr lang="en-US" sz="7000" dirty="0">
                <a:solidFill>
                  <a:schemeClr val="accent1"/>
                </a:solidFill>
              </a:rPr>
              <a:t>4.  Any student can take a gap year between school and university</a:t>
            </a:r>
            <a:r>
              <a:rPr lang="en-US" sz="7000" dirty="0" smtClean="0">
                <a:solidFill>
                  <a:schemeClr val="accent1"/>
                </a:solidFill>
              </a:rPr>
              <a:t>.                               </a:t>
            </a:r>
            <a:r>
              <a:rPr lang="en-US" sz="7000" dirty="0" smtClean="0">
                <a:solidFill>
                  <a:srgbClr val="000000"/>
                </a:solidFill>
              </a:rPr>
              <a:t> </a:t>
            </a:r>
            <a:endParaRPr lang="ru-RU" sz="7000" dirty="0" smtClean="0">
              <a:solidFill>
                <a:srgbClr val="000000"/>
              </a:solidFill>
            </a:endParaRPr>
          </a:p>
          <a:p>
            <a:pPr algn="just"/>
            <a:r>
              <a:rPr lang="en-US" sz="7000" dirty="0" smtClean="0">
                <a:solidFill>
                  <a:srgbClr val="000000"/>
                </a:solidFill>
              </a:rPr>
              <a:t>T</a:t>
            </a:r>
            <a:endParaRPr lang="ru-RU" sz="7000" dirty="0">
              <a:solidFill>
                <a:srgbClr val="000000"/>
              </a:solidFill>
            </a:endParaRPr>
          </a:p>
          <a:p>
            <a:pPr algn="just"/>
            <a:r>
              <a:rPr lang="en-US" sz="7000" dirty="0">
                <a:solidFill>
                  <a:schemeClr val="accent1"/>
                </a:solidFill>
              </a:rPr>
              <a:t>5.  Oxford and Cambridge are the most expensive universities in the UK</a:t>
            </a:r>
            <a:r>
              <a:rPr lang="en-US" sz="7000" dirty="0" smtClean="0">
                <a:solidFill>
                  <a:schemeClr val="accent1"/>
                </a:solidFill>
              </a:rPr>
              <a:t>.              </a:t>
            </a:r>
            <a:endParaRPr lang="ru-RU" sz="7000" dirty="0" smtClean="0">
              <a:solidFill>
                <a:schemeClr val="accent1"/>
              </a:solidFill>
            </a:endParaRPr>
          </a:p>
          <a:p>
            <a:pPr algn="just"/>
            <a:r>
              <a:rPr lang="en-US" sz="7000" dirty="0" smtClean="0">
                <a:solidFill>
                  <a:srgbClr val="000000"/>
                </a:solidFill>
              </a:rPr>
              <a:t>NS</a:t>
            </a:r>
            <a:endParaRPr lang="ru-RU" sz="7000" dirty="0">
              <a:solidFill>
                <a:srgbClr val="00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44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83" y="110836"/>
            <a:ext cx="8617526" cy="67471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91622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257</TotalTime>
  <Words>179</Words>
  <Application>Microsoft Office PowerPoint</Application>
  <PresentationFormat>Экран (4:3)</PresentationFormat>
  <Paragraphs>31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Breeze</vt:lpstr>
      <vt:lpstr>As a general rule, the most successful man in life is the man who has the best information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 a general rule, the most successful man in life is the man who has the best information</dc:title>
  <dc:creator>Александр Кощеев</dc:creator>
  <cp:lastModifiedBy>User</cp:lastModifiedBy>
  <cp:revision>11</cp:revision>
  <dcterms:created xsi:type="dcterms:W3CDTF">2015-10-21T17:28:00Z</dcterms:created>
  <dcterms:modified xsi:type="dcterms:W3CDTF">2015-12-12T09:01:36Z</dcterms:modified>
</cp:coreProperties>
</file>