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7" r:id="rId2"/>
    <p:sldId id="257" r:id="rId3"/>
    <p:sldId id="256" r:id="rId4"/>
    <p:sldId id="268" r:id="rId5"/>
    <p:sldId id="258" r:id="rId6"/>
    <p:sldId id="260" r:id="rId7"/>
    <p:sldId id="264" r:id="rId8"/>
    <p:sldId id="261" r:id="rId9"/>
    <p:sldId id="263" r:id="rId10"/>
    <p:sldId id="262" r:id="rId11"/>
    <p:sldId id="259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A4D421-15FC-4E02-87FD-B5BBFCD93254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0D11BA-23D9-4C22-B592-F7AD242057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D11BA-23D9-4C22-B592-F7AD242057D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D11BA-23D9-4C22-B592-F7AD242057D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E:\103414\img2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6" y="1285860"/>
          <a:ext cx="7500990" cy="4060024"/>
        </p:xfrm>
        <a:graphic>
          <a:graphicData uri="http://schemas.openxmlformats.org/drawingml/2006/table">
            <a:tbl>
              <a:tblPr/>
              <a:tblGrid>
                <a:gridCol w="1250165"/>
                <a:gridCol w="1250165"/>
                <a:gridCol w="1250165"/>
                <a:gridCol w="1250165"/>
                <a:gridCol w="1250165"/>
                <a:gridCol w="1250165"/>
              </a:tblGrid>
              <a:tr h="800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№ варианта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 кг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М,  кг/моль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 Па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, м</a:t>
                      </a:r>
                      <a:r>
                        <a:rPr lang="ru-RU" sz="2000" b="1" baseline="30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Т, К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3,2·10</a:t>
                      </a:r>
                      <a:r>
                        <a:rPr lang="ru-RU" sz="2000" baseline="3000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1,5·10</a:t>
                      </a:r>
                      <a:r>
                        <a:rPr lang="ru-RU" sz="2000" baseline="30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0,83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800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4·10</a:t>
                      </a:r>
                      <a:r>
                        <a:rPr lang="ru-RU" sz="2000" baseline="3000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0,4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2,8·10</a:t>
                      </a:r>
                      <a:r>
                        <a:rPr lang="ru-RU" sz="2000" baseline="3000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8,3·10</a:t>
                      </a:r>
                      <a:r>
                        <a:rPr lang="ru-RU" sz="2000" baseline="30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8001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0,16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4·10</a:t>
                      </a:r>
                      <a:r>
                        <a:rPr lang="ru-RU" sz="2000" baseline="30000">
                          <a:latin typeface="Times New Roman"/>
                          <a:ea typeface="Times New Roman"/>
                          <a:cs typeface="Times New Roman"/>
                        </a:rPr>
                        <a:t>-3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6·10</a:t>
                      </a:r>
                      <a:r>
                        <a:rPr lang="ru-RU" sz="2000" baseline="30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0,83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571480"/>
            <a:ext cx="8143932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>
              <a:spcAft>
                <a:spcPts val="300"/>
              </a:spcAft>
            </a:pPr>
            <a:r>
              <a:rPr lang="ru-RU" sz="2400" b="1" u="sng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 1.</a:t>
            </a:r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Увеличивается или уменьшается</a:t>
            </a:r>
          </a:p>
          <a:p>
            <a:pPr marL="354013" indent="-354013" algn="ctr">
              <a:spcAft>
                <a:spcPts val="300"/>
              </a:spcAft>
            </a:pPr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давление газа в ходе процесса 1-2 ?</a:t>
            </a:r>
          </a:p>
          <a:p>
            <a:endParaRPr lang="ru-RU" dirty="0"/>
          </a:p>
        </p:txBody>
      </p:sp>
      <p:pic>
        <p:nvPicPr>
          <p:cNvPr id="20" name="Рисунок 1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071678"/>
            <a:ext cx="2488759" cy="242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643182"/>
            <a:ext cx="3071766" cy="2486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00042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 2</a:t>
            </a:r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 Представьте процесс в координатах </a:t>
            </a:r>
            <a:r>
              <a:rPr lang="en-US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pT</a:t>
            </a:r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VT</a:t>
            </a:r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24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1" y="1285860"/>
            <a:ext cx="296412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4071942"/>
            <a:ext cx="579654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285728"/>
            <a:ext cx="65695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1643050"/>
            <a:ext cx="76438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§ 69, сборник задач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Рымкевича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№ 544.</a:t>
            </a:r>
          </a:p>
          <a:p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Для желающих: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 помощью диаграмм изобразить любую фигуру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4500570"/>
            <a:ext cx="564360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Спасибо за </a:t>
            </a:r>
          </a:p>
          <a:p>
            <a:pPr algn="ctr">
              <a:spcAft>
                <a:spcPts val="600"/>
              </a:spcAft>
            </a:pP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сотрудничество!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285984" y="1000108"/>
          <a:ext cx="3184525" cy="1657350"/>
        </p:xfrm>
        <a:graphic>
          <a:graphicData uri="http://schemas.openxmlformats.org/presentationml/2006/ole">
            <p:oleObj spid="_x0000_s1026" name="Формула" r:id="rId3" imgW="761760" imgH="393480" progId="Equation.3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28662" y="3500438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4013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Количественная зависимость между двумя параметрами газа при фиксированном значении третьего называют </a:t>
            </a:r>
            <a:r>
              <a:rPr lang="ru-RU" sz="2400" b="1" i="1" u="sng" dirty="0" smtClean="0">
                <a:latin typeface="Arial" pitchFamily="34" charset="0"/>
                <a:cs typeface="Arial" pitchFamily="34" charset="0"/>
              </a:rPr>
              <a:t>газовыми законами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928670"/>
            <a:ext cx="81439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u="sng" dirty="0" smtClean="0">
                <a:latin typeface="Arial" pitchFamily="34" charset="0"/>
                <a:cs typeface="Arial" pitchFamily="34" charset="0"/>
              </a:rPr>
              <a:t>Тема урока: </a:t>
            </a:r>
          </a:p>
          <a:p>
            <a:endParaRPr lang="ru-RU" sz="4800" b="1" u="sng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Газовые законы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4357694"/>
            <a:ext cx="83582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latin typeface="Arial" pitchFamily="34" charset="0"/>
                <a:cs typeface="Arial" pitchFamily="34" charset="0"/>
              </a:rPr>
              <a:t>Цель урока: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изучить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частные случаи  закона Клапейрона, научиться читать, анализировать и строить графики  изопроцессов в различных координатах.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428604"/>
            <a:ext cx="55007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ПЛАН ИССЛЕДОВАНИЯ:</a:t>
            </a: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1785926"/>
            <a:ext cx="73581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1) определение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изопроцесса;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2) формула закона, название закона;</a:t>
            </a:r>
          </a:p>
          <a:p>
            <a:pPr>
              <a:spcAft>
                <a:spcPts val="600"/>
              </a:spcAft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3) историческая справка;</a:t>
            </a:r>
          </a:p>
          <a:p>
            <a:pPr>
              <a:spcAft>
                <a:spcPts val="600"/>
              </a:spcAft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4) графическое изображение процесса;</a:t>
            </a:r>
          </a:p>
          <a:p>
            <a:pPr>
              <a:spcAft>
                <a:spcPts val="600"/>
              </a:spcAft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5) название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графика.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571480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I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Изотермический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процесс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928662" y="1714488"/>
          <a:ext cx="1565292" cy="809634"/>
        </p:xfrm>
        <a:graphic>
          <a:graphicData uri="http://schemas.openxmlformats.org/presentationml/2006/ole">
            <p:oleObj spid="_x0000_s7169" name="Формула" r:id="rId3" imgW="761760" imgH="39348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00364" y="1857364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Arial" pitchFamily="34" charset="0"/>
                <a:cs typeface="Arial" pitchFamily="34" charset="0"/>
              </a:rPr>
              <a:t>Т =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const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214942" y="1714488"/>
          <a:ext cx="2630487" cy="655637"/>
        </p:xfrm>
        <a:graphic>
          <a:graphicData uri="http://schemas.openxmlformats.org/presentationml/2006/ole">
            <p:oleObj spid="_x0000_s7171" name="Формула" r:id="rId4" imgW="799920" imgH="20304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643438" y="2500306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закон Бойля – Мариотта </a:t>
            </a:r>
            <a:endParaRPr lang="ru-RU" sz="24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4857760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график – изотерма</a:t>
            </a:r>
            <a:endParaRPr lang="ru-RU" sz="24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000372"/>
            <a:ext cx="4133100" cy="328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571480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II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Изобарный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процесс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1142976" y="1785926"/>
          <a:ext cx="1565275" cy="809625"/>
        </p:xfrm>
        <a:graphic>
          <a:graphicData uri="http://schemas.openxmlformats.org/presentationml/2006/ole">
            <p:oleObj spid="_x0000_s24579" name="Формула" r:id="rId3" imgW="761760" imgH="393480" progId="Equation.3">
              <p:embed/>
            </p:oleObj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5500694" y="1500175"/>
          <a:ext cx="1857388" cy="1118088"/>
        </p:xfrm>
        <a:graphic>
          <a:graphicData uri="http://schemas.openxmlformats.org/presentationml/2006/ole">
            <p:oleObj spid="_x0000_s24580" name="Формула" r:id="rId4" imgW="672808" imgH="393529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71802" y="1928802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Arial" pitchFamily="34" charset="0"/>
                <a:cs typeface="Arial" pitchFamily="34" charset="0"/>
              </a:rPr>
              <a:t>р =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const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2786058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закон Гей - Люссака</a:t>
            </a:r>
            <a:endParaRPr lang="ru-RU" sz="24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214686"/>
            <a:ext cx="3714776" cy="3263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714876" y="4714884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график – изобара</a:t>
            </a:r>
            <a:endParaRPr lang="ru-RU" sz="24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571480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III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Изохорный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процесс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928688" y="1714500"/>
          <a:ext cx="1565275" cy="809625"/>
        </p:xfrm>
        <a:graphic>
          <a:graphicData uri="http://schemas.openxmlformats.org/presentationml/2006/ole">
            <p:oleObj spid="_x0000_s25602" name="Формула" r:id="rId4" imgW="761760" imgH="39348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71802" y="1857364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Arial" pitchFamily="34" charset="0"/>
                <a:cs typeface="Arial" pitchFamily="34" charset="0"/>
              </a:rPr>
              <a:t>V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const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5262563" y="1500188"/>
          <a:ext cx="2474912" cy="1173162"/>
        </p:xfrm>
        <a:graphic>
          <a:graphicData uri="http://schemas.openxmlformats.org/presentationml/2006/ole">
            <p:oleObj spid="_x0000_s25603" name="Формула" r:id="rId5" imgW="647640" imgH="39348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500694" y="2928934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закон Шарля</a:t>
            </a:r>
            <a:endParaRPr lang="ru-RU" sz="24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357562"/>
            <a:ext cx="4207217" cy="293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857752" y="4786322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график – изохора</a:t>
            </a:r>
            <a:endParaRPr lang="ru-RU" sz="24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871746"/>
            <a:ext cx="8858280" cy="626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/>
            <a:r>
              <a:rPr lang="ru-RU" b="1" dirty="0" smtClean="0">
                <a:latin typeface="Arial" pitchFamily="34" charset="0"/>
                <a:cs typeface="Arial" pitchFamily="34" charset="0"/>
              </a:rPr>
              <a:t>1. Для газа данной массы произведение давления газа на его объем постоянно, если температура газа не меняется. Это закон …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  А. Шарля 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  В. Гей-Люссака</a:t>
            </a:r>
          </a:p>
          <a:p>
            <a:pPr>
              <a:spcAft>
                <a:spcPts val="600"/>
              </a:spcAft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  С. Бойля-Мариотта</a:t>
            </a:r>
          </a:p>
          <a:p>
            <a:pPr marL="265113" indent="-265113"/>
            <a:r>
              <a:rPr lang="ru-RU" b="1" dirty="0" smtClean="0">
                <a:latin typeface="Arial" pitchFamily="34" charset="0"/>
                <a:cs typeface="Arial" pitchFamily="34" charset="0"/>
              </a:rPr>
              <a:t>2. Какой из приведенных ниже графиков соответствует изобарному расширению? </a:t>
            </a:r>
          </a:p>
          <a:p>
            <a:pPr marL="265113" indent="-265113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/>
            <a:r>
              <a:rPr lang="ru-RU" b="1" dirty="0" smtClean="0">
                <a:latin typeface="Arial" pitchFamily="34" charset="0"/>
                <a:cs typeface="Arial" pitchFamily="34" charset="0"/>
              </a:rPr>
              <a:t>3. Какие три процесса представлены на диаграммах рисунка? </a:t>
            </a:r>
          </a:p>
          <a:p>
            <a:pPr marL="265113" indent="-265113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                                       А. изохорный, изотермический, изобарный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                                       В. изобарный, изохорный, изотермический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                                                       С. изохорный, изобарный, изотермический</a:t>
            </a:r>
          </a:p>
          <a:p>
            <a:pPr marL="265113" indent="-265113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265113" indent="-265113"/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0"/>
            <a:ext cx="5695790" cy="83099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Проверочный тест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Рисунок 2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5000636"/>
            <a:ext cx="378621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714620"/>
            <a:ext cx="467148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3428992" y="3214686"/>
            <a:ext cx="628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Важно запомнить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!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8662" y="4000504"/>
            <a:ext cx="764386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lvl="0" indent="-265113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Температура </a:t>
            </a:r>
            <a:r>
              <a:rPr lang="ru-RU" sz="2000" b="1" u="sng" dirty="0" smtClean="0">
                <a:latin typeface="Arial" pitchFamily="34" charset="0"/>
                <a:cs typeface="Arial" pitchFamily="34" charset="0"/>
              </a:rPr>
              <a:t>выше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на той изотерме, график которой лежит </a:t>
            </a:r>
            <a:r>
              <a:rPr lang="ru-RU" sz="2000" b="1" u="sng" dirty="0" smtClean="0">
                <a:latin typeface="Arial" pitchFamily="34" charset="0"/>
                <a:cs typeface="Arial" pitchFamily="34" charset="0"/>
              </a:rPr>
              <a:t>выше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в координатах  р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V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marL="265113" lvl="0" indent="-265113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Давление </a:t>
            </a:r>
            <a:r>
              <a:rPr lang="ru-RU" sz="2000" b="1" u="sng" dirty="0" smtClean="0">
                <a:latin typeface="Arial" pitchFamily="34" charset="0"/>
                <a:cs typeface="Arial" pitchFamily="34" charset="0"/>
              </a:rPr>
              <a:t>больше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на той изобаре, график которой лежит </a:t>
            </a:r>
            <a:r>
              <a:rPr lang="ru-RU" sz="2000" b="1" u="sng" dirty="0" smtClean="0">
                <a:latin typeface="Arial" pitchFamily="34" charset="0"/>
                <a:cs typeface="Arial" pitchFamily="34" charset="0"/>
              </a:rPr>
              <a:t>ниже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в координатах 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VT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marL="265113" lvl="0" indent="-265113">
              <a:buFont typeface="Wingdings" pitchFamily="2" charset="2"/>
              <a:buChar char="ü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Объем </a:t>
            </a:r>
            <a:r>
              <a:rPr lang="ru-RU" sz="2000" b="1" u="sng" dirty="0" smtClean="0">
                <a:latin typeface="Arial" pitchFamily="34" charset="0"/>
                <a:cs typeface="Arial" pitchFamily="34" charset="0"/>
              </a:rPr>
              <a:t>больше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на той изохоре, график которой лежит</a:t>
            </a:r>
            <a:r>
              <a:rPr lang="ru-RU" sz="2000" b="1" u="sng" dirty="0" smtClean="0">
                <a:latin typeface="Arial" pitchFamily="34" charset="0"/>
                <a:cs typeface="Arial" pitchFamily="34" charset="0"/>
              </a:rPr>
              <a:t> ниже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в координатах  рТ</a:t>
            </a:r>
          </a:p>
          <a:p>
            <a:endParaRPr lang="ru-RU" dirty="0"/>
          </a:p>
        </p:txBody>
      </p:sp>
      <p:pic>
        <p:nvPicPr>
          <p:cNvPr id="5" name="Рисунок 4" descr="C:\Documents and Settings\1.USER-ACBBFC88B9\Local Settings\Temporary Internet Files\Content.Word\33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371477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407</TotalTime>
  <Words>326</Words>
  <Application>Microsoft Office PowerPoint</Application>
  <PresentationFormat>Экран (4:3)</PresentationFormat>
  <Paragraphs>83</Paragraphs>
  <Slides>12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Трек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42</cp:revision>
  <dcterms:modified xsi:type="dcterms:W3CDTF">2015-12-07T04:34:03Z</dcterms:modified>
</cp:coreProperties>
</file>