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61"/>
  </p:notesMasterIdLst>
  <p:handoutMasterIdLst>
    <p:handoutMasterId r:id="rId62"/>
  </p:handoutMasterIdLst>
  <p:sldIdLst>
    <p:sldId id="256" r:id="rId2"/>
    <p:sldId id="338" r:id="rId3"/>
    <p:sldId id="314" r:id="rId4"/>
    <p:sldId id="288" r:id="rId5"/>
    <p:sldId id="281" r:id="rId6"/>
    <p:sldId id="286" r:id="rId7"/>
    <p:sldId id="257" r:id="rId8"/>
    <p:sldId id="289" r:id="rId9"/>
    <p:sldId id="258" r:id="rId10"/>
    <p:sldId id="259" r:id="rId11"/>
    <p:sldId id="290" r:id="rId12"/>
    <p:sldId id="291" r:id="rId13"/>
    <p:sldId id="292" r:id="rId14"/>
    <p:sldId id="294" r:id="rId15"/>
    <p:sldId id="295" r:id="rId16"/>
    <p:sldId id="260" r:id="rId17"/>
    <p:sldId id="264" r:id="rId18"/>
    <p:sldId id="297" r:id="rId19"/>
    <p:sldId id="273" r:id="rId20"/>
    <p:sldId id="276" r:id="rId21"/>
    <p:sldId id="302" r:id="rId22"/>
    <p:sldId id="299" r:id="rId23"/>
    <p:sldId id="301" r:id="rId24"/>
    <p:sldId id="303" r:id="rId25"/>
    <p:sldId id="304" r:id="rId26"/>
    <p:sldId id="306" r:id="rId27"/>
    <p:sldId id="307" r:id="rId28"/>
    <p:sldId id="308" r:id="rId29"/>
    <p:sldId id="265" r:id="rId30"/>
    <p:sldId id="278" r:id="rId31"/>
    <p:sldId id="279" r:id="rId32"/>
    <p:sldId id="262" r:id="rId33"/>
    <p:sldId id="271" r:id="rId34"/>
    <p:sldId id="267" r:id="rId35"/>
    <p:sldId id="270" r:id="rId36"/>
    <p:sldId id="316" r:id="rId37"/>
    <p:sldId id="309" r:id="rId38"/>
    <p:sldId id="317" r:id="rId39"/>
    <p:sldId id="266" r:id="rId40"/>
    <p:sldId id="318" r:id="rId41"/>
    <p:sldId id="319" r:id="rId42"/>
    <p:sldId id="320" r:id="rId43"/>
    <p:sldId id="321" r:id="rId44"/>
    <p:sldId id="322" r:id="rId45"/>
    <p:sldId id="323" r:id="rId46"/>
    <p:sldId id="312" r:id="rId47"/>
    <p:sldId id="324" r:id="rId48"/>
    <p:sldId id="327" r:id="rId49"/>
    <p:sldId id="328" r:id="rId50"/>
    <p:sldId id="335" r:id="rId51"/>
    <p:sldId id="329" r:id="rId52"/>
    <p:sldId id="334" r:id="rId53"/>
    <p:sldId id="333" r:id="rId54"/>
    <p:sldId id="332" r:id="rId55"/>
    <p:sldId id="331" r:id="rId56"/>
    <p:sldId id="330" r:id="rId57"/>
    <p:sldId id="336" r:id="rId58"/>
    <p:sldId id="326" r:id="rId59"/>
    <p:sldId id="285" r:id="rId60"/>
  </p:sldIdLst>
  <p:sldSz cx="9144000" cy="6858000" type="screen4x3"/>
  <p:notesSz cx="6858000" cy="9144000"/>
  <p:custDataLst>
    <p:tags r:id="rId6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9E"/>
    <a:srgbClr val="9C0F08"/>
    <a:srgbClr val="003CB4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8626B-310F-4C77-9211-01A93D2EAE0F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60311-EFB6-47D3-8326-6EF208B6F7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8627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F634B-717D-4790-B0A3-2FDA17BB11CD}" type="datetimeFigureOut">
              <a:rPr lang="ru-RU" smtClean="0"/>
              <a:pPr/>
              <a:t>12.01.2016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6AE04-B98F-4F77-8C8A-42FF445E1A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064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6AE04-B98F-4F77-8C8A-42FF445E1A53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6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F6AE04-B98F-4F77-8C8A-42FF445E1A5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18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6AE04-B98F-4F77-8C8A-42FF445E1A53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77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_02.jpg"/>
          <p:cNvPicPr preferRelativeResize="0">
            <a:picLocks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4112" y="0"/>
            <a:ext cx="73152" cy="6858000"/>
          </a:xfrm>
          <a:prstGeom prst="rect">
            <a:avLst/>
          </a:prstGeom>
        </p:spPr>
      </p:pic>
      <p:pic>
        <p:nvPicPr>
          <p:cNvPr id="7" name="Picture 6" descr="1_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0500" y="0"/>
            <a:ext cx="1333500" cy="68580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0352"/>
            <a:ext cx="9144000" cy="228600"/>
            <a:chOff x="0" y="6582727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7813040" y="6582727"/>
              <a:ext cx="1330960" cy="228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34101" y="6582727"/>
              <a:ext cx="1609724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82727"/>
              <a:ext cx="6096000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6781800" cy="1069975"/>
          </a:xfrm>
        </p:spPr>
        <p:txBody>
          <a:bodyPr bIns="0" anchor="b" anchorCtr="0">
            <a:noAutofit/>
          </a:bodyPr>
          <a:lstStyle>
            <a:lvl1pPr>
              <a:defRPr sz="4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6781800" cy="762000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6210300" y="6610350"/>
            <a:ext cx="1524000" cy="228600"/>
          </a:xfrm>
        </p:spPr>
        <p:txBody>
          <a:bodyPr/>
          <a:lstStyle/>
          <a:p>
            <a:fld id="{ED58FCE3-EDD3-49F6-A779-E11BD592191F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924800" y="6610350"/>
            <a:ext cx="1198880" cy="2286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457200" y="6611112"/>
            <a:ext cx="5600700" cy="2286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ECA53-5AFE-4D00-A71A-73397D4D6831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89085"/>
            <a:ext cx="2057400" cy="55370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85216"/>
            <a:ext cx="6019800" cy="55412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29AD-4A5B-4CCB-ABE8-A6D6BC2A8777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32" name="Rectangle 3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748D-B797-41F3-9BAD-AF4272B0F299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1438274" y="6629400"/>
            <a:ext cx="7705726" cy="228600"/>
            <a:chOff x="1438274" y="6629400"/>
            <a:chExt cx="7705726" cy="228600"/>
          </a:xfrm>
        </p:grpSpPr>
        <p:sp>
          <p:nvSpPr>
            <p:cNvPr id="27" name="Rectangle 26"/>
            <p:cNvSpPr/>
            <p:nvPr/>
          </p:nvSpPr>
          <p:spPr>
            <a:xfrm>
              <a:off x="8763000" y="662940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42480" y="662940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8274" y="6629400"/>
              <a:ext cx="566356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245101"/>
            <a:ext cx="6934199" cy="1155700"/>
          </a:xfrm>
        </p:spPr>
        <p:txBody>
          <a:bodyPr anchor="t">
            <a:normAutofit/>
          </a:bodyPr>
          <a:lstStyle>
            <a:lvl1pPr algn="r">
              <a:defRPr sz="42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6934199" cy="11303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0" name="Picture 9" descr="9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3980" cy="685800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xfrm>
            <a:off x="7162800" y="6610350"/>
            <a:ext cx="1524000" cy="246888"/>
          </a:xfrm>
        </p:spPr>
        <p:txBody>
          <a:bodyPr/>
          <a:lstStyle/>
          <a:p>
            <a:fld id="{09B22945-73A5-4CA6-9D70-9B5C37F54772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>
          <a:xfrm>
            <a:off x="8742680" y="6610350"/>
            <a:ext cx="381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1524000" y="6610350"/>
            <a:ext cx="5562600" cy="247650"/>
          </a:xfrm>
        </p:spPr>
        <p:txBody>
          <a:bodyPr/>
          <a:lstStyle/>
          <a:p>
            <a:endParaRPr lang="ru-RU"/>
          </a:p>
        </p:txBody>
      </p:sp>
      <p:pic>
        <p:nvPicPr>
          <p:cNvPr id="20" name="Picture 19" descr="vert_bar_02.png"/>
          <p:cNvPicPr preferRelativeResize="0">
            <a:picLocks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2456" y="0"/>
            <a:ext cx="73152" cy="685800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grpSp>
        <p:nvGrpSpPr>
          <p:cNvPr id="3" name="Group 14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C5A8DCF-5C3B-4DCC-849C-3D8A97A48473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4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648200" y="2438400"/>
            <a:ext cx="40386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16" name="Picture 15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20" name="Rectangle 1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5EA967C-399B-4333-8EB8-089640A14161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A70-0EF7-4297-A6B0-E0E44A603C7D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462C3-6DCB-4AF1-AA84-A9557099B46D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352800" cy="9144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419600" y="1524000"/>
            <a:ext cx="42672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514599"/>
            <a:ext cx="3352800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4" name="Picture 13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F61ABCD-6D41-49DB-910B-DA91E224A4E4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048"/>
            <a:ext cx="3355848" cy="914400"/>
          </a:xfrm>
        </p:spPr>
        <p:txBody>
          <a:bodyPr anchor="b">
            <a:normAutofit/>
          </a:bodyPr>
          <a:lstStyle>
            <a:lvl1pPr algn="l">
              <a:defRPr lang="en-US" sz="1800" b="1" i="0" kern="1200" cap="all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5696" y="1554480"/>
            <a:ext cx="4270248" cy="405993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355848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95F05-67DF-4E7A-B3D8-63952684DF00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7" descr="4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9" name="Picture 8" descr="bar_06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9600" y="1524000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9600" y="5637212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>
                  <a:lumMod val="75000"/>
                  <a:alpha val="61000"/>
                </a:schemeClr>
              </a:gs>
              <a:gs pos="38000">
                <a:schemeClr val="bg1">
                  <a:lumMod val="75000"/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61035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DC3AFB6E-CBBC-4A90-B1C6-405A08B22D84}" type="datetime1">
              <a:rPr lang="ru-RU" smtClean="0"/>
              <a:pPr/>
              <a:t>12.01.2016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Click="0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6.xml"/><Relationship Id="rId7" Type="http://schemas.openxmlformats.org/officeDocument/2006/relationships/slide" Target="slide36.xml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11" Type="http://schemas.openxmlformats.org/officeDocument/2006/relationships/slide" Target="slide48.xml"/><Relationship Id="rId5" Type="http://schemas.openxmlformats.org/officeDocument/2006/relationships/slide" Target="slide20.xml"/><Relationship Id="rId10" Type="http://schemas.openxmlformats.org/officeDocument/2006/relationships/slide" Target="slide46.xml"/><Relationship Id="rId4" Type="http://schemas.openxmlformats.org/officeDocument/2006/relationships/slide" Target="slide11.xml"/><Relationship Id="rId9" Type="http://schemas.openxmlformats.org/officeDocument/2006/relationships/slide" Target="slide5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control" Target="../activeX/activeX2.xml"/><Relationship Id="rId7" Type="http://schemas.openxmlformats.org/officeDocument/2006/relationships/image" Target="../media/image22.gi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" Target="slide13.xml"/><Relationship Id="rId5" Type="http://schemas.openxmlformats.org/officeDocument/2006/relationships/image" Target="../media/image21.jpeg"/><Relationship Id="rId10" Type="http://schemas.openxmlformats.org/officeDocument/2006/relationships/image" Target="../media/image25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36.jpeg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6.jpeg"/><Relationship Id="rId4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5" Type="http://schemas.openxmlformats.org/officeDocument/2006/relationships/image" Target="../media/image39.jpeg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12" Type="http://schemas.openxmlformats.org/officeDocument/2006/relationships/slide" Target="slide55.xml"/><Relationship Id="rId17" Type="http://schemas.openxmlformats.org/officeDocument/2006/relationships/image" Target="../media/image64.jpeg"/><Relationship Id="rId2" Type="http://schemas.openxmlformats.org/officeDocument/2006/relationships/slide" Target="slide50.xml"/><Relationship Id="rId16" Type="http://schemas.openxmlformats.org/officeDocument/2006/relationships/slide" Target="slide5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2.xml"/><Relationship Id="rId11" Type="http://schemas.openxmlformats.org/officeDocument/2006/relationships/image" Target="../media/image61.jpeg"/><Relationship Id="rId5" Type="http://schemas.openxmlformats.org/officeDocument/2006/relationships/image" Target="../media/image58.jpeg"/><Relationship Id="rId15" Type="http://schemas.openxmlformats.org/officeDocument/2006/relationships/image" Target="../media/image63.jpeg"/><Relationship Id="rId10" Type="http://schemas.openxmlformats.org/officeDocument/2006/relationships/slide" Target="slide54.xml"/><Relationship Id="rId4" Type="http://schemas.openxmlformats.org/officeDocument/2006/relationships/slide" Target="slide51.xml"/><Relationship Id="rId9" Type="http://schemas.openxmlformats.org/officeDocument/2006/relationships/image" Target="../media/image60.jpeg"/><Relationship Id="rId14" Type="http://schemas.openxmlformats.org/officeDocument/2006/relationships/slide" Target="slide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5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12" Type="http://schemas.openxmlformats.org/officeDocument/2006/relationships/slide" Target="slide49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slide" Target="slide51.xml"/><Relationship Id="rId9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slide" Target="slide49.xml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slide" Target="slide49.xml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slide" Target="slide52.xml"/><Relationship Id="rId9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8.jpeg"/><Relationship Id="rId5" Type="http://schemas.openxmlformats.org/officeDocument/2006/relationships/image" Target="../media/image60.jpeg"/><Relationship Id="rId10" Type="http://schemas.openxmlformats.org/officeDocument/2006/relationships/slide" Target="slide49.xml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11" Type="http://schemas.openxmlformats.org/officeDocument/2006/relationships/slide" Target="slide49.xml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70.jpeg"/><Relationship Id="rId5" Type="http://schemas.openxmlformats.org/officeDocument/2006/relationships/image" Target="../media/image60.jpeg"/><Relationship Id="rId10" Type="http://schemas.openxmlformats.org/officeDocument/2006/relationships/slide" Target="slide49.xml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71.jpeg"/><Relationship Id="rId5" Type="http://schemas.openxmlformats.org/officeDocument/2006/relationships/image" Target="../media/image60.jpeg"/><Relationship Id="rId10" Type="http://schemas.openxmlformats.org/officeDocument/2006/relationships/slide" Target="slide49.xml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72.jpeg"/><Relationship Id="rId5" Type="http://schemas.openxmlformats.org/officeDocument/2006/relationships/image" Target="../media/image60.jpeg"/><Relationship Id="rId10" Type="http://schemas.openxmlformats.org/officeDocument/2006/relationships/slide" Target="slide49.xml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yandex.ru/" TargetMode="External"/><Relationship Id="rId3" Type="http://schemas.openxmlformats.org/officeDocument/2006/relationships/hyperlink" Target="http://www.mountvernon.org/educational-resources/encyclopedia/lafayette-valleyforge" TargetMode="External"/><Relationship Id="rId7" Type="http://schemas.openxmlformats.org/officeDocument/2006/relationships/hyperlink" Target="http://prousa.ru/new_york_histor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dwinwhite.com/" TargetMode="External"/><Relationship Id="rId5" Type="http://schemas.openxmlformats.org/officeDocument/2006/relationships/image" Target="../media/image73.png"/><Relationship Id="rId4" Type="http://schemas.openxmlformats.org/officeDocument/2006/relationships/hyperlink" Target="http://ru.wikipedia.org/wiki/" TargetMode="External"/><Relationship Id="rId9" Type="http://schemas.openxmlformats.org/officeDocument/2006/relationships/hyperlink" Target="http://www.americansights.ru/america-is/american-hymn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008" y="1772816"/>
            <a:ext cx="89289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a_AlgeriusBlw" pitchFamily="82" charset="-52"/>
            </a:endParaRPr>
          </a:p>
          <a:p>
            <a:pPr algn="ctr"/>
            <a:endParaRPr lang="ru-RU" sz="4000" b="1" dirty="0" smtClean="0"/>
          </a:p>
          <a:p>
            <a:endParaRPr lang="ru-RU" sz="2800" u="sng" dirty="0"/>
          </a:p>
          <a:p>
            <a:endParaRPr lang="ru-RU" u="sng" dirty="0" smtClean="0"/>
          </a:p>
          <a:p>
            <a:endParaRPr lang="ru-RU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22513" y="5417348"/>
            <a:ext cx="6336704" cy="1107996"/>
          </a:xfrm>
          <a:prstGeom prst="rect">
            <a:avLst/>
          </a:prstGeom>
          <a:solidFill>
            <a:srgbClr val="00359E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Автор: Королевская Наталья Викторовна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преподаватель истории и обществознания.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Ставрополь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ФГКОУ Ставропольское президентское кадетское училище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9961" y="2429195"/>
            <a:ext cx="54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Повод к началу войны. Первый Конгресс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Второй Континентальный Конгресс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Воюющие стороны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Победы колонистов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Система государственного устройства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Тестирование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Электронные ресурсы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Словарь терминов 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lvl="0" indent="-342900"/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Война за независимость в картинах Дона </a:t>
            </a:r>
            <a:r>
              <a:rPr lang="ru-RU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Трояни</a:t>
            </a:r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5008" y="764704"/>
            <a:ext cx="8605464" cy="1180802"/>
          </a:xfrm>
          <a:prstGeom prst="rect">
            <a:avLst/>
          </a:prstGeom>
          <a:solidFill>
            <a:srgbClr val="9C0F08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 Война за независимость в США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1775  -  1783  гг.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148064" y="6581001"/>
            <a:ext cx="1857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  <p:pic>
        <p:nvPicPr>
          <p:cNvPr id="3074" name="Picture 2" descr="http://s3.timetoast.com/public/uploads/photos/3667285/american.gif?13630955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3" y="2467747"/>
            <a:ext cx="2894545" cy="25454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69342321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36" y="1484784"/>
            <a:ext cx="6421024" cy="3304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36594" y="5805264"/>
            <a:ext cx="870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19 апреля 1775 года - первое столкновение колонистов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британских солдат в Конкорде (штат Массачусетс)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3528" y="18864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33265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Первое столкновение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648072" cy="39434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323785" y="669108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50759315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ttp://upload.wikimedia.org/wikipedia/commons/archive/1/15/20100608134158%21Declaration_independence.jp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340768"/>
            <a:ext cx="4940945" cy="3244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9512" y="5445224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Трумбулл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«Декларация независимости».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Комитет из пяти человек представляет проект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«Декларации независимости» Второму Континентальному Конгрессу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51520" y="116632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26064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Второй Конгресс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47664" y="322784"/>
            <a:ext cx="6120680" cy="10156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Задание: Определи значение мер, принятых решением Второго конгресса, используя предложенные ресурсы. Запиши ответ: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Выноска со стрелками влево/вправо 2"/>
          <p:cNvSpPr/>
          <p:nvPr/>
        </p:nvSpPr>
        <p:spPr>
          <a:xfrm>
            <a:off x="2411760" y="2492896"/>
            <a:ext cx="4176464" cy="3312368"/>
          </a:xfrm>
          <a:prstGeom prst="leftRigh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РЕСУРСЫ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my-shop.ru/_files/product/2/1/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492896"/>
            <a:ext cx="1512168" cy="2298496"/>
          </a:xfrm>
          <a:prstGeom prst="rect">
            <a:avLst/>
          </a:prstGeom>
          <a:noFill/>
        </p:spPr>
      </p:pic>
      <p:sp>
        <p:nvSpPr>
          <p:cNvPr id="6" name="Управляющая кнопка: документ 5">
            <a:hlinkClick r:id="rId6" action="ppaction://hlinksldjump" highlightClick="1"/>
          </p:cNvPr>
          <p:cNvSpPr/>
          <p:nvPr/>
        </p:nvSpPr>
        <p:spPr>
          <a:xfrm>
            <a:off x="6804248" y="2852936"/>
            <a:ext cx="1368152" cy="2088232"/>
          </a:xfrm>
          <a:prstGeom prst="actionButton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1560" y="486916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С.210 учебника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://www.borshec.ru/uploads/news-02/news-02-pggVp4eNbn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2224" y="2401993"/>
            <a:ext cx="1296144" cy="1388724"/>
          </a:xfrm>
          <a:prstGeom prst="rect">
            <a:avLst/>
          </a:prstGeom>
          <a:noFill/>
        </p:spPr>
      </p:pic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Королевские Corp\Desktop\website_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4365104"/>
            <a:ext cx="1319022" cy="146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804248" y="508518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Хронология событий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2"/>
          </p:nvPr>
        </p:nvSpPr>
        <p:spPr>
          <a:xfrm>
            <a:off x="192522" y="669907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9" name="TextBox1" r:id="rId2" imgW="7791480" imgH="1295280"/>
        </mc:Choice>
        <mc:Fallback>
          <p:control name="TextBox1" r:id="rId2" imgW="7791480" imgH="1295280">
            <p:pic>
              <p:nvPicPr>
                <p:cNvPr id="0" name="TextBox1" hidden="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4213" y="1304925"/>
                  <a:ext cx="7786687" cy="1295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0" name="TextBox2" r:id="rId3" imgW="6114960" imgH="866880"/>
        </mc:Choice>
        <mc:Fallback>
          <p:control name="TextBox2" r:id="rId3" imgW="6114960" imgH="866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7813" y="1454150"/>
                  <a:ext cx="6119812" cy="863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76009"/>
            <a:ext cx="8712968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Второй Континентальный Конгресс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(10 мая 1775 - 1 марта 1781) - съезд депутатов от 13 американских колоний Великобритании. Решение о созыве второго Континентального конгресса было принято в ходе первого Континентального Конгресса в 1774. В работе второго Континентального Конгресса принимали участие 65 депутатов от всех американских колоний, хотя представители от Джорджии присоединились к Конгрессу только 20 июля. Фактически второй Континентальный конгресс взял на себя роль национального правительства в ходе Войны за независимость США.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работы Конгресса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 июля 1775 года Конгресс принял решение о создании Континентальной армии и назначил Джорджа Вашингтона главнокомандующим американским ополчением.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декабрь 1775 года- Конгресс принял решение о строительстве 13 фрегатов и корветов.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мая 1776 года Конгресс издал резолюцию, по которой любой колонии, не имеющей правительства, следовало сформировать таковое.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мая 1776 года Конгресс издал преамбулу, в которой предлагалось отказаться от клятвы верности английской короне.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июля 1776 года была подписана Декларация Независимости, которая стала самым важным документом, выработанным в ходе работы конгресса. Декларация независимости стала первым документом, в котором колонии именовались, как «Соединенные Штаты Америки».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 ноября 1777 года были изданы «Статьи Конфедерации», которые стали первым конституционным документом Соединенных Штатов.</a:t>
            </a:r>
            <a:endParaRPr kumimoji="0" lang="ru-RU" sz="9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4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1785 году конгресс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принял решение, что испанский песо под наименованием "доллар" с десятичным разбиением принимается в качестве национального средства оплаты.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июля 1786 года  Континентальный Конгресс объявил доллар официальной денежной единицей США.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возврат 2">
            <a:hlinkClick r:id="rId2" action="ppaction://hlinksldjump" highlightClick="1"/>
          </p:cNvPr>
          <p:cNvSpPr/>
          <p:nvPr/>
        </p:nvSpPr>
        <p:spPr>
          <a:xfrm>
            <a:off x="7956376" y="5949280"/>
            <a:ext cx="648072" cy="576064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251520" y="670582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88640"/>
            <a:ext cx="7056784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Задание: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Опишите положение Континентальной армии по картине «Вашингтон и Лафайет посещают солдат»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окумент 3">
            <a:hlinkClick r:id="rId2" action="ppaction://hlinksldjump" highlightClick="1"/>
          </p:cNvPr>
          <p:cNvSpPr/>
          <p:nvPr/>
        </p:nvSpPr>
        <p:spPr>
          <a:xfrm>
            <a:off x="8172400" y="5085184"/>
            <a:ext cx="576064" cy="792088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251520" y="6021288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818" name="Picture 2" descr="http://arttrans.com.ua/imageproduct/1197/Alonzo_Chappel_George_Washington_And_Marquis_Lafayette_at_Valley_Forge__Marquises_Military_personnel_Nobles_marquess_Revolutions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4558" y="2348880"/>
            <a:ext cx="4665307" cy="331236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290465" y="6691525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8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404664"/>
            <a:ext cx="504056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Маркиз де Лафайет - один из блестящих вождей Великой французской революции - немало сделал для того, чтобы колонии в Америке обрели наконец независимость.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 родился в сентябре 1757 года. 13 июня 1777 года он и несколько его единомышленников высадились в Джорджтауне, штат Южная Каролина. Оттуда они по суше направились в Филадельфию, где  в то время проходил Континентальный конгресс, фактический высший орган власти в стране.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Конгресс присвоил Лафайету звание генерал-майора.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первый раз Лафайет понюхал пороху в битве под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Брандивайн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где был ранен в ногу. Затем он прошел через муки и тяготы зимовки в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Валли-Фордж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сыграл заметную роль в битве при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Манмауф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Затем Лафайет вернулся во Францию и добился того, чтобы шесть тысяч французских солдат были посланы в Новый Свет, на помощь американцам в их борьбе за независимость против англичан. Вместе с французскими солдатами Лафайет возвратился в Америку. О своем прибытии он доложил лично Джорджу Вашингтону.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Вашингтон доверил Лафайету оборону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Вирджинии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английских войск. Американцам под началом французского маркиза удалось даже окружить английскую армию под командованием лорда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Корнуоллиса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   Английский главнокомандующий поклялся схватить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мальчишку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 Лафайет, как бы в ответ на эту угрозу, не упустил случая и присутствовал 19 октября 1781 года в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Йорк-тауне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где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Корнуоллис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капитулировал. Теперь, когда вопрос независимости американских колоний стал уже делом решенным, Лафайет смог вернуться во Францию. Ему исполнилось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24 года.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Когда 20 мая 1834 года Лафайет умер во Франции, в этот день в Соединенных Штатах все флаги были приспущены. В армии траур продолжался целых шесть месяцев, как после смерти первого американского президента Джорджа Вашингтона.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Gilbert du Motier Marquis de Lafayet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6672"/>
            <a:ext cx="3117248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68144" y="4941168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Маркиз де Лафайет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172400" y="6021288"/>
            <a:ext cx="648072" cy="5040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sp>
        <p:nvSpPr>
          <p:cNvPr id="10" name="Нижний колонтитул 9"/>
          <p:cNvSpPr txBox="1">
            <a:spLocks/>
          </p:cNvSpPr>
          <p:nvPr/>
        </p:nvSpPr>
        <p:spPr>
          <a:xfrm>
            <a:off x="179512" y="67246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smtClean="0"/>
              <a:t>История нового времени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68760"/>
            <a:ext cx="255844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4823520" y="5445224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Джордж Вашингтон –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главнокомандующий армией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Континентального Конгресса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3528" y="116632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67544" y="2606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Армия Конгресса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179512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260648"/>
            <a:ext cx="576064" cy="5760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114598237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4806871" cy="385996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63688" y="5949280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Континентальный Конгресс назначает Вашингтона главнокомандующим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216710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48520301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Benjamin Franklin 1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2183"/>
            <a:ext cx="2880320" cy="36230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716016" y="1340768"/>
            <a:ext cx="410445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Успешная дипломатия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Бенджамина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Франклина привела к союзу с Францией, которая направила в берегам США эскадру адмирала Ж.Эстена.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Помощь Америке стали оказывать Испания и Голландия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323528" y="18864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265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Успешная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дипломатия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38844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32656"/>
            <a:ext cx="288032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Боевые действия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90157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229032" y="6711587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85104400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074" y="3382332"/>
            <a:ext cx="3378592" cy="268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107504" y="6154710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омой 17">
            <a:hlinkClick r:id="" action="ppaction://hlinkshowjump?jump=firstslide" highlightClick="1"/>
          </p:cNvPr>
          <p:cNvSpPr/>
          <p:nvPr/>
        </p:nvSpPr>
        <p:spPr>
          <a:xfrm>
            <a:off x="8388424" y="170847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8794" y="1145172"/>
            <a:ext cx="84191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 изучить процесс образования независимого государства -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Соединенных Штатов Америки во второй половине 18 века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148064" y="6581001"/>
            <a:ext cx="1857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18418499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504056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Воюющие стороны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36712"/>
            <a:ext cx="33843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Тринадцать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колоний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(с 1776 года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США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(патриоты)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Франция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Испания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Голландия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Индейские племена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03540" y="836712"/>
            <a:ext cx="414046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Британская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империя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лоялисты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Немецкие княжества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Индейские племена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5517232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Российская империя объявила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«вооруженный нейтралитет»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объективно направленный против Англии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8" name="AutoShape 2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4" name="AutoShape 8" descr="http://%D1%83%D1%81%D1%82%D1%8C-%D1%83%D0%B7%D0%B0.%D1%80%D1%84/media/erb.png"/>
          <p:cNvSpPr>
            <a:spLocks noChangeAspect="1" noChangeArrowheads="1"/>
          </p:cNvSpPr>
          <p:nvPr/>
        </p:nvSpPr>
        <p:spPr bwMode="auto">
          <a:xfrm>
            <a:off x="155575" y="-2544763"/>
            <a:ext cx="4410075" cy="5314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6" name="Picture 10" descr="http://abali.ru/wp-content/uploads/2010/12/gerb_rossiyskoy_imperii-600x6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3645024"/>
            <a:ext cx="1724578" cy="1872208"/>
          </a:xfrm>
          <a:prstGeom prst="rect">
            <a:avLst/>
          </a:prstGeom>
          <a:noFill/>
        </p:spPr>
      </p:pic>
      <p:pic>
        <p:nvPicPr>
          <p:cNvPr id="14348" name="Picture 12" descr="http://ua.convdocs.org/pars_docs/refs/33/32672/32672_html_m4f11de0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212976"/>
            <a:ext cx="1728191" cy="1728192"/>
          </a:xfrm>
          <a:prstGeom prst="rect">
            <a:avLst/>
          </a:prstGeom>
          <a:noFill/>
        </p:spPr>
      </p:pic>
      <p:pic>
        <p:nvPicPr>
          <p:cNvPr id="14350" name="Picture 14" descr="http://fallenangel.ru/img/greatbritainger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068960"/>
            <a:ext cx="2080997" cy="2232248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2"/>
          </p:nvPr>
        </p:nvSpPr>
        <p:spPr>
          <a:xfrm>
            <a:off x="157938" y="669907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13068815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Picture 4" descr="&amp;Fcy;&amp;acy;&amp;jcy;&amp;lcy;:Infantry, Continental Army, 1779-178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052736"/>
            <a:ext cx="1454345" cy="1656184"/>
          </a:xfrm>
          <a:prstGeom prst="rect">
            <a:avLst/>
          </a:prstGeom>
          <a:noFill/>
        </p:spPr>
      </p:pic>
      <p:pic>
        <p:nvPicPr>
          <p:cNvPr id="5" name="Picture 5" descr="K:\DCIM\130CANON\IMG_636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068960"/>
            <a:ext cx="1298681" cy="1728192"/>
          </a:xfrm>
          <a:prstGeom prst="rect">
            <a:avLst/>
          </a:prstGeom>
          <a:noFill/>
        </p:spPr>
      </p:pic>
      <p:pic>
        <p:nvPicPr>
          <p:cNvPr id="7" name="Picture 6" descr="K:\DCIM\130CANON\IMG_636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3140968"/>
            <a:ext cx="1413473" cy="172819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3968" y="260648"/>
            <a:ext cx="302433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07504" y="6689401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Fcy;&amp;acy;&amp;jcy;&amp;lcy;:Infantry, Continental Army, 1779-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1454345" cy="1656184"/>
          </a:xfrm>
          <a:prstGeom prst="rect">
            <a:avLst/>
          </a:prstGeom>
          <a:noFill/>
        </p:spPr>
      </p:pic>
      <p:pic>
        <p:nvPicPr>
          <p:cNvPr id="5" name="Picture 5" descr="K:\DCIM\130CANON\IMG_6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56992"/>
            <a:ext cx="1298681" cy="1728192"/>
          </a:xfrm>
          <a:prstGeom prst="rect">
            <a:avLst/>
          </a:prstGeom>
          <a:noFill/>
        </p:spPr>
      </p:pic>
      <p:pic>
        <p:nvPicPr>
          <p:cNvPr id="6" name="Picture 6" descr="K:\DCIM\130CANON\IMG_6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356992"/>
            <a:ext cx="1413473" cy="17281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39952" y="188640"/>
            <a:ext cx="33123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суммирования 10">
            <a:hlinkClick r:id="rId5" action="ppaction://hlinksldjump"/>
          </p:cNvPr>
          <p:cNvSpPr/>
          <p:nvPr/>
        </p:nvSpPr>
        <p:spPr>
          <a:xfrm>
            <a:off x="8244408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4" name="Picture 4" descr="&amp;Fcy;&amp;acy;&amp;jcy;&amp;lcy;:Infantry, Continental Army, 1779-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08720"/>
            <a:ext cx="4464496" cy="5040560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251520" y="67147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Fcy;&amp;acy;&amp;jcy;&amp;lcy;:Infantry, Continental Army, 1779-1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1454345" cy="1656184"/>
          </a:xfrm>
          <a:prstGeom prst="rect">
            <a:avLst/>
          </a:prstGeom>
          <a:noFill/>
        </p:spPr>
      </p:pic>
      <p:pic>
        <p:nvPicPr>
          <p:cNvPr id="4" name="Picture 5" descr="K:\DCIM\130CANON\IMG_6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1298681" cy="1728192"/>
          </a:xfrm>
          <a:prstGeom prst="rect">
            <a:avLst/>
          </a:prstGeom>
          <a:noFill/>
        </p:spPr>
      </p:pic>
      <p:pic>
        <p:nvPicPr>
          <p:cNvPr id="5" name="Picture 6" descr="K:\DCIM\130CANON\IMG_63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140968"/>
            <a:ext cx="1354578" cy="1656184"/>
          </a:xfrm>
          <a:prstGeom prst="rect">
            <a:avLst/>
          </a:prstGeom>
          <a:noFill/>
        </p:spPr>
      </p:pic>
      <p:sp>
        <p:nvSpPr>
          <p:cNvPr id="9" name="Блок-схема: узел суммирования 8">
            <a:hlinkClick r:id="rId5" action="ppaction://hlinksldjump"/>
          </p:cNvPr>
          <p:cNvSpPr/>
          <p:nvPr/>
        </p:nvSpPr>
        <p:spPr>
          <a:xfrm>
            <a:off x="8244408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563888" y="1886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K:\DCIM\130CANON\IMG_63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92696"/>
            <a:ext cx="4464496" cy="5832648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256848" y="67147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&amp;Fcy;&amp;acy;&amp;jcy;&amp;lcy;:Infantry, Continental Army, 1779-178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1454345" cy="1656184"/>
          </a:xfrm>
          <a:prstGeom prst="rect">
            <a:avLst/>
          </a:prstGeom>
          <a:noFill/>
        </p:spPr>
      </p:pic>
      <p:pic>
        <p:nvPicPr>
          <p:cNvPr id="4" name="Picture 5" descr="K:\DCIM\130CANON\IMG_6363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068960"/>
            <a:ext cx="1298681" cy="1728192"/>
          </a:xfrm>
          <a:prstGeom prst="rect">
            <a:avLst/>
          </a:prstGeom>
          <a:noFill/>
        </p:spPr>
      </p:pic>
      <p:pic>
        <p:nvPicPr>
          <p:cNvPr id="5" name="Picture 6" descr="K:\DCIM\130CANON\IMG_636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2996952"/>
            <a:ext cx="1413473" cy="17281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91880" y="692696"/>
            <a:ext cx="4464496" cy="5632311"/>
          </a:xfrm>
          <a:prstGeom prst="rect">
            <a:avLst/>
          </a:prstGeom>
          <a:solidFill>
            <a:schemeClr val="accent5">
              <a:lumMod val="20000"/>
              <a:lumOff val="80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1886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Колониальная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узел суммирования 7">
            <a:hlinkClick r:id="rId8" action="ppaction://hlinksldjump"/>
          </p:cNvPr>
          <p:cNvSpPr/>
          <p:nvPr/>
        </p:nvSpPr>
        <p:spPr>
          <a:xfrm>
            <a:off x="8172400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6" descr="K:\DCIM\130CANON\IMG_6362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692696"/>
            <a:ext cx="4509126" cy="5616624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251520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188640"/>
            <a:ext cx="302433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Picture 4" descr="K:\DCIM\130CANON\IMG_6364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5" name="Picture 8" descr="K:\DCIM\130CANON\IMG_6357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6" name="Picture 10" descr="http://r.foto.radikal.ru/0706/32/df6ffdc8a3d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388424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251520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323528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23928" y="2606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узел суммирования 4">
            <a:hlinkClick r:id="rId2" action="ppaction://hlinksldjump"/>
          </p:cNvPr>
          <p:cNvSpPr/>
          <p:nvPr/>
        </p:nvSpPr>
        <p:spPr>
          <a:xfrm>
            <a:off x="8316416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7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8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pic>
        <p:nvPicPr>
          <p:cNvPr id="9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92696"/>
            <a:ext cx="4536504" cy="5472608"/>
          </a:xfrm>
          <a:prstGeom prst="rect">
            <a:avLst/>
          </a:prstGeom>
          <a:noFill/>
        </p:spPr>
      </p:pic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251520" y="67186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23928" y="18864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узел суммирования 3">
            <a:hlinkClick r:id="rId2" action="ppaction://hlinksldjump"/>
          </p:cNvPr>
          <p:cNvSpPr/>
          <p:nvPr/>
        </p:nvSpPr>
        <p:spPr>
          <a:xfrm>
            <a:off x="8316416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6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7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pic>
        <p:nvPicPr>
          <p:cNvPr id="8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2634" y="620688"/>
            <a:ext cx="4515750" cy="540060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06287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692696"/>
            <a:ext cx="4536504" cy="5078313"/>
          </a:xfrm>
          <a:prstGeom prst="rect">
            <a:avLst/>
          </a:prstGeom>
          <a:solidFill>
            <a:srgbClr val="00B0F0">
              <a:alpha val="9000"/>
            </a:srgb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427984" y="188640"/>
            <a:ext cx="29523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Британская армия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узел суммирования 3">
            <a:hlinkClick r:id="rId2" action="ppaction://hlinksldjump"/>
          </p:cNvPr>
          <p:cNvSpPr/>
          <p:nvPr/>
        </p:nvSpPr>
        <p:spPr>
          <a:xfrm>
            <a:off x="8316416" y="5157192"/>
            <a:ext cx="612648" cy="61264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 descr="K:\DCIM\130CANON\IMG_6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1422563" cy="1728192"/>
          </a:xfrm>
          <a:prstGeom prst="rect">
            <a:avLst/>
          </a:prstGeom>
          <a:noFill/>
        </p:spPr>
      </p:pic>
      <p:pic>
        <p:nvPicPr>
          <p:cNvPr id="6" name="Picture 8" descr="K:\DCIM\130CANON\IMG_6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268760"/>
            <a:ext cx="1400054" cy="1728192"/>
          </a:xfrm>
          <a:prstGeom prst="rect">
            <a:avLst/>
          </a:prstGeom>
          <a:noFill/>
        </p:spPr>
      </p:pic>
      <p:pic>
        <p:nvPicPr>
          <p:cNvPr id="7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1489455" cy="2088232"/>
          </a:xfrm>
          <a:prstGeom prst="rect">
            <a:avLst/>
          </a:prstGeom>
          <a:noFill/>
        </p:spPr>
      </p:pic>
      <p:pic>
        <p:nvPicPr>
          <p:cNvPr id="8" name="Picture 10" descr="http://r.foto.radikal.ru/0706/32/df6ffdc8a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692696"/>
            <a:ext cx="3528392" cy="5040560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7180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6021288"/>
            <a:ext cx="5976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Победа армии Конгресса  под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Саратогой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1777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23528" y="116632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4046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Первые победы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51520" y="671552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pic>
        <p:nvPicPr>
          <p:cNvPr id="1026" name="Picture 2" descr="http://www.alanskitchen.com/American_History/Rev_War/images/jb_revolut_subj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66" y="1340768"/>
            <a:ext cx="5802770" cy="382982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1382276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699792" y="1196752"/>
            <a:ext cx="3024336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1760-1782</a:t>
            </a:r>
            <a:endParaRPr lang="ru-RU" sz="3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99792" y="1196752"/>
            <a:ext cx="3024336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1762-1796</a:t>
            </a:r>
            <a:endParaRPr lang="ru-RU" sz="32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43808" y="1196752"/>
            <a:ext cx="2786082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1774-1792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99792" y="1196752"/>
            <a:ext cx="3024336" cy="71438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/>
              <a:t>1773-1775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2267744" cy="68580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052736"/>
            <a:ext cx="22322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Начало промышленного переворота в Англии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512" y="1124744"/>
            <a:ext cx="1928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Правление императрицы Екатерины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1520" y="980728"/>
            <a:ext cx="19288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Правление короля Франции Людовика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9512" y="980728"/>
            <a:ext cx="1928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Восстание Емельяна Пугачева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27584" y="5733256"/>
            <a:ext cx="648072" cy="641802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419872" y="260648"/>
            <a:ext cx="396044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ХРОНОГРАФ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7" name="Picture 13" descr="C:\Users\HOME\Pictures\graphic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196752"/>
            <a:ext cx="2971355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Управляющая кнопка: назад 26">
            <a:hlinkClick r:id="" action="ppaction://hlinkshowjump?jump=previousslide" highlightClick="1"/>
          </p:cNvPr>
          <p:cNvSpPr/>
          <p:nvPr/>
        </p:nvSpPr>
        <p:spPr>
          <a:xfrm>
            <a:off x="2411760" y="6165304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домой 1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b="1" dirty="0" smtClean="0"/>
              <a:t>История нового времени</a:t>
            </a:r>
            <a:endParaRPr lang="ru-RU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904655" cy="3786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9552" y="5877272"/>
            <a:ext cx="777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Вашингтон форсирует реку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Дэлавер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252169" y="669907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65233141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760640" cy="380922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835696" y="6021288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Битва за Лонг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Айленд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179512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91853048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6021288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Капитуляция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Корнуоллиса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под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Йорктауном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1781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544616" cy="36525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Горизонтальный свиток 3"/>
          <p:cNvSpPr/>
          <p:nvPr/>
        </p:nvSpPr>
        <p:spPr>
          <a:xfrm>
            <a:off x="251520" y="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1886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Окончание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107504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9847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5112567" cy="3817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403648" y="5949280"/>
            <a:ext cx="633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Освобождение войсками Вашингтона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Нью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 Йорка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226693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53308760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13856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5364088" y="1196752"/>
            <a:ext cx="3024336" cy="1261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1783 год -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Версальский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мирный договор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 США и Англией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4149080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Англия признает США суверенным государством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Англия отказывается от претензий к США в будущем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Англия обязывается вывести  свои войска и флот из США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Река Миссисипи признается свободной для граждан США и Англии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67544" y="404664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Версальский дворец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17513279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6" presetClass="emph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29684"/>
            <a:ext cx="5040560" cy="3507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259632" y="5733256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Джордж Вашингтон - первый Президент США.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Принятие присяги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251520" y="66103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376074584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093296"/>
            <a:ext cx="705678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Граждане США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1920" y="1700808"/>
            <a:ext cx="1728192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Президент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700808"/>
            <a:ext cx="158417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Конгресс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1700808"/>
            <a:ext cx="165618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Верховный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суд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3861048"/>
            <a:ext cx="194421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Правительство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5157192"/>
            <a:ext cx="273630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Коллегия выборщиков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908720"/>
            <a:ext cx="835292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Законодательная власть           Исполнительная власть             Судебная власть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3068960"/>
            <a:ext cx="165618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Палата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представителей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3848" y="306896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Назначение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572000" y="3068960"/>
            <a:ext cx="216024" cy="72008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гнутая вниз стрелка 12"/>
          <p:cNvSpPr/>
          <p:nvPr/>
        </p:nvSpPr>
        <p:spPr>
          <a:xfrm rot="13902265">
            <a:off x="5453043" y="3227855"/>
            <a:ext cx="2757442" cy="779468"/>
          </a:xfrm>
          <a:prstGeom prst="curved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 вверх 13"/>
          <p:cNvSpPr/>
          <p:nvPr/>
        </p:nvSpPr>
        <p:spPr>
          <a:xfrm>
            <a:off x="6300192" y="5661248"/>
            <a:ext cx="216024" cy="360040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411760" y="2492896"/>
            <a:ext cx="1224136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>
            <a:off x="2411760" y="1844824"/>
            <a:ext cx="1152128" cy="216024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724128" y="1844824"/>
            <a:ext cx="1080120" cy="21602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5652120" y="2420888"/>
            <a:ext cx="1152128" cy="216024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339752" y="155679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Право вето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1760" y="2204864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Контроль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8104" y="155679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Пожизненно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112" y="2132856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Обжалование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верх 22"/>
          <p:cNvSpPr/>
          <p:nvPr/>
        </p:nvSpPr>
        <p:spPr>
          <a:xfrm>
            <a:off x="755576" y="4221088"/>
            <a:ext cx="288032" cy="1584176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>
            <a:off x="2195736" y="4221088"/>
            <a:ext cx="288032" cy="1584176"/>
          </a:xfrm>
          <a:prstGeom prst="up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043608" y="458112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Выборы на 2 года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55776" y="522920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Выборы на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лет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3608" y="260648"/>
            <a:ext cx="69127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Система государственного устройства США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172400" y="6093296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Управляющая кнопка: назад 29">
            <a:hlinkClick r:id="" action="ppaction://hlinkshowjump?jump=previousslide" highlightClick="1"/>
          </p:cNvPr>
          <p:cNvSpPr/>
          <p:nvPr/>
        </p:nvSpPr>
        <p:spPr>
          <a:xfrm>
            <a:off x="179512" y="6093296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домой 30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33" name="Нижний колонтитул 32"/>
          <p:cNvSpPr>
            <a:spLocks noGrp="1"/>
          </p:cNvSpPr>
          <p:nvPr>
            <p:ph type="ftr" sz="quarter" idx="12"/>
          </p:nvPr>
        </p:nvSpPr>
        <p:spPr>
          <a:xfrm>
            <a:off x="179512" y="668137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2051720" y="3068960"/>
            <a:ext cx="12241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Сенат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pic>
        <p:nvPicPr>
          <p:cNvPr id="36" name="Picture 2" descr="http://mrivanacuna.files.wordpress.com/2012/11/joseph-sohm-bald-eagle-and-american-flag.jpg?w=500&amp;h=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06" y="46326"/>
            <a:ext cx="1116318" cy="81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346" name="Picture 2" descr="http://polblog.ru/wp-content/uploads/2uoc2u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92696"/>
            <a:ext cx="3168352" cy="2376264"/>
          </a:xfrm>
          <a:prstGeom prst="rect">
            <a:avLst/>
          </a:prstGeom>
          <a:noFill/>
        </p:spPr>
      </p:pic>
      <p:pic>
        <p:nvPicPr>
          <p:cNvPr id="57348" name="Picture 4" descr="http://www.dziennik.com/w_files/Image/USA/800px-USCapitolD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2880320" cy="2157714"/>
          </a:xfrm>
          <a:prstGeom prst="rect">
            <a:avLst/>
          </a:prstGeom>
          <a:noFill/>
        </p:spPr>
      </p:pic>
      <p:pic>
        <p:nvPicPr>
          <p:cNvPr id="57350" name="Picture 6" descr="http://www.rosconcert.com/ic/img.lenta.ru/news/2006/02/22/court/pictu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645024"/>
            <a:ext cx="3196591" cy="21602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43808" y="260648"/>
            <a:ext cx="3168352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Резиденция Президента США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212976"/>
            <a:ext cx="288032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Здание Конгресса США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3212976"/>
            <a:ext cx="32403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Верховный суд США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07504" y="66794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73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73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73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5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16632"/>
            <a:ext cx="669674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Итоги Войны за независимость США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206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62068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После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24745"/>
            <a:ext cx="367240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Колониальный гнет тормозил развитие капитализма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1052737"/>
            <a:ext cx="3816424" cy="584775"/>
          </a:xfrm>
          <a:prstGeom prst="rect">
            <a:avLst/>
          </a:prstGeom>
          <a:solidFill>
            <a:srgbClr val="00B0F0">
              <a:alpha val="1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Отмена ограничений в промышленности и торговле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132856"/>
            <a:ext cx="367240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Крупные поместья аристократов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916832"/>
            <a:ext cx="3816424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Владения англичан конфискованы и распроданы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2924944"/>
            <a:ext cx="381642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Запрет заселять западные территории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6056" y="2852936"/>
            <a:ext cx="3744416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Западные земли распродавались желающим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789040"/>
            <a:ext cx="37444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Рабство белых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56" y="3717032"/>
            <a:ext cx="3744416" cy="584775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 кабальные слуги стали свободными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4653136"/>
            <a:ext cx="374441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Рабство негров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6056" y="4653137"/>
            <a:ext cx="3744416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Рабство уничтожено в северных штатах, сохранилось в южных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5589240"/>
            <a:ext cx="367240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Власть в руках английских чиновников и аристократов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056" y="5589240"/>
            <a:ext cx="3744416" cy="584775"/>
          </a:xfrm>
          <a:prstGeom prst="rect">
            <a:avLst/>
          </a:prstGeom>
          <a:solidFill>
            <a:srgbClr val="00B0F0">
              <a:alpha val="1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Власть в руках буржуазии и плантаторов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4211960" y="1196752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4211960" y="2060848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4283968" y="2852936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4283968" y="3789040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4283968" y="4725144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4283968" y="5661248"/>
            <a:ext cx="504056" cy="43204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4048" y="1052736"/>
            <a:ext cx="388843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004048" y="1844824"/>
            <a:ext cx="3888432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5076056" y="2780928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5076056" y="3645024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5076056" y="4581128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5076056" y="5517232"/>
            <a:ext cx="38164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назад 30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омой 31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Номер слайда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2"/>
          </p:nvPr>
        </p:nvSpPr>
        <p:spPr>
          <a:xfrm>
            <a:off x="138844" y="6672084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6093296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1787 год - принятие Конституции США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31640" y="385297"/>
            <a:ext cx="640871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Подумай! Какие идеи просветителей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нашли отражение в государственном устройстве США?</a:t>
            </a: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zeichenpress.files.wordpress.com/2010/07/betsy-ross-and-buc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276872"/>
            <a:ext cx="3744416" cy="2861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107504" y="667664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pic>
        <p:nvPicPr>
          <p:cNvPr id="2" name="Гимн СШ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396" y="5138172"/>
            <a:ext cx="595084" cy="59508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Управляющая кнопка: документ 8">
            <a:hlinkClick r:id="rId6" action="ppaction://hlinksldjump" highlightClick="1"/>
          </p:cNvPr>
          <p:cNvSpPr/>
          <p:nvPr/>
        </p:nvSpPr>
        <p:spPr>
          <a:xfrm>
            <a:off x="210344" y="5003666"/>
            <a:ext cx="658416" cy="864096"/>
          </a:xfrm>
          <a:prstGeom prst="actionButton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6768042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7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620688"/>
            <a:ext cx="532859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События 1775 – 1783 гг.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3140968"/>
            <a:ext cx="331236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Американская революционная война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7764" y="4220809"/>
            <a:ext cx="4032448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Война за независимость Североамериканских колоний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8104" y="3140968"/>
            <a:ext cx="2886688" cy="707886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Американская </a:t>
            </a: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буржуазная революция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гнутая влево стрелка 6"/>
          <p:cNvSpPr/>
          <p:nvPr/>
        </p:nvSpPr>
        <p:spPr>
          <a:xfrm>
            <a:off x="1043608" y="1196752"/>
            <a:ext cx="648072" cy="17281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7812360" y="1268760"/>
            <a:ext cx="504056" cy="172819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3347864" y="2461108"/>
            <a:ext cx="2232248" cy="50405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100392" y="6165304"/>
            <a:ext cx="648072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Управляющая кнопка: домой 20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251520" y="666936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47130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5110415"/>
            <a:ext cx="7992888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Какое название наиболее точно отражает исторические события данного периода?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esacademic.com/pictures/eswiki/65/Artillery_gun_crew-illustratio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840760" cy="326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339752" y="908720"/>
            <a:ext cx="439248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Проверь себя!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86464" y="67186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691680" y="332656"/>
            <a:ext cx="5688632" cy="1400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Войну за независимость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 США принято называть:</a:t>
            </a:r>
          </a:p>
        </p:txBody>
      </p:sp>
      <p:sp>
        <p:nvSpPr>
          <p:cNvPr id="3" name="Скругленный прямоугольник 2">
            <a:hlinkClick r:id="" action="ppaction://macro?name=NET"/>
          </p:cNvPr>
          <p:cNvSpPr/>
          <p:nvPr/>
        </p:nvSpPr>
        <p:spPr>
          <a:xfrm>
            <a:off x="899592" y="2204864"/>
            <a:ext cx="220186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Патриотическая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война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>
            <a:hlinkClick r:id="" action="ppaction://macro?name=NET"/>
          </p:cNvPr>
          <p:cNvSpPr/>
          <p:nvPr/>
        </p:nvSpPr>
        <p:spPr>
          <a:xfrm>
            <a:off x="5724128" y="2276872"/>
            <a:ext cx="2232248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Колониальная война</a:t>
            </a:r>
          </a:p>
        </p:txBody>
      </p:sp>
      <p:sp>
        <p:nvSpPr>
          <p:cNvPr id="5" name="Скругленный прямоугольник 4">
            <a:hlinkClick r:id="" action="ppaction://macro?name=DA"/>
          </p:cNvPr>
          <p:cNvSpPr/>
          <p:nvPr/>
        </p:nvSpPr>
        <p:spPr>
          <a:xfrm>
            <a:off x="3275856" y="4077072"/>
            <a:ext cx="2376264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Американская революционная война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07504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971600" y="332656"/>
            <a:ext cx="7272808" cy="15121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чем состояли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ограничения для колонистов со стороны Англии?</a:t>
            </a:r>
          </a:p>
        </p:txBody>
      </p:sp>
      <p:sp>
        <p:nvSpPr>
          <p:cNvPr id="3" name="Скругленный прямоугольник 2">
            <a:hlinkClick r:id="" action="ppaction://macro?name=DA_MN"/>
          </p:cNvPr>
          <p:cNvSpPr/>
          <p:nvPr/>
        </p:nvSpPr>
        <p:spPr>
          <a:xfrm>
            <a:off x="395536" y="2204864"/>
            <a:ext cx="2265362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Запрет селиться за Аллеганскими горами</a:t>
            </a:r>
          </a:p>
        </p:txBody>
      </p:sp>
      <p:sp>
        <p:nvSpPr>
          <p:cNvPr id="4" name="Скругленный прямоугольник 3">
            <a:hlinkClick r:id="" action="ppaction://macro?name=DA_MN"/>
          </p:cNvPr>
          <p:cNvSpPr/>
          <p:nvPr/>
        </p:nvSpPr>
        <p:spPr>
          <a:xfrm>
            <a:off x="6516216" y="2276872"/>
            <a:ext cx="23304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Гербовый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</a:t>
            </a:r>
          </a:p>
        </p:txBody>
      </p:sp>
      <p:sp>
        <p:nvSpPr>
          <p:cNvPr id="5" name="Скругленный прямоугольник 4">
            <a:hlinkClick r:id="" action="ppaction://macro?name=NET_MN"/>
          </p:cNvPr>
          <p:cNvSpPr/>
          <p:nvPr/>
        </p:nvSpPr>
        <p:spPr>
          <a:xfrm>
            <a:off x="5796136" y="4797152"/>
            <a:ext cx="2519933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Запрет общения с местным индейским населением</a:t>
            </a:r>
          </a:p>
        </p:txBody>
      </p:sp>
      <p:sp>
        <p:nvSpPr>
          <p:cNvPr id="6" name="Скругленный прямоугольник 5">
            <a:hlinkClick r:id="" action="ppaction://macro?name=DA_MN"/>
          </p:cNvPr>
          <p:cNvSpPr/>
          <p:nvPr/>
        </p:nvSpPr>
        <p:spPr>
          <a:xfrm>
            <a:off x="3347864" y="3068960"/>
            <a:ext cx="27114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Ограничения в развитии мануфактурного производства</a:t>
            </a:r>
          </a:p>
        </p:txBody>
      </p:sp>
      <p:sp>
        <p:nvSpPr>
          <p:cNvPr id="7" name="Скругленный прямоугольник 6">
            <a:hlinkClick r:id="" action="ppaction://macro?name=NET_MN"/>
          </p:cNvPr>
          <p:cNvSpPr/>
          <p:nvPr/>
        </p:nvSpPr>
        <p:spPr>
          <a:xfrm>
            <a:off x="467544" y="4653136"/>
            <a:ext cx="2808287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Преследования пуритан со стороны британских властей</a:t>
            </a: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z="1200" b="1" dirty="0"/>
              <a:t>История нового времени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899592" y="620688"/>
            <a:ext cx="7488832" cy="12241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Руководитель Добровольческой армии США:</a:t>
            </a:r>
          </a:p>
        </p:txBody>
      </p:sp>
      <p:sp>
        <p:nvSpPr>
          <p:cNvPr id="3" name="Скругленный прямоугольник 2">
            <a:hlinkClick r:id="" action="ppaction://macro?name=NET"/>
          </p:cNvPr>
          <p:cNvSpPr/>
          <p:nvPr/>
        </p:nvSpPr>
        <p:spPr>
          <a:xfrm>
            <a:off x="1115616" y="242088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Джефферсон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>
            <a:hlinkClick r:id="" action="ppaction://macro?name=DA"/>
          </p:cNvPr>
          <p:cNvSpPr/>
          <p:nvPr/>
        </p:nvSpPr>
        <p:spPr>
          <a:xfrm>
            <a:off x="3563888" y="386104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Вашингтон</a:t>
            </a:r>
          </a:p>
        </p:txBody>
      </p:sp>
      <p:sp>
        <p:nvSpPr>
          <p:cNvPr id="5" name="Скругленный прямоугольник 4">
            <a:hlinkClick r:id="" action="ppaction://macro?name=NET"/>
          </p:cNvPr>
          <p:cNvSpPr/>
          <p:nvPr/>
        </p:nvSpPr>
        <p:spPr>
          <a:xfrm>
            <a:off x="5940152" y="234888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Корнуоллис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79512" y="6711587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259632" y="476672"/>
            <a:ext cx="6912768" cy="11144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Активными участниками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войны за независимость США были:</a:t>
            </a:r>
          </a:p>
        </p:txBody>
      </p:sp>
      <p:sp>
        <p:nvSpPr>
          <p:cNvPr id="3" name="Скругленный прямоугольник 2">
            <a:hlinkClick r:id="" action="ppaction://macro?name=DA_MN"/>
          </p:cNvPr>
          <p:cNvSpPr/>
          <p:nvPr/>
        </p:nvSpPr>
        <p:spPr>
          <a:xfrm>
            <a:off x="1115616" y="198884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Вашингтон</a:t>
            </a:r>
          </a:p>
        </p:txBody>
      </p:sp>
      <p:sp>
        <p:nvSpPr>
          <p:cNvPr id="4" name="Скругленный прямоугольник 3">
            <a:hlinkClick r:id="" action="ppaction://macro?name=NET_MN"/>
          </p:cNvPr>
          <p:cNvSpPr/>
          <p:nvPr/>
        </p:nvSpPr>
        <p:spPr>
          <a:xfrm>
            <a:off x="3635896" y="2564904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Робеспьер</a:t>
            </a:r>
          </a:p>
        </p:txBody>
      </p:sp>
      <p:sp>
        <p:nvSpPr>
          <p:cNvPr id="5" name="Скругленный прямоугольник 4">
            <a:hlinkClick r:id="" action="ppaction://macro?name=DA_MN"/>
          </p:cNvPr>
          <p:cNvSpPr/>
          <p:nvPr/>
        </p:nvSpPr>
        <p:spPr>
          <a:xfrm>
            <a:off x="6228184" y="198884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Лафайет</a:t>
            </a:r>
          </a:p>
        </p:txBody>
      </p:sp>
      <p:sp>
        <p:nvSpPr>
          <p:cNvPr id="6" name="Скругленный прямоугольник 5">
            <a:hlinkClick r:id="" action="ppaction://macro?name=NET_MN"/>
          </p:cNvPr>
          <p:cNvSpPr/>
          <p:nvPr/>
        </p:nvSpPr>
        <p:spPr>
          <a:xfrm>
            <a:off x="6300192" y="4005064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Кромвель</a:t>
            </a:r>
          </a:p>
        </p:txBody>
      </p:sp>
      <p:sp>
        <p:nvSpPr>
          <p:cNvPr id="7" name="Скругленный прямоугольник 6">
            <a:hlinkClick r:id="" action="ppaction://macro?name=DA_MN"/>
          </p:cNvPr>
          <p:cNvSpPr/>
          <p:nvPr/>
        </p:nvSpPr>
        <p:spPr>
          <a:xfrm>
            <a:off x="3707904" y="4509120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Франклин</a:t>
            </a:r>
          </a:p>
        </p:txBody>
      </p:sp>
      <p:sp>
        <p:nvSpPr>
          <p:cNvPr id="8" name="Скругленный прямоугольник 7">
            <a:hlinkClick r:id="" action="ppaction://macro?name=NET_MN"/>
          </p:cNvPr>
          <p:cNvSpPr/>
          <p:nvPr/>
        </p:nvSpPr>
        <p:spPr>
          <a:xfrm>
            <a:off x="1115616" y="4077072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Вольтер</a:t>
            </a: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2"/>
          </p:nvPr>
        </p:nvSpPr>
        <p:spPr>
          <a:xfrm>
            <a:off x="179512" y="672465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827584" y="620688"/>
            <a:ext cx="7128792" cy="14001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каком году США и Великобритания подписали мирный договор?</a:t>
            </a:r>
          </a:p>
        </p:txBody>
      </p:sp>
      <p:sp>
        <p:nvSpPr>
          <p:cNvPr id="3" name="Скругленный прямоугольник 2">
            <a:hlinkClick r:id="" action="ppaction://macro?name=NET"/>
          </p:cNvPr>
          <p:cNvSpPr/>
          <p:nvPr/>
        </p:nvSpPr>
        <p:spPr>
          <a:xfrm>
            <a:off x="755576" y="242088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1788</a:t>
            </a:r>
          </a:p>
        </p:txBody>
      </p:sp>
      <p:sp>
        <p:nvSpPr>
          <p:cNvPr id="4" name="Скругленный прямоугольник 3">
            <a:hlinkClick r:id="" action="ppaction://macro?name=DA"/>
          </p:cNvPr>
          <p:cNvSpPr/>
          <p:nvPr/>
        </p:nvSpPr>
        <p:spPr>
          <a:xfrm>
            <a:off x="3347864" y="4293096"/>
            <a:ext cx="2016224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1783</a:t>
            </a:r>
          </a:p>
        </p:txBody>
      </p:sp>
      <p:sp>
        <p:nvSpPr>
          <p:cNvPr id="5" name="Скругленный прямоугольник 4">
            <a:hlinkClick r:id="" action="ppaction://macro?name=NET"/>
          </p:cNvPr>
          <p:cNvSpPr/>
          <p:nvPr/>
        </p:nvSpPr>
        <p:spPr>
          <a:xfrm>
            <a:off x="5796136" y="2420888"/>
            <a:ext cx="2000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1790</a:t>
            </a: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6861" y="674370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96752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Континентальный конгресс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собрания делегатов 13 английских колоний в Северной  Америке накануне и в период Войны за независимость; 1-й в сентябре -октябре 1774, 2-й в мае 1775 - марте 1781. 2-й конгресс фактически осуществлял законодательную и исполнительную власть .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Декларация независимости США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исторический документ, в котором британские колонии в Северной Америке объявили независимость от Великобритании, принят единогласно Вторым Континентальным конгрессом 4 июля 1776 года в Филадельфии, штат Пенсильвания.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Конституция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основной закон США, имеющий высшую юридическую силу. Конституция США была принята 17 сентября 1787 года на Конституционном Конвенте в Филадельфии и впоследствии ратифицирована всеми тринадцатью существовавшими тогда американскими штатами. Считается первой в мире конституцией в современном понимании. Состоит из семи статей, за время действия Конституции были приняты двадцать семь поправок, которые являются её неотъемлемой частью.</a:t>
            </a:r>
          </a:p>
          <a:p>
            <a:pPr algn="jus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Патриоты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жители Североамериканских колоний, воевавшие против Англии.</a:t>
            </a:r>
          </a:p>
          <a:p>
            <a:pPr algn="just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Лоялисты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жители Североамериканских колоний, сторонники власти английского короля.</a:t>
            </a:r>
          </a:p>
          <a:p>
            <a:pPr algn="just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1760" y="404664"/>
            <a:ext cx="403244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Словарь терминов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Управляющая кнопка: домой 4">
            <a:hlinkClick r:id="" action="ppaction://hlinkshowjump?jump=firstslide" highlightClick="1"/>
          </p:cNvPr>
          <p:cNvSpPr/>
          <p:nvPr/>
        </p:nvSpPr>
        <p:spPr>
          <a:xfrm>
            <a:off x="8244408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179512" y="6632121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>
          <a:xfrm>
            <a:off x="9358" y="6672618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254360"/>
            <a:ext cx="7787208" cy="653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dirty="0"/>
              <a:t>Текст гимна США</a:t>
            </a:r>
          </a:p>
          <a:p>
            <a:r>
              <a:rPr lang="en-US" sz="1050" dirty="0">
                <a:latin typeface="Algerian" panose="04020705040A02060702" pitchFamily="82" charset="0"/>
              </a:rPr>
              <a:t>O! say can you see by the dawn's early light,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What so proudly we hailed at the twilight's last gleaming,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Whose broad stripes and bright stars through the perilous fight,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ramparts we watched, were so gallantly streaming.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the rockets' red glare, the bombs bursting in air,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Gave proof through the night that our flag was still there;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O! say does that star-spangled banner yet wave,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brave?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/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On the shore, dimly seen through the mists of the deep,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Where the foe's haughty host in dread silence reposes,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What is that which the breeze, o'er the towering steep,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As it fitfully blows, half conceals, half discloses?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Now it catches the gleam of the morning's first beam,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In full glory reflected now shines in the stream: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 err="1">
                <a:latin typeface="Algerian" panose="04020705040A02060702" pitchFamily="82" charset="0"/>
              </a:rPr>
              <a:t>'Tis</a:t>
            </a:r>
            <a:r>
              <a:rPr lang="en-US" sz="1050" dirty="0">
                <a:latin typeface="Algerian" panose="04020705040A02060702" pitchFamily="82" charset="0"/>
              </a:rPr>
              <a:t> the star-spangled banner, O! long may it wave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/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where is that band who so </a:t>
            </a:r>
            <a:r>
              <a:rPr lang="en-US" sz="1050" dirty="0" err="1">
                <a:latin typeface="Algerian" panose="04020705040A02060702" pitchFamily="82" charset="0"/>
              </a:rPr>
              <a:t>vauntingly</a:t>
            </a:r>
            <a:r>
              <a:rPr lang="en-US" sz="1050" dirty="0">
                <a:latin typeface="Algerian" panose="04020705040A02060702" pitchFamily="82" charset="0"/>
              </a:rPr>
              <a:t> swore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That the havoc of war and the battle's confusion,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 home and a country should leave us no more!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Their blood has washed out their foul footsteps' pollution.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No refuge could save the hireling and slave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From the terror of flight, or the gloom of the grave: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the star-spangled banner in triumph doth wave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/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O! thus be it ever, when freemen shall stand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Between their loved home and the war's desolation!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Blest with victory and peace, may the </a:t>
            </a:r>
            <a:r>
              <a:rPr lang="en-US" sz="1050" dirty="0" err="1">
                <a:latin typeface="Algerian" panose="04020705040A02060702" pitchFamily="82" charset="0"/>
              </a:rPr>
              <a:t>heav'n</a:t>
            </a:r>
            <a:r>
              <a:rPr lang="en-US" sz="1050" dirty="0">
                <a:latin typeface="Algerian" panose="04020705040A02060702" pitchFamily="82" charset="0"/>
              </a:rPr>
              <a:t> rescued land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Praise the Power that hath made and preserved us a nation.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Then conquer we must, when our cause it is just,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this be our motto: "In God is our trust."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And the star-spangled banner in triumph shall wave</a:t>
            </a:r>
            <a:br>
              <a:rPr lang="en-US" sz="1050" dirty="0">
                <a:latin typeface="Algerian" panose="04020705040A02060702" pitchFamily="82" charset="0"/>
              </a:rPr>
            </a:br>
            <a:r>
              <a:rPr lang="en-US" sz="1050" dirty="0">
                <a:latin typeface="Algerian" panose="04020705040A02060702" pitchFamily="82" charset="0"/>
              </a:rPr>
              <a:t>O'er the land of the free and the home of the brave!</a:t>
            </a:r>
            <a:endParaRPr lang="ru-RU" sz="1050" dirty="0"/>
          </a:p>
          <a:p>
            <a:endParaRPr lang="ru-RU" sz="1100" dirty="0"/>
          </a:p>
          <a:p>
            <a:r>
              <a:rPr lang="en-US" sz="1100" dirty="0">
                <a:latin typeface="Algerian" panose="04020705040A02060702" pitchFamily="82" charset="0"/>
              </a:rPr>
              <a:t> </a:t>
            </a:r>
            <a:endParaRPr lang="ru-RU" sz="1100" dirty="0"/>
          </a:p>
        </p:txBody>
      </p:sp>
      <p:pic>
        <p:nvPicPr>
          <p:cNvPr id="6" name="Рисунок 5" descr="Гимн США (Американский гимн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73863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Управляющая кнопка: возврат 6">
            <a:hlinkClick r:id="rId3" action="ppaction://hlinksldjump" highlightClick="1"/>
          </p:cNvPr>
          <p:cNvSpPr/>
          <p:nvPr/>
        </p:nvSpPr>
        <p:spPr>
          <a:xfrm>
            <a:off x="8244408" y="5949280"/>
            <a:ext cx="498272" cy="5040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278864806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5332" y="620688"/>
            <a:ext cx="49685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Трояни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Troiani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 июня 1949 года) известный американский баталист, полотна которого посвящены военной истории США, преимущественно эпохе Американской революции и Гражданской войны.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 и коллекционер Дон </a:t>
            </a:r>
            <a:r>
              <a:rPr lang="ru-RU" sz="16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Трояни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праву считается одним из лучших баталистов мира. Перед тем как создать очередную 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картину, он </a:t>
            </a:r>
            <a:r>
              <a:rPr lang="ru-RU" sz="1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собирает и анализирует тематические исторические материалы, консультируется с историками, фотографирует место, где происходило то событие, которое он хочет воссоздать. Причём снимок делается, как правило, в годовщину этого сражения, и более того, в тот же час</a:t>
            </a: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Трояни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создаёт в своём дворе из множества моделей макет сражения. Каждая модель естественно соответствует своему прототипу. Далее макет фотографируются со всех ракурсов, художник тщательно просматривает полученные снимки и, выбрав лучший, начинает с него рисовать. В среднем, таким образом, у него получается 4 картины в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4744"/>
            <a:ext cx="3265346" cy="36724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Прямоугольник 9"/>
          <p:cNvSpPr/>
          <p:nvPr/>
        </p:nvSpPr>
        <p:spPr>
          <a:xfrm>
            <a:off x="5212586" y="4935398"/>
            <a:ext cx="3568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http://www.historicalartprints.com/</a:t>
            </a:r>
            <a:endParaRPr lang="ru-RU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омой 11">
            <a:hlinkClick r:id="" action="ppaction://hlinkshowjump?jump=firstslide" highlightClick="1"/>
          </p:cNvPr>
          <p:cNvSpPr/>
          <p:nvPr/>
        </p:nvSpPr>
        <p:spPr>
          <a:xfrm>
            <a:off x="8244408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51520" y="116632"/>
            <a:ext cx="2016224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  <p:sp>
        <p:nvSpPr>
          <p:cNvPr id="16" name="Нижний колонтитул 2"/>
          <p:cNvSpPr txBox="1">
            <a:spLocks/>
          </p:cNvSpPr>
          <p:nvPr/>
        </p:nvSpPr>
        <p:spPr>
          <a:xfrm>
            <a:off x="9358" y="6672618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smtClean="0"/>
              <a:t>История нового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72509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ttp://pics.livejournal.com/folkvald/pic/000pqy8f/s640x48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/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омой 13">
            <a:hlinkClick r:id="" action="ppaction://hlinkshowjump?jump=firstslide" highlightClick="1"/>
          </p:cNvPr>
          <p:cNvSpPr/>
          <p:nvPr/>
        </p:nvSpPr>
        <p:spPr>
          <a:xfrm>
            <a:off x="8316416" y="110134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411303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  <p:sp>
        <p:nvSpPr>
          <p:cNvPr id="19" name="Нижний колонтитул 2"/>
          <p:cNvSpPr txBox="1">
            <a:spLocks/>
          </p:cNvSpPr>
          <p:nvPr/>
        </p:nvSpPr>
        <p:spPr>
          <a:xfrm>
            <a:off x="9358" y="6672618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smtClean="0"/>
              <a:t>История нового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1563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4941168"/>
            <a:ext cx="4248472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 о гербовом сборе. 1765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276872"/>
            <a:ext cx="5616624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Высокие пошлины на ввозимые в колонии товары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548680"/>
            <a:ext cx="6624736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Вопрос: Что стало причиной противостояния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Североамериканских колоний и Англии?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4" name="Picture 14" descr="http://rubbux.ru/images/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772816"/>
            <a:ext cx="2555776" cy="255577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827584" y="1628800"/>
            <a:ext cx="6192688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Отсутствие представительства в английском парламенте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75656" y="4293096"/>
            <a:ext cx="4752528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переселения за Аллеганские горы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5589240"/>
            <a:ext cx="3960440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общаться с  индейцами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9632" y="2924944"/>
            <a:ext cx="5256584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основывать шерстяные мануфактуры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1640" y="3645024"/>
            <a:ext cx="496855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Запрет исповедовать протестантизм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Управляющая кнопка: назад 22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омой 12">
            <a:hlinkClick r:id="" action="ppaction://hlinkshowjump?jump=firstslide" highlightClick="1"/>
          </p:cNvPr>
          <p:cNvSpPr/>
          <p:nvPr/>
        </p:nvSpPr>
        <p:spPr>
          <a:xfrm>
            <a:off x="8316416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95536" y="2606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>
          <a:xfrm>
            <a:off x="390872" y="669417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168086761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2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71900" y="711133"/>
            <a:ext cx="4824536" cy="4383343"/>
            <a:chOff x="3771900" y="711133"/>
            <a:chExt cx="4824536" cy="4383343"/>
          </a:xfrm>
        </p:grpSpPr>
        <p:pic>
          <p:nvPicPr>
            <p:cNvPr id="14" name="Picture 2" descr="http://pics.livejournal.com/folkvald/pic/000pqy8f/s640x48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1900" y="711133"/>
              <a:ext cx="4824536" cy="383768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71900" y="4725144"/>
              <a:ext cx="482453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Lexington Common - 19th of April 1775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08659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571572" y="829493"/>
            <a:ext cx="5204374" cy="4511087"/>
            <a:chOff x="3571572" y="829493"/>
            <a:chExt cx="5204374" cy="4511087"/>
          </a:xfrm>
        </p:grpSpPr>
        <p:sp>
          <p:nvSpPr>
            <p:cNvPr id="6" name="TextBox 5"/>
            <p:cNvSpPr txBox="1"/>
            <p:nvPr/>
          </p:nvSpPr>
          <p:spPr>
            <a:xfrm>
              <a:off x="3585404" y="4694249"/>
              <a:ext cx="5190542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George Washington at the Battle of </a:t>
              </a:r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Princeton</a:t>
              </a:r>
              <a:endPara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1777 - January 3, 1777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4" descr="http://pics.livejournal.com/folkvald/pic/000q13ad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72" y="829493"/>
              <a:ext cx="5157276" cy="367952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216939702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1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535287" y="977454"/>
            <a:ext cx="5229845" cy="4266711"/>
            <a:chOff x="3535287" y="977454"/>
            <a:chExt cx="5229845" cy="4266711"/>
          </a:xfrm>
        </p:grpSpPr>
        <p:pic>
          <p:nvPicPr>
            <p:cNvPr id="14" name="Picture 6" descr="http://pics.livejournal.com/folkvald/pic/000q3x8h/s640x48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287" y="977454"/>
              <a:ext cx="5229845" cy="344536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563888" y="4597834"/>
              <a:ext cx="5178792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Oneidas at the Battle of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Oriskany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August 6, 1777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87878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544360" y="1004936"/>
            <a:ext cx="5211700" cy="4248877"/>
            <a:chOff x="3544360" y="1004936"/>
            <a:chExt cx="5211700" cy="4248877"/>
          </a:xfrm>
        </p:grpSpPr>
        <p:pic>
          <p:nvPicPr>
            <p:cNvPr id="14" name="Picture 8" descr="http://pics.livejournal.com/folkvald/pic/000q406z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360" y="1004936"/>
              <a:ext cx="5211700" cy="3718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563888" y="4884481"/>
              <a:ext cx="517879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Battle of Bennington - August 17, 1777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85664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1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71900" y="1124744"/>
            <a:ext cx="4847707" cy="4257867"/>
            <a:chOff x="3771900" y="1124744"/>
            <a:chExt cx="4847707" cy="4257867"/>
          </a:xfrm>
        </p:grpSpPr>
        <p:pic>
          <p:nvPicPr>
            <p:cNvPr id="14" name="Picture 10" descr="http://pics.livejournal.com/folkvald/pic/000q50pf/s640x48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124744"/>
              <a:ext cx="4839695" cy="344828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71900" y="4725144"/>
              <a:ext cx="4832548" cy="65746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Molly Pitcher - Battle of Monmouth 1778 - June 28, 1778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32515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33508" y="1196752"/>
            <a:ext cx="4968551" cy="3861189"/>
            <a:chOff x="3733508" y="1196752"/>
            <a:chExt cx="4968551" cy="3861189"/>
          </a:xfrm>
        </p:grpSpPr>
        <p:pic>
          <p:nvPicPr>
            <p:cNvPr id="14" name="Picture 12" descr="http://pics.livejournal.com/folkvald/pic/000q9636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508" y="1196752"/>
              <a:ext cx="4968551" cy="32638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71900" y="4688609"/>
              <a:ext cx="490455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Prayer at Thanksgiving - April 19, 1783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11900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3707904" y="980729"/>
            <a:ext cx="4896544" cy="4329771"/>
            <a:chOff x="3707904" y="980729"/>
            <a:chExt cx="4896544" cy="4329771"/>
          </a:xfrm>
        </p:grpSpPr>
        <p:pic>
          <p:nvPicPr>
            <p:cNvPr id="14" name="Picture 14" descr="http://pics.livejournal.com/folkvald/pic/000q7g8b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980729"/>
              <a:ext cx="4896544" cy="381642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3707904" y="4941168"/>
              <a:ext cx="489654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Battle Of Cowpens January 17, 1781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23003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1440160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ics.livejournal.com/folkvald/pic/000q13ad/s640x4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69" y="404665"/>
            <a:ext cx="1434807" cy="1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ics.livejournal.com/folkvald/pic/000q3x8h/s640x4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5279"/>
            <a:ext cx="1434577" cy="94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cs.livejournal.com/folkvald/pic/000q406z/s640x4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648" y="1596296"/>
            <a:ext cx="1464692" cy="9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s.livejournal.com/folkvald/pic/000q50pf/s640x4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0" y="2606417"/>
            <a:ext cx="1466581" cy="104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pics.livejournal.com/folkvald/pic/000q9636/s640x4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411" y="2629977"/>
            <a:ext cx="1401798" cy="10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pics.livejournal.com/folkvald/pic/000q7g8b/s640x4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9" y="3720968"/>
            <a:ext cx="1433658" cy="115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pics.livejournal.com/folkvald/pic/000pyese/s640x48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13" y="3721586"/>
            <a:ext cx="1434929" cy="115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нутый угол 3"/>
          <p:cNvSpPr/>
          <p:nvPr/>
        </p:nvSpPr>
        <p:spPr>
          <a:xfrm>
            <a:off x="3341898" y="404665"/>
            <a:ext cx="5616624" cy="61206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суммирования 4">
            <a:hlinkClick r:id="rId10" action="ppaction://hlinksldjump"/>
          </p:cNvPr>
          <p:cNvSpPr/>
          <p:nvPr/>
        </p:nvSpPr>
        <p:spPr>
          <a:xfrm>
            <a:off x="1362061" y="5382611"/>
            <a:ext cx="648072" cy="648072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523911" y="682191"/>
            <a:ext cx="5218769" cy="4700317"/>
            <a:chOff x="3523911" y="682191"/>
            <a:chExt cx="5218769" cy="4700317"/>
          </a:xfrm>
        </p:grpSpPr>
        <p:pic>
          <p:nvPicPr>
            <p:cNvPr id="16" name="Picture 16" descr="http://pics.livejournal.com/folkvald/pic/000pyese/s640x48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911" y="682191"/>
              <a:ext cx="5218769" cy="420980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7" name="TextBox 6"/>
            <p:cNvSpPr txBox="1"/>
            <p:nvPr/>
          </p:nvSpPr>
          <p:spPr>
            <a:xfrm>
              <a:off x="3563888" y="5013176"/>
              <a:ext cx="5178792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Nathan Hale - September 22, 1776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15173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s.livejournal.com/folkvald/pic/000pqy8f/s640x4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0" y="116633"/>
            <a:ext cx="8098181" cy="652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3548" y="4702135"/>
            <a:ext cx="8111244" cy="190821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для самоподготовки: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рассказ от имени участника событий 1775 – 1783 гг., используя материал учебника, слайды презентации и картины художника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Д.Трояни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2"/>
          <p:cNvSpPr txBox="1">
            <a:spLocks/>
          </p:cNvSpPr>
          <p:nvPr/>
        </p:nvSpPr>
        <p:spPr>
          <a:xfrm>
            <a:off x="9358" y="6672618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551193" y="6190915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7992380" y="618037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7992380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36296" y="661035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7 класс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22201105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7097" y="1064138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1.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http://www.mountvernon.org/educational-resources/encyclopedia/lafayette-valleyforge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Лафайет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008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2.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http://ru.wikipedia.org/wiki/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-</a:t>
            </a:r>
            <a:r>
              <a:rPr lang="ru-RU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Франклин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151089"/>
            <a:ext cx="4533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3.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http://ru.wikipedia.org/wiki/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Википедия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690" y="199212"/>
            <a:ext cx="27363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Электронные ресурсы: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wiki.iteach.ru/images/4/4f/C41-21kopiy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628800"/>
            <a:ext cx="2468136" cy="397644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7741" y="2520421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4.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http://www.goodwinwhite.com/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историческая реконструкция событий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Управляющая кнопка: домой 10">
            <a:hlinkClick r:id="" action="ppaction://hlinkshowjump?jump=firstslide" highlightClick="1"/>
          </p:cNvPr>
          <p:cNvSpPr/>
          <p:nvPr/>
        </p:nvSpPr>
        <p:spPr>
          <a:xfrm>
            <a:off x="8388424" y="260648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316416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251520" y="6165304"/>
            <a:ext cx="576064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25283" y="3172156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5.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http://prousa.ru/new_york_history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история США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2"/>
          </p:nvPr>
        </p:nvSpPr>
        <p:spPr>
          <a:xfrm>
            <a:off x="141176" y="6699076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6604" y="3608816"/>
            <a:ext cx="2800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6.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http://images.yandex.ru/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9599" y="362351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иллюстрации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5428" y="39781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7.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://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www.americansights.ru/america-is/american-hymn</a:t>
            </a:r>
            <a:r>
              <a:rPr lang="ru-RU" dirty="0" smtClean="0"/>
              <a:t> -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 США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DCIM\130CANON\IMG_6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5956353" cy="36296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1600" y="609329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«Бостонское чаепитие». Гравюра 18 века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9512" y="18864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20" y="33265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Повод к началу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395536" y="6718663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805264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Первый Континентальный Конгресс в Филадельфии.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26 октября 1774 года принял Декларацию о естественных правах человека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5040560" cy="367015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8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79512" y="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520" y="18864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Первый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Конгресс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16416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467544" y="6694170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426308964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i073.radikal.ru/1112/a1/c134fda09ea1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2592288" cy="39824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11960" y="4797152"/>
            <a:ext cx="4248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Король Англии Георг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объявил колонистов мятежниками.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1775 году британские войска начали военные действия против колонистов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79512" y="0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33265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Начало войны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79512" y="6724649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19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loc.gov/exhibits/jefferson/images/uc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144028" cy="38348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499992" y="1340768"/>
            <a:ext cx="44644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Томас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Джефферсон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«Неужели жизнь так дорога, а мир столь желанен, чтобы за них платить цепями и рабством» ?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172400" y="6165304"/>
            <a:ext cx="576064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95536" y="260648"/>
            <a:ext cx="2232248" cy="936104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40466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Идеология колонистов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251520" y="6237312"/>
            <a:ext cx="576064" cy="3223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омой 7">
            <a:hlinkClick r:id="" action="ppaction://hlinkshowjump?jump=firstslide" highlightClick="1"/>
          </p:cNvPr>
          <p:cNvSpPr/>
          <p:nvPr/>
        </p:nvSpPr>
        <p:spPr>
          <a:xfrm>
            <a:off x="8388424" y="188640"/>
            <a:ext cx="504056" cy="5040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259837" y="6686404"/>
            <a:ext cx="6629400" cy="228600"/>
          </a:xfrm>
        </p:spPr>
        <p:txBody>
          <a:bodyPr/>
          <a:lstStyle/>
          <a:p>
            <a:r>
              <a:rPr lang="ru-RU" sz="1200" b="1" dirty="0"/>
              <a:t>История нового времени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4798" y="6570761"/>
            <a:ext cx="736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7 класс</a:t>
            </a:r>
          </a:p>
        </p:txBody>
      </p:sp>
    </p:spTree>
    <p:extLst>
      <p:ext uri="{BB962C8B-B14F-4D97-AF65-F5344CB8AC3E}">
        <p14:creationId xmlns:p14="http://schemas.microsoft.com/office/powerpoint/2010/main" val="60343475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09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b1713b8e1ef5375e78a8b1a1cc7e00e06ca2c6"/>
  <p:tag name="ISPRING_RESOURCE_PATHS_HASH_PRESENTER" val="3c0b74f64f8ed58944726dbcbea2bb5eabbdb9"/>
</p:tagLst>
</file>

<file path=ppt/theme/theme1.xml><?xml version="1.0" encoding="utf-8"?>
<a:theme xmlns:a="http://schemas.openxmlformats.org/drawingml/2006/main" name="Macro">
  <a:themeElements>
    <a:clrScheme name="Macro">
      <a:dk1>
        <a:sysClr val="windowText" lastClr="000000"/>
      </a:dk1>
      <a:lt1>
        <a:sysClr val="window" lastClr="FFFFFF"/>
      </a:lt1>
      <a:dk2>
        <a:srgbClr val="3F3F4D"/>
      </a:dk2>
      <a:lt2>
        <a:srgbClr val="DDDDDD"/>
      </a:lt2>
      <a:accent1>
        <a:srgbClr val="A51009"/>
      </a:accent1>
      <a:accent2>
        <a:srgbClr val="DE7014"/>
      </a:accent2>
      <a:accent3>
        <a:srgbClr val="704836"/>
      </a:accent3>
      <a:accent4>
        <a:srgbClr val="F2B431"/>
      </a:accent4>
      <a:accent5>
        <a:srgbClr val="7F221D"/>
      </a:accent5>
      <a:accent6>
        <a:srgbClr val="CDAC77"/>
      </a:accent6>
      <a:hlink>
        <a:srgbClr val="F5B123"/>
      </a:hlink>
      <a:folHlink>
        <a:srgbClr val="E19B0B"/>
      </a:folHlink>
    </a:clrScheme>
    <a:fontScheme name="Macr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c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300000"/>
              </a:schemeClr>
            </a:gs>
            <a:gs pos="100000">
              <a:schemeClr val="phClr">
                <a:tint val="8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90000"/>
                <a:satMod val="300000"/>
              </a:schemeClr>
            </a:gs>
            <a:gs pos="100000">
              <a:schemeClr val="phClr">
                <a:satMod val="150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5875" prstMaterial="softmetal">
            <a:bevelT w="25400" h="19050" prst="angle"/>
            <a:contourClr>
              <a:schemeClr val="phClr">
                <a:shade val="30000"/>
              </a:schemeClr>
            </a:contourClr>
          </a:sp3d>
        </a:effectStyle>
        <a:effectStyle>
          <a:effectLst>
            <a:outerShdw blurRad="254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9050" prstMaterial="metal">
            <a:bevelT w="63500" h="31750" prst="angle"/>
            <a:contourClr>
              <a:schemeClr val="phClr">
                <a:shade val="25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7000"/>
                <a:shade val="93000"/>
                <a:satMod val="110000"/>
                <a:lumMod val="90000"/>
              </a:schemeClr>
            </a:gs>
            <a:gs pos="76000">
              <a:schemeClr val="phClr">
                <a:tint val="85000"/>
                <a:shade val="75000"/>
                <a:satMod val="120000"/>
              </a:schemeClr>
            </a:gs>
            <a:gs pos="100000">
              <a:schemeClr val="phClr">
                <a:tint val="86000"/>
                <a:shade val="50000"/>
                <a:satMod val="13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35000"/>
                <a:satMod val="146000"/>
                <a:lumMod val="101000"/>
              </a:schemeClr>
            </a:gs>
            <a:gs pos="26000">
              <a:schemeClr val="phClr">
                <a:tint val="96000"/>
                <a:shade val="96000"/>
                <a:satMod val="190000"/>
              </a:schemeClr>
            </a:gs>
            <a:gs pos="100000">
              <a:schemeClr val="phClr">
                <a:tint val="60000"/>
                <a:shade val="90000"/>
                <a:satMod val="22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TC101859866[[fn=Макрос]]</Template>
  <TotalTime>2308</TotalTime>
  <Words>1824</Words>
  <Application>Microsoft Office PowerPoint</Application>
  <PresentationFormat>Экран (4:3)</PresentationFormat>
  <Paragraphs>561</Paragraphs>
  <Slides>59</Slides>
  <Notes>3</Notes>
  <HiddenSlides>17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Macro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Сетевой проект Томского педагогического университета</dc:subject>
  <dc:creator>ПРЕПОДАВАТЕЛЬ - КОРОЛЕВСКАЯ НАТАЛЬЯ ВИКТОРОВНА</dc:creator>
  <cp:keywords>мультимедийная презентация</cp:keywords>
  <cp:lastModifiedBy>Домашний</cp:lastModifiedBy>
  <cp:revision>384</cp:revision>
  <dcterms:created xsi:type="dcterms:W3CDTF">2013-05-16T06:57:21Z</dcterms:created>
  <dcterms:modified xsi:type="dcterms:W3CDTF">2016-01-12T18:57:16Z</dcterms:modified>
  <cp:category>Авторская разработка</cp:category>
  <cp:contentStatus>окончательный вариант</cp:contentStatus>
</cp:coreProperties>
</file>