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56" r:id="rId2"/>
    <p:sldId id="272" r:id="rId3"/>
    <p:sldId id="287" r:id="rId4"/>
    <p:sldId id="270" r:id="rId5"/>
    <p:sldId id="288" r:id="rId6"/>
    <p:sldId id="291" r:id="rId7"/>
    <p:sldId id="271" r:id="rId8"/>
    <p:sldId id="273" r:id="rId9"/>
    <p:sldId id="269" r:id="rId10"/>
    <p:sldId id="260" r:id="rId11"/>
    <p:sldId id="261" r:id="rId12"/>
    <p:sldId id="292" r:id="rId13"/>
    <p:sldId id="262" r:id="rId14"/>
    <p:sldId id="263" r:id="rId15"/>
    <p:sldId id="267" r:id="rId16"/>
    <p:sldId id="293" r:id="rId17"/>
    <p:sldId id="265" r:id="rId18"/>
    <p:sldId id="289" r:id="rId19"/>
    <p:sldId id="290" r:id="rId20"/>
    <p:sldId id="268" r:id="rId21"/>
    <p:sldId id="275" r:id="rId22"/>
    <p:sldId id="294" r:id="rId23"/>
    <p:sldId id="295" r:id="rId24"/>
    <p:sldId id="276" r:id="rId25"/>
    <p:sldId id="277" r:id="rId26"/>
    <p:sldId id="278" r:id="rId27"/>
    <p:sldId id="279" r:id="rId28"/>
    <p:sldId id="282" r:id="rId29"/>
    <p:sldId id="296" r:id="rId30"/>
    <p:sldId id="298" r:id="rId31"/>
    <p:sldId id="284" r:id="rId32"/>
    <p:sldId id="283" r:id="rId33"/>
    <p:sldId id="285" r:id="rId34"/>
    <p:sldId id="28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CCFF"/>
    <a:srgbClr val="33CC33"/>
    <a:srgbClr val="6666FF"/>
    <a:srgbClr val="FF9933"/>
    <a:srgbClr val="9900FF"/>
    <a:srgbClr val="99CCFF"/>
    <a:srgbClr val="FFCCFF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7" autoAdjust="0"/>
  </p:normalViewPr>
  <p:slideViewPr>
    <p:cSldViewPr>
      <p:cViewPr>
        <p:scale>
          <a:sx n="80" d="100"/>
          <a:sy n="80" d="100"/>
        </p:scale>
        <p:origin x="-86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</c:v>
                </c:pt>
                <c:pt idx="1">
                  <c:v>63</c:v>
                </c:pt>
                <c:pt idx="2">
                  <c:v>61</c:v>
                </c:pt>
                <c:pt idx="3">
                  <c:v>63</c:v>
                </c:pt>
                <c:pt idx="4">
                  <c:v>59</c:v>
                </c:pt>
                <c:pt idx="5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2007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72</c:v>
                </c:pt>
                <c:pt idx="1">
                  <c:v>73</c:v>
                </c:pt>
                <c:pt idx="2">
                  <c:v>72</c:v>
                </c:pt>
                <c:pt idx="3">
                  <c:v>74</c:v>
                </c:pt>
                <c:pt idx="4">
                  <c:v>72</c:v>
                </c:pt>
                <c:pt idx="5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67552"/>
        <c:axId val="22565632"/>
      </c:barChart>
      <c:catAx>
        <c:axId val="2256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65632"/>
        <c:crosses val="autoZero"/>
        <c:auto val="1"/>
        <c:lblAlgn val="ctr"/>
        <c:lblOffset val="100"/>
        <c:noMultiLvlLbl val="0"/>
      </c:catAx>
      <c:valAx>
        <c:axId val="2256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67552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/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>
          <a:latin typeface="Forte" pitchFamily="66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075420511905306E-2"/>
          <c:y val="0.19488170295893037"/>
          <c:w val="0.92768079800498771"/>
          <c:h val="0.57872080571294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 w="1298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964">
                <a:noFill/>
              </a:ln>
            </c:spPr>
            <c:txPr>
              <a:bodyPr/>
              <a:lstStyle/>
              <a:p>
                <a:pPr>
                  <a:defRPr sz="178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Беларусь</c:v>
                </c:pt>
                <c:pt idx="1">
                  <c:v>Грузия</c:v>
                </c:pt>
                <c:pt idx="2">
                  <c:v>Украина</c:v>
                </c:pt>
                <c:pt idx="3">
                  <c:v>Литва</c:v>
                </c:pt>
                <c:pt idx="4">
                  <c:v>Польша</c:v>
                </c:pt>
                <c:pt idx="5">
                  <c:v>Франция</c:v>
                </c:pt>
                <c:pt idx="6">
                  <c:v>Дания</c:v>
                </c:pt>
                <c:pt idx="7">
                  <c:v>Чехия</c:v>
                </c:pt>
                <c:pt idx="8">
                  <c:v>Россия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64</c:v>
                </c:pt>
                <c:pt idx="1">
                  <c:v>60</c:v>
                </c:pt>
                <c:pt idx="2">
                  <c:v>52</c:v>
                </c:pt>
                <c:pt idx="3">
                  <c:v>49</c:v>
                </c:pt>
                <c:pt idx="4">
                  <c:v>40</c:v>
                </c:pt>
                <c:pt idx="5">
                  <c:v>33</c:v>
                </c:pt>
                <c:pt idx="6">
                  <c:v>31</c:v>
                </c:pt>
                <c:pt idx="7">
                  <c:v>27</c:v>
                </c:pt>
                <c:pt idx="8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 w="1298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964">
                <a:noFill/>
              </a:ln>
            </c:spPr>
            <c:txPr>
              <a:bodyPr/>
              <a:lstStyle/>
              <a:p>
                <a:pPr>
                  <a:defRPr sz="178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Беларусь</c:v>
                </c:pt>
                <c:pt idx="1">
                  <c:v>Грузия</c:v>
                </c:pt>
                <c:pt idx="2">
                  <c:v>Украина</c:v>
                </c:pt>
                <c:pt idx="3">
                  <c:v>Литва</c:v>
                </c:pt>
                <c:pt idx="4">
                  <c:v>Польша</c:v>
                </c:pt>
                <c:pt idx="5">
                  <c:v>Франция</c:v>
                </c:pt>
                <c:pt idx="6">
                  <c:v>Дания</c:v>
                </c:pt>
                <c:pt idx="7">
                  <c:v>Чехия</c:v>
                </c:pt>
                <c:pt idx="8">
                  <c:v>Россия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20</c:v>
                </c:pt>
                <c:pt idx="1">
                  <c:v>15</c:v>
                </c:pt>
                <c:pt idx="2">
                  <c:v>16</c:v>
                </c:pt>
                <c:pt idx="3">
                  <c:v>30</c:v>
                </c:pt>
                <c:pt idx="4">
                  <c:v>25</c:v>
                </c:pt>
                <c:pt idx="5">
                  <c:v>21</c:v>
                </c:pt>
                <c:pt idx="6">
                  <c:v>27</c:v>
                </c:pt>
                <c:pt idx="7">
                  <c:v>12</c:v>
                </c:pt>
                <c:pt idx="8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0400"/>
        <c:axId val="21031936"/>
      </c:barChart>
      <c:catAx>
        <c:axId val="2103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03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31936"/>
        <c:scaling>
          <c:orientation val="minMax"/>
        </c:scaling>
        <c:delete val="0"/>
        <c:axPos val="l"/>
        <c:majorGridlines>
          <c:spPr>
            <a:ln w="324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030400"/>
        <c:crosses val="autoZero"/>
        <c:crossBetween val="between"/>
      </c:valAx>
      <c:spPr>
        <a:noFill/>
        <a:ln w="1298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980684870531534"/>
          <c:y val="0"/>
          <c:w val="0.22138281837577334"/>
          <c:h val="0.11116087553276023"/>
        </c:manualLayout>
      </c:layout>
      <c:overlay val="0"/>
      <c:spPr>
        <a:noFill/>
        <a:ln w="3246">
          <a:solidFill>
            <a:schemeClr val="tx1"/>
          </a:solidFill>
          <a:prstDash val="solid"/>
        </a:ln>
      </c:spPr>
      <c:txPr>
        <a:bodyPr/>
        <a:lstStyle/>
        <a:p>
          <a:pPr>
            <a:defRPr sz="166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D6D88B-4FCE-4679-AA24-AFA10C8C977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89E3A9-0A06-4E93-A403-069185A42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42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86F425-B510-4535-9B1C-837F2C5B7D21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948C6-B0CD-48A5-A2F3-0579E6D965F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A82014-B2BE-4143-A4FB-00A8A7039BC4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F90B-D322-4CDF-9ABE-6DC11C245E79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7852-4079-43B6-A881-2A4D90386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17BA4-06E9-424F-A234-C1EC583F3478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DDB7-48DF-4B4A-B0EC-0BACD4E76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CF1E-CF17-437E-B95D-1E0ACB9D697C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1479-5A47-4735-94DB-36B8FCE62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C397-E84C-40D9-96BF-C26BF6A3454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0193-49A9-418B-A5C9-A4BCFC072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7EC7-0263-4890-A9E4-A16D56FA1617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2001-D14A-49A4-80F3-5624DC5FD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84CA-57A1-41BF-8C59-6AA0B7DBFCAF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526D-3F4D-44CA-B319-C62900071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CCD6-D573-43CF-BAC8-9115A0995BA6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93AF-774E-4C9F-BCAC-A242ECF0B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0B1B-B88B-4954-9790-6F736BF6903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EB8A-B7F4-4749-AF20-037724F3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2BD9-89CC-403C-8C88-4B141F7BC535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398E-2E00-4062-94A9-C270095B5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974-D039-4955-B7C4-3421C9E7D3B6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8E8B-7DF3-4A4F-A834-5DA9F57DD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E884-59D7-4E4B-99E2-CE8F553558C7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F611-FC5F-4F51-83F9-F98A2AC3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3E9FD4-7C83-480A-97E6-C4BC8C665610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BD982-46D8-4F38-90F1-BF3A46345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86;&#1077;&#1082;&#1090;\Enio%20Morrikone%20%20-%20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27.jpeg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slide" Target="slide26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slide" Target="slide27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slide" Target="slide33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home\Desktop\мое\86429344_1335305006_happy_wo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76363" y="0"/>
            <a:ext cx="10509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76800" y="117693"/>
            <a:ext cx="3826594" cy="43088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«Сегодня в моде Здоровый Образ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Жизни»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6295" y="3971504"/>
            <a:ext cx="39592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Выполнила: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Коробейникова Ирина Геннадьевна</a:t>
            </a:r>
          </a:p>
          <a:p>
            <a:pPr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Преподаватель ГАПОУ СО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Режевской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политехникум»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6" name="Enio Morrikone 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7688" y="5643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7345362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Целями проекта являются: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Актуализировать тему здоровья, здорового образа жизни, ответственного поведения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 и адекватно относится к здоровью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Показать реальную угрозу для организма при регулярном употреблении табачных изделий, алкоголя и наркотиков</a:t>
            </a:r>
            <a:endParaRPr lang="ru-RU" sz="32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Desktop\мое\bb80f48746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663" y="765175"/>
            <a:ext cx="343217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zlngrd.ru/upload/iblock/8c7/8c78d19859a6139236994bd3d0c72a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035425"/>
            <a:ext cx="21002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851275" y="333375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«У кого есть здоровье - есть и надежда, а у кого есть надежда - есть всё!»</a:t>
            </a:r>
          </a:p>
          <a:p>
            <a:pPr algn="r"/>
            <a:r>
              <a:rPr lang="ru-RU" b="1" i="1">
                <a:latin typeface="Times New Roman" pitchFamily="18" charset="0"/>
                <a:cs typeface="Times New Roman" pitchFamily="18" charset="0"/>
              </a:rPr>
              <a:t>Восточная мудрость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9" y="1285012"/>
            <a:ext cx="5580112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РОЖДАЮТСЯ 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ПРИВЫЧКИ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ЧЕЛОВЕКОМ?</a:t>
            </a:r>
          </a:p>
        </p:txBody>
      </p:sp>
      <p:pic>
        <p:nvPicPr>
          <p:cNvPr id="4098" name="Picture 2" descr="http://forum.moya-semya.ru/uploads/av-37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42975"/>
            <a:ext cx="30130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260350"/>
            <a:ext cx="76327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Привычка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это сложившийся способ поведения, осуществление которого в определённой ситуации приобретает для индивида характер потребности.</a:t>
            </a:r>
          </a:p>
        </p:txBody>
      </p:sp>
      <p:pic>
        <p:nvPicPr>
          <p:cNvPr id="2050" name="Picture 2" descr="http://aksakal.info/uploads/posts/2012-12/135502636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989138"/>
            <a:ext cx="3235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strana-sovetov.com/images/stories/tip/kids/child-nail-biting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989138"/>
            <a:ext cx="27352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wap.pulpy.ru/images/download/bodyparts/emotsii-640x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4149725"/>
            <a:ext cx="32353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www.chiudik.ru/uploads/images/9/b/2/5/2/ceac8507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8600" y="1989138"/>
            <a:ext cx="2381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s4.live4fun.ru/pictures/s3img_7120701_15666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171950"/>
            <a:ext cx="2686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img441.imageshack.us/img441/3438/1235489464ilsmokingban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2575" y="4868863"/>
            <a:ext cx="23272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8167688" y="6481763"/>
            <a:ext cx="792162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172" y="188640"/>
            <a:ext cx="825636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вредные  привычки?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92225"/>
            <a:ext cx="24939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50825" y="3716338"/>
            <a:ext cx="249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Употребление табака</a:t>
            </a:r>
          </a:p>
        </p:txBody>
      </p:sp>
      <p:pic>
        <p:nvPicPr>
          <p:cNvPr id="5124" name="Picture 4" descr="http://rnns.ru/uploads/posts/2009-05/1243329283_57e762e7fccaa7e92df53e00ade530b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268413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3340100" y="3732213"/>
            <a:ext cx="2370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Употребление алкоголя</a:t>
            </a:r>
          </a:p>
        </p:txBody>
      </p:sp>
      <p:pic>
        <p:nvPicPr>
          <p:cNvPr id="5126" name="Picture 6" descr="http://stat11.privet.ru/lr/08318429ee1706ca8d287eeeac665e5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1263650"/>
            <a:ext cx="237648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6300788" y="3763963"/>
            <a:ext cx="2368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Употребление наркотиков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3738" y="4653136"/>
            <a:ext cx="824280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СТОИТ ЛИ ВООБЩЕ ОБ ЭТОМ ГОВОРИТЬ?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637" y="260648"/>
            <a:ext cx="81327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Употребление табака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850" y="1268413"/>
            <a:ext cx="3960813" cy="295275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2400" b="1" u="sng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вдыхание дыма препаратов, преимущественно растительного происхождения, тлеющих в потоке вдыхаемого воздуха, с целью насыщения организма содержащимися в них активными веществами путём их возгонки и последующего всасывания в лёгких и дыхательных путях.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 descr="File:Papierosa 1 ubt 006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126841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kazakh-zerno.kz/index2.php?option=com_datsogallery&amp;func=wmark&amp;mid=22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076700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67688" y="6481763"/>
            <a:ext cx="792162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4"/>
          <p:cNvSpPr>
            <a:spLocks noChangeArrowheads="1"/>
          </p:cNvSpPr>
          <p:nvPr/>
        </p:nvSpPr>
        <p:spPr bwMode="auto">
          <a:xfrm>
            <a:off x="179388" y="188913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За употребление табака в Турции была введена смертная казнь.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Персии курильщикам вырывали ноздри.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Англии любителей Табака водили по улицам с веревкой на шее, а самым злостным отрубали голову и выставляли ее на показ с курительной трубкой во рту. </a:t>
            </a:r>
          </a:p>
        </p:txBody>
      </p:sp>
      <p:pic>
        <p:nvPicPr>
          <p:cNvPr id="29698" name="Picture 6" descr="http://s55.radikal.ru/i149/1001/e8/b2ad230092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16188"/>
            <a:ext cx="4762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http://img1.liveinternet.ru/images/attach/c/3/76/875/76875631_novela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488" y="2516188"/>
            <a:ext cx="3365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4" action="ppaction://hlinksldjump"/>
          </p:cNvPr>
          <p:cNvSpPr/>
          <p:nvPr/>
        </p:nvSpPr>
        <p:spPr>
          <a:xfrm>
            <a:off x="8167688" y="6481763"/>
            <a:ext cx="792162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img1.liveinternet.ru/images/attach/c/5/86/600/86600773_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33375"/>
            <a:ext cx="42132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427538" y="38258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России борьбу с курением начал царь Михаил Федорович Романов. В 1649 году он издал указ о запрете курения. Нарушителей этого указа шестьюдесятью ударами палок по стопам ног, а если это не помогало, курильщику отрезали нос и уши. </a:t>
            </a:r>
          </a:p>
        </p:txBody>
      </p:sp>
      <p:pic>
        <p:nvPicPr>
          <p:cNvPr id="30723" name="Picture 4" descr="http://ne-kurim.ru/upload/information_system_4/5/8/2/item_5823/information_items_5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349500"/>
            <a:ext cx="3119438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167688" y="6481763"/>
            <a:ext cx="792162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"/>
          <p:cNvGraphicFramePr>
            <a:graphicFrameLocks noChangeAspect="1"/>
          </p:cNvGraphicFramePr>
          <p:nvPr/>
        </p:nvGraphicFramePr>
        <p:xfrm>
          <a:off x="273050" y="1362075"/>
          <a:ext cx="8237538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2988" y="47625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Курящие ежедневно мужчины и женщины (в процентах)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87" y="110242"/>
            <a:ext cx="859368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Стадии привыкания к табакокуреню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53" y="2060848"/>
            <a:ext cx="912336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стадия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Третья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ru-RU" sz="3600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Четвёртая </a:t>
            </a:r>
            <a:r>
              <a:rPr lang="ru-RU" sz="3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78" name="Picture 2" descr="http://amurpress.ru/images/podrostok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94660"/>
            <a:ext cx="2880320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gubdaily.ru/wp-content/uploads/2013/05/kureni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46" y="4221088"/>
            <a:ext cx="4133323" cy="165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http://900igr.net/datai/obg/Kurenie-ubivaet/0008-008-Vyvod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10" y="1694660"/>
            <a:ext cx="1552673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6" descr="http://img-fotki.yandex.ru/get/3208/kurchanov-1950.37/0_37e6b_6eca7121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18" name="AutoShape 8" descr="http://img-fotki.yandex.ru/get/3208/kurchanov-1950.37/0_37e6b_6eca7121_XL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19" name="Picture 10" descr="http://img-fotki.yandex.ru/get/3208/kurchanov-1950.37/0_37e6b_6eca712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538163"/>
            <a:ext cx="4402137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620713" y="146050"/>
            <a:ext cx="4616450" cy="3787775"/>
          </a:xfrm>
          <a:prstGeom prst="wedgeRectCallout">
            <a:avLst>
              <a:gd name="adj1" fmla="val 80022"/>
              <a:gd name="adj2" fmla="val 153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рту было горько и дыхание перехватывало. Однако, скрепив сердце, я довольно долго втягивал в себя табачный дым..., а во рту я почувствовал горечь и в голове маленькое кружение. Я хотел уже перестать и только посмотреться с трубкой в зеркало, как, к удивлению моему, зашатался на ногах; комната пошла кругом и, взглянув в зеркало, к которому я с трудом подошел, я увидел, что мое лицо бледно, как полотно</a:t>
            </a: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cs403721.userapi.com/v403721050/4bf4/ylbdiTHDs5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73088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8172450" y="6308725"/>
            <a:ext cx="647700" cy="36036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50825" y="476250"/>
            <a:ext cx="741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Хотя многие курят отравляя себя и близких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НЕ КУРЮ!!!!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Вам не советую</a:t>
            </a:r>
          </a:p>
          <a:p>
            <a:pPr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В Ваших силах сделать курение «не модным»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Жизнь и так коротка…</a:t>
            </a: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2" descr="http://ciber-sof.ru/uploads/posts/2009-11/1259406903_no_smo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115888"/>
            <a:ext cx="16668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totalbeautyglamour.ru/images/pages/fill/h600/515fd3d31a72cfb876669f754d42b5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513013"/>
            <a:ext cx="41036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4572000" y="5348288"/>
            <a:ext cx="4103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не курю </a:t>
            </a:r>
          </a:p>
          <a:p>
            <a:pPr algn="r"/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это мне нравится!!!</a:t>
            </a:r>
          </a:p>
          <a:p>
            <a:endParaRPr lang="ru-RU" sz="2800"/>
          </a:p>
        </p:txBody>
      </p:sp>
      <p:pic>
        <p:nvPicPr>
          <p:cNvPr id="35846" name="Picture 6" descr="http://ne-kurim.ru/forum/data/attachments/11/11575-3b3b74c09f626fcbdac79e61ec1769f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8863" y="2513013"/>
            <a:ext cx="362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1" y="260648"/>
            <a:ext cx="911531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Употребление АЛКОГОЛЯ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484313"/>
            <a:ext cx="41052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Алкоголизм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заболевание, вызываемое систематическим употреблением спиртных напитков, характеризующееся влечением к ним, приводящее к психическим и физическим расстройствам и нарушающее социальные отношения лица, страдающего этим заболеванием.</a:t>
            </a:r>
          </a:p>
        </p:txBody>
      </p:sp>
      <p:pic>
        <p:nvPicPr>
          <p:cNvPr id="2050" name="Picture 2" descr="http://gazeta.a42.ru/images/lenta/3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268413"/>
            <a:ext cx="3382963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aktivbio.ru/wp-content/uploads/2013/02/image-2-for-coleen-21-03-2011-gallery-826433934-600x3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4070350"/>
            <a:ext cx="39862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250825" y="6418263"/>
            <a:ext cx="792163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http://s005.radikal.ru/i210/1201/bb/7953a3cea3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333375"/>
            <a:ext cx="30861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banke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6413" y="4887913"/>
            <a:ext cx="20447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3492500" y="3073400"/>
            <a:ext cx="36401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Алкогольные напитки получали из пальмового сока, ячменя, пшеницы, риса, проса. Но особо широкое распространение в древности нашло виноградное вино. В Греции виноград начали возделывать за четыре тысячи лет до нашей эры. Вино считалось даром богов. Покровителем виноградарства и виноделия в Греции является Дионис, сын Зевса.</a:t>
            </a:r>
          </a:p>
        </p:txBody>
      </p:sp>
      <p:pic>
        <p:nvPicPr>
          <p:cNvPr id="37892" name="Picture 6" descr="http://www.hi-taste.ru/im_news/vv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88913"/>
            <a:ext cx="51308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250825" y="6418263"/>
            <a:ext cx="792163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15888" y="188913"/>
            <a:ext cx="87677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Первые сведения об употреблении алкоголя на Руси датируются 11 веком нашей эры. Указы этого времени запрещали «гнусное пьянство». На Руси пили очень мало. Спиртные напитки подавали к столу только по большим праздникам в ограниченном количестве. В будние дни хмельное не употребляли, а пьянство считалось грехом и позором.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6" descr="http://img1.liveinternet.ru/images/attach/c/5/86/360/86360863_vod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1943100"/>
            <a:ext cx="7485062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250825" y="6418263"/>
            <a:ext cx="792163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an-help.ru/images/stories/nar/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989138"/>
            <a:ext cx="31591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692150"/>
            <a:ext cx="336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Хуже водки лучше нет.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 rot="1308932">
            <a:off x="4213225" y="95885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</a:rPr>
              <a:t>Пьяный человек — не человек, ибо он потерял то, что отличает человека от скотины, — разум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-1460966">
            <a:off x="398463" y="1935163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Пьянство — это фокус, откуда идут лучи-дорожки и в игорный притон, и к взяткам, и к развратам, и к нестерпимой половой разнузданности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5300663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CC00FF"/>
                </a:solidFill>
                <a:latin typeface="Arial Narrow" pitchFamily="34" charset="0"/>
              </a:rPr>
              <a:t>Редкий вор и убийца совершает свое дело трезвым.</a:t>
            </a:r>
          </a:p>
        </p:txBody>
      </p:sp>
      <p:sp>
        <p:nvSpPr>
          <p:cNvPr id="6" name="Прямоугольник 5"/>
          <p:cNvSpPr/>
          <p:nvPr/>
        </p:nvSpPr>
        <p:spPr>
          <a:xfrm rot="19885979">
            <a:off x="4724400" y="470058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Алкоголизм не угасает вместе с человеком, он передается потомству в чрезвычайно многочисленных и разнообразных формах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050" y="2673350"/>
            <a:ext cx="28844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Кто пьет, тот стал на путь разврата.</a:t>
            </a: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phtiziatr.ru/images/foto/fool/6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260350"/>
            <a:ext cx="47164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79388" y="260350"/>
            <a:ext cx="8713787" cy="6280150"/>
            <a:chOff x="179512" y="260648"/>
            <a:chExt cx="8712968" cy="6279686"/>
          </a:xfrm>
        </p:grpSpPr>
        <p:pic>
          <p:nvPicPr>
            <p:cNvPr id="40964" name="Picture 2" descr="http://www.profi-forex.org/system/news/14_alkogo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512" y="260648"/>
              <a:ext cx="3996444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5" name="Picture 8" descr="http://www.chastnik.ru/wp-content/uploads/2010/12/114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512" y="2924944"/>
              <a:ext cx="2404915" cy="361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10" descr="http://mygazeta.com/i/2012/03/74794119_large_alcohol-520x507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84427" y="2927110"/>
              <a:ext cx="3705870" cy="361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14" descr="http://www.21.by/pub/news/2010/11/128870826356362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91010" y="2927110"/>
              <a:ext cx="3001470" cy="361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Диаграмма 1"/>
          <p:cNvGraphicFramePr>
            <a:graphicFrameLocks/>
          </p:cNvGraphicFramePr>
          <p:nvPr/>
        </p:nvGraphicFramePr>
        <p:xfrm>
          <a:off x="250825" y="1268413"/>
          <a:ext cx="8424863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r:id="rId3" imgW="8425402" imgH="5255207" progId="Excel.Chart.8">
                  <p:embed/>
                </p:oleObj>
              </mc:Choice>
              <mc:Fallback>
                <p:oleObj r:id="rId3" imgW="8425402" imgH="525520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68413"/>
                        <a:ext cx="8424863" cy="525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16632"/>
            <a:ext cx="857184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Употребление алкоголя в России</a:t>
            </a:r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8031163" y="6489700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212725"/>
            <a:ext cx="36163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7842"/>
            <a:ext cx="6120680" cy="31393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4500" cmpd="dbl">
                  <a:noFill/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Скажи алкоголю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24500" cmpd="dbl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istral" pitchFamily="66" charset="0"/>
                <a:cs typeface="+mn-cs"/>
              </a:rPr>
              <a:t>НЕТ!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338" y="3140075"/>
            <a:ext cx="4860926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3150" y="4010025"/>
            <a:ext cx="53022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rot="10800000"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6"/>
          <p:cNvSpPr txBox="1">
            <a:spLocks noChangeArrowheads="1"/>
          </p:cNvSpPr>
          <p:nvPr/>
        </p:nvSpPr>
        <p:spPr bwMode="auto">
          <a:xfrm>
            <a:off x="1392238" y="2159000"/>
            <a:ext cx="6351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7111" name="WordArt 7"/>
          <p:cNvSpPr>
            <a:spLocks noChangeArrowheads="1" noChangeShapeType="1"/>
          </p:cNvSpPr>
          <p:nvPr/>
        </p:nvSpPr>
        <p:spPr bwMode="auto">
          <a:xfrm>
            <a:off x="597190" y="478331"/>
            <a:ext cx="822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CC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НАРКОМАНИЯ - ЧТО ЭТО?</a:t>
            </a:r>
          </a:p>
        </p:txBody>
      </p:sp>
      <p:pic>
        <p:nvPicPr>
          <p:cNvPr id="44035" name="Picture 2" descr="http://stavropolnews.ru/wp-content/uploads/2012/11/%D0%BD%D0%B0%D1%80%D0%B8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325" y="1606550"/>
            <a:ext cx="70183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0"/>
          <p:cNvSpPr>
            <a:spLocks noChangeArrowheads="1"/>
          </p:cNvSpPr>
          <p:nvPr/>
        </p:nvSpPr>
        <p:spPr bwMode="auto">
          <a:xfrm>
            <a:off x="2071688" y="2357438"/>
            <a:ext cx="604837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Наркотики</a:t>
            </a:r>
            <a:r>
              <a:rPr lang="ru-RU" sz="320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были известны еще в древности</a:t>
            </a:r>
          </a:p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(греч.</a:t>
            </a:r>
            <a:r>
              <a:rPr lang="en-US" sz="3200" b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narke – </a:t>
            </a:r>
            <a:r>
              <a:rPr lang="ru-RU" sz="3200" b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сон, оцепенение, онемение,</a:t>
            </a:r>
            <a:r>
              <a:rPr lang="en-US" sz="3200" b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mania </a:t>
            </a:r>
            <a:r>
              <a:rPr lang="ru-RU" sz="3200" b="1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– страсть, безумие).</a:t>
            </a: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031163" y="6316663"/>
            <a:ext cx="792162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713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настоящее время проблема  наркомании среди подростков и  молодежи волнует все   человечество. Незаконный оборот наркотических средств и психотропных веществ, и злоупотребление ими представляют серьезную угрозу экономическому процветанию, здоровью населения и национальной безопасности России.</a:t>
            </a:r>
          </a:p>
        </p:txBody>
      </p:sp>
      <p:pic>
        <p:nvPicPr>
          <p:cNvPr id="46082" name="Picture 2" descr="http://opexobo-3yebo.ru/uploads/posts/2010-09/1285599306_e162c6079f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538288"/>
            <a:ext cx="38687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http://im7-tub-ru.yandex.net/i?id=91206843-4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4805363"/>
            <a:ext cx="38957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http://nekuri.masterlan.info/wp-content/uploads/2012/08/kurenie0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184525"/>
            <a:ext cx="34925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 descr="http://www.kollektivizaciya.ru/upload/iblock/116/osnep%20s22s_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543050"/>
            <a:ext cx="33845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8031163" y="6316663"/>
            <a:ext cx="792162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864076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состояние любого живого организма, при котором он в целом и все его органы способны полностью выполнять свои функции или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отсутствие недуга, болезни.</a:t>
            </a:r>
          </a:p>
        </p:txBody>
      </p:sp>
      <p:pic>
        <p:nvPicPr>
          <p:cNvPr id="17410" name="Picture 2" descr="http://img1.liveinternet.ru/images/attach/c/4/81/81/81081993_post612021296478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5038"/>
            <a:ext cx="669766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50" y="6323013"/>
            <a:ext cx="792163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031163" y="64230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7106" name="Группа 19"/>
          <p:cNvGrpSpPr>
            <a:grpSpLocks/>
          </p:cNvGrpSpPr>
          <p:nvPr/>
        </p:nvGrpSpPr>
        <p:grpSpPr bwMode="auto">
          <a:xfrm>
            <a:off x="285750" y="214313"/>
            <a:ext cx="8620125" cy="6286500"/>
            <a:chOff x="285720" y="214290"/>
            <a:chExt cx="8620132" cy="6286504"/>
          </a:xfrm>
        </p:grpSpPr>
        <p:pic>
          <p:nvPicPr>
            <p:cNvPr id="47110" name="Picture 2" descr="http://img0.liveinternet.ru/images/attach/c/6/90/212/90212718_WallHits_6913702311589x36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214290"/>
              <a:ext cx="4429156" cy="3005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1" name="Picture 4" descr="http://img-fotki.yandex.ru/get/6000/baikali.17/0_45a8d_aeb3920d_X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4876" y="3357562"/>
              <a:ext cx="4190976" cy="3143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07" name="Группа 17"/>
          <p:cNvGrpSpPr>
            <a:grpSpLocks/>
          </p:cNvGrpSpPr>
          <p:nvPr/>
        </p:nvGrpSpPr>
        <p:grpSpPr bwMode="auto">
          <a:xfrm>
            <a:off x="285750" y="214313"/>
            <a:ext cx="8643938" cy="6286500"/>
            <a:chOff x="285720" y="214290"/>
            <a:chExt cx="8643998" cy="6286544"/>
          </a:xfrm>
        </p:grpSpPr>
        <p:pic>
          <p:nvPicPr>
            <p:cNvPr id="47108" name="Picture 6" descr="http://atv.odessa.ua/img/833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3357562"/>
              <a:ext cx="4429156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9" name="Picture 8" descr="http://img1.liveinternet.ru/images/attach/c/2/69/893/69893779_1296242895_novosti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4876" y="214290"/>
              <a:ext cx="4214842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411324.userapi.com/v411324896/35d7/WIk4dcEHo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7325"/>
            <a:ext cx="51800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ordynsk.com/files/Image/press-reliz/3/mar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63963"/>
            <a:ext cx="3863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www.libertatea.ro/typo3temp/pics/0-271309-joint_tineri_depresie_ea67d948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193675"/>
            <a:ext cx="34591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www.yerelgundem.com/uploads/haberler/2011/11/15/d1ab010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938588"/>
            <a:ext cx="46196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8031163" y="6489700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Диаграмма 1"/>
          <p:cNvGraphicFramePr>
            <a:graphicFrameLocks/>
          </p:cNvGraphicFramePr>
          <p:nvPr/>
        </p:nvGraphicFramePr>
        <p:xfrm>
          <a:off x="250825" y="1268413"/>
          <a:ext cx="8424863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r:id="rId3" imgW="8425402" imgH="5255207" progId="Excel.Chart.8">
                  <p:embed/>
                </p:oleObj>
              </mc:Choice>
              <mc:Fallback>
                <p:oleObj r:id="rId3" imgW="8425402" imgH="525520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68413"/>
                        <a:ext cx="8424863" cy="525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8313" y="260350"/>
            <a:ext cx="8496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noFill/>
                  <a:prstDash val="solid"/>
                </a:ln>
                <a:solidFill>
                  <a:srgbClr val="CC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наркотических веществ</a:t>
            </a:r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8031163" y="6472238"/>
            <a:ext cx="792162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astut-goda.ru/images/image/image1/5365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20773364">
            <a:off x="55261" y="1755977"/>
            <a:ext cx="32363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cs typeface="+mn-cs"/>
              </a:rPr>
              <a:t>Скажи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20891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cs typeface="+mn-cs"/>
              </a:rPr>
              <a:t>Я выбираю ЖИЗНЬ!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http://allthings.clan.su/_ph/3/2/686909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8071" y="667511"/>
            <a:ext cx="8946222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  <a:cs typeface="+mn-cs"/>
              </a:rPr>
              <a:t>Я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  <a:cs typeface="+mn-cs"/>
              </a:rPr>
              <a:t>ЗДОРОВЫЙ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  <a:cs typeface="+mn-cs"/>
              </a:rPr>
              <a:t>ОБРАЗ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  <a:cs typeface="+mn-cs"/>
              </a:rPr>
              <a:t>ЖИЗНИ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 rot="-264528">
            <a:off x="9525" y="388938"/>
            <a:ext cx="5227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Жизнь долга, если она здоровья полна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2309813"/>
            <a:ext cx="3514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 rot="891631">
            <a:off x="4198938" y="1298575"/>
            <a:ext cx="566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Century Gothic" pitchFamily="34" charset="0"/>
                <a:cs typeface="Times New Roman" pitchFamily="18" charset="0"/>
              </a:rPr>
              <a:t>Здоровье – это отсутствие внутренних помех для жизнедеятельности.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 rot="-518183">
            <a:off x="225425" y="1520825"/>
            <a:ext cx="4129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Что может быть полезнее, чем научиться жить наилучшим для себя образом?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993775" y="3357563"/>
            <a:ext cx="456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</a:rPr>
              <a:t>Здоровье - это главное жизненное благо</a:t>
            </a:r>
          </a:p>
        </p:txBody>
      </p: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487363" y="50847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3399"/>
                </a:solidFill>
                <a:latin typeface="Franklin Gothic Demi" pitchFamily="34" charset="0"/>
              </a:rPr>
              <a:t>Ум подобен здоровью: тот, кто им обладает, его не замечает.</a:t>
            </a:r>
          </a:p>
        </p:txBody>
      </p:sp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3276600" y="3857625"/>
            <a:ext cx="5435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9900FF"/>
                </a:solidFill>
                <a:latin typeface="Segoe Script" pitchFamily="34" charset="0"/>
              </a:rPr>
              <a:t>Здоровье гораздо более зависит от наших привычек и питания, чем от врачебного искусства.</a:t>
            </a:r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 rot="637489">
            <a:off x="4625975" y="524986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3CCCC"/>
                </a:solidFill>
                <a:latin typeface="MS PMincho"/>
                <a:ea typeface="MS PMincho"/>
                <a:cs typeface="MS PMincho"/>
              </a:rPr>
              <a:t>Было бы здоровье, а остальное приложится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8172450" y="6323013"/>
            <a:ext cx="792163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gis.emro.who.int/MapLibrary/images/Who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578350"/>
            <a:ext cx="46958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http://content.medsovet.info/files2/uploads/full/news_d73297aa2d50d78ab842f535cc516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92600"/>
            <a:ext cx="32273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9759" y="476672"/>
            <a:ext cx="8784976" cy="298543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Здоровье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это состояние полного физического, духовного и социального благополучия, а не только отсутствие болезней и физических дефектов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172450" y="6323013"/>
            <a:ext cx="792163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5"/>
          <p:cNvSpPr>
            <a:spLocks noChangeArrowheads="1"/>
          </p:cNvSpPr>
          <p:nvPr/>
        </p:nvSpPr>
        <p:spPr bwMode="auto">
          <a:xfrm>
            <a:off x="428625" y="428625"/>
            <a:ext cx="835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Культура человека начинается, прежде всего, с поддержания чистоты своего тела и своего жилища</a:t>
            </a:r>
          </a:p>
        </p:txBody>
      </p:sp>
      <p:pic>
        <p:nvPicPr>
          <p:cNvPr id="20482" name="Picture 6" descr="http://nedomedic.ru/wp-content/uploads/2012/12/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000500"/>
            <a:ext cx="37004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50" y="6323013"/>
            <a:ext cx="792163" cy="360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2" descr="http://odessa.jazi.com.ua/images/classified/216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143000"/>
            <a:ext cx="40005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mama.ua/wp-content/uploads/2011/09/vlazhnaya-ubor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000500"/>
            <a:ext cx="40005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http://i2.woman.ru/images/article/7/a/img_7af24840185be47808194e5c919f87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1143000"/>
            <a:ext cx="3714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home\Desktop\мое\7731524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243888" y="6350000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451928"/>
              </p:ext>
            </p:extLst>
          </p:nvPr>
        </p:nvGraphicFramePr>
        <p:xfrm>
          <a:off x="417513" y="2370138"/>
          <a:ext cx="8237537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0528" y="175399"/>
            <a:ext cx="98960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99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Продолжительность жизни женщин и мужчин РСФСР и РФ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27988" y="6308725"/>
            <a:ext cx="792162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60675"/>
            <a:ext cx="9324975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«Здоровый человек – самое драгоценное произведение природы»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</a:t>
            </a:r>
          </a:p>
        </p:txBody>
      </p:sp>
      <p:pic>
        <p:nvPicPr>
          <p:cNvPr id="3074" name="Picture 2" descr="http://s60.radikal.ru/i170/1112/77/35e2b22a4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4221163"/>
            <a:ext cx="33655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strana-sovetov.com/images/stories/tip/beauty/teeth-whitenin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8913"/>
            <a:ext cx="40608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puntofape.com/wp-content/uploads/2012/02/dieta-da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0988" y="4221163"/>
            <a:ext cx="329882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://img.lady.ru/images/assets/site/2009/10/beautiful/12/1210-1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675" y="188913"/>
            <a:ext cx="34417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8172450" y="6362700"/>
            <a:ext cx="792163" cy="3603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8">
      <a:dk1>
        <a:sysClr val="windowText" lastClr="000000"/>
      </a:dk1>
      <a:lt1>
        <a:sysClr val="window" lastClr="FFFFFF"/>
      </a:lt1>
      <a:dk2>
        <a:srgbClr val="212745"/>
      </a:dk2>
      <a:lt2>
        <a:srgbClr val="CAF297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842</TotalTime>
  <Words>798</Words>
  <Application>Microsoft Office PowerPoint</Application>
  <PresentationFormat>Экран (4:3)</PresentationFormat>
  <Paragraphs>95</Paragraphs>
  <Slides>34</Slides>
  <Notes>3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Воздушный поток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78</cp:revision>
  <dcterms:created xsi:type="dcterms:W3CDTF">2013-04-20T15:09:11Z</dcterms:created>
  <dcterms:modified xsi:type="dcterms:W3CDTF">2016-01-14T17:45:54Z</dcterms:modified>
</cp:coreProperties>
</file>