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8" r:id="rId3"/>
    <p:sldId id="257" r:id="rId4"/>
    <p:sldId id="258" r:id="rId5"/>
    <p:sldId id="300" r:id="rId6"/>
    <p:sldId id="280" r:id="rId7"/>
    <p:sldId id="276" r:id="rId8"/>
    <p:sldId id="259" r:id="rId9"/>
    <p:sldId id="282" r:id="rId10"/>
    <p:sldId id="283" r:id="rId11"/>
    <p:sldId id="284" r:id="rId12"/>
    <p:sldId id="286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9" r:id="rId21"/>
    <p:sldId id="308" r:id="rId22"/>
    <p:sldId id="310" r:id="rId23"/>
    <p:sldId id="277" r:id="rId24"/>
    <p:sldId id="273" r:id="rId25"/>
    <p:sldId id="289" r:id="rId26"/>
    <p:sldId id="278" r:id="rId27"/>
    <p:sldId id="261" r:id="rId28"/>
    <p:sldId id="313" r:id="rId29"/>
    <p:sldId id="311" r:id="rId30"/>
    <p:sldId id="314" r:id="rId31"/>
    <p:sldId id="312" r:id="rId32"/>
    <p:sldId id="290" r:id="rId33"/>
    <p:sldId id="262" r:id="rId34"/>
    <p:sldId id="315" r:id="rId35"/>
    <p:sldId id="316" r:id="rId36"/>
    <p:sldId id="317" r:id="rId37"/>
    <p:sldId id="318" r:id="rId38"/>
    <p:sldId id="319" r:id="rId39"/>
    <p:sldId id="263" r:id="rId40"/>
    <p:sldId id="322" r:id="rId41"/>
    <p:sldId id="264" r:id="rId42"/>
    <p:sldId id="321" r:id="rId43"/>
    <p:sldId id="323" r:id="rId44"/>
    <p:sldId id="266" r:id="rId45"/>
    <p:sldId id="267" r:id="rId46"/>
    <p:sldId id="324" r:id="rId47"/>
    <p:sldId id="268" r:id="rId48"/>
    <p:sldId id="294" r:id="rId49"/>
    <p:sldId id="269" r:id="rId50"/>
    <p:sldId id="270" r:id="rId51"/>
    <p:sldId id="291" r:id="rId52"/>
    <p:sldId id="272" r:id="rId53"/>
    <p:sldId id="29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1049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Меры борьбы с кулачеством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424936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ГУЛАГа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147248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Летом 1929 г. Политбюро утвердило </a:t>
            </a: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решение о применении труда заключенных.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Было создано государственное управление лагерями </a:t>
            </a: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(ГУЛАГ). </a:t>
            </a:r>
            <a:endParaRPr lang="ru-RU" sz="36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645024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3649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1584176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кулаков 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отправленных  </a:t>
            </a:r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спецпоселения</a:t>
            </a: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8507288" cy="424847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1930-1931 гг.  </a:t>
            </a: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381 026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семей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(численностью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1 803 392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человека)</a:t>
            </a:r>
          </a:p>
          <a:p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1932-1940гг. 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489 822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7698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257829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специалистов промышленности и управленческого аппарата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отправленных  в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спецпоселения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212976"/>
            <a:ext cx="7931224" cy="291318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1928-1931гг.     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138 000 человек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ахтинский процесс»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1928 г.  </a:t>
            </a:r>
          </a:p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арестовано </a:t>
            </a: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инженеров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расстреляно  5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человек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301034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«Дело по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Промпартии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«Дело о вредительстве 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электростанциях»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068960"/>
            <a:ext cx="5724128" cy="3600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Арестованы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сотни специалистов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</a:p>
          <a:p>
            <a:pPr>
              <a:lnSpc>
                <a:spcPct val="150000"/>
              </a:lnSpc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Москве, Челябинске, Златоусте , Баку.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32047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93022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«Дело инженеров Донбасса»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291264" cy="3705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Уволено и арестовано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4 500  «специалистов-саботажников»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93022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в ходе операций против «специалистов-саботажников»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8291264" cy="3705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Осуждено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818 000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Приговорено к расстрелу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436 000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5"/>
            <a:ext cx="9144000" cy="1368151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лозунг по приказу НКВД №00447 </a:t>
            </a:r>
            <a:r>
              <a:rPr lang="ru-RU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«За врага отвечает вся семья»</a:t>
            </a:r>
            <a:endParaRPr lang="ru-RU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200800" cy="488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6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70" y="908720"/>
            <a:ext cx="3777079" cy="4608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5472608" cy="612068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Жертв страшных политических репрессий сегодня вспоминаем мы с печалью,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Их имена, забытые когда-то, сегодня с новой силой зазвучали.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Они погибли: кто душой, кто телом, но в памяти остались все живыми,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их судьба – пример того, что жизнь не всех умеет ставить на колени.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Десятки, сотни, тысячи безвинных, кто жертвой пал бессмысленных идей,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лепестков всех тех опавших жизней, устелена тропа живых людей.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Огнём горит в сердцах о жертвах память, и ныне боль не знает утешения,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Мы принесём цветы как символ жизни, ведь помнить их – для нас предназначение.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35256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85010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воспоминаний Тарасовой Галины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4" y="1340768"/>
            <a:ext cx="891863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53092" cy="65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424936" cy="4536504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Политика 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Большого террора</a:t>
            </a:r>
            <a:b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 лиц иностранных для СССР национальностей </a:t>
            </a:r>
            <a:b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476405"/>
              </p:ext>
            </p:extLst>
          </p:nvPr>
        </p:nvGraphicFramePr>
        <p:xfrm>
          <a:off x="0" y="1"/>
          <a:ext cx="9144000" cy="6765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266"/>
                <a:gridCol w="2171734"/>
              </a:tblGrid>
              <a:tr h="620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Документ о репрессиях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репрессированных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33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приказ № 00439 арестовать всех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германских подданных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приказ № 00485 полную ликвидацию местных организаций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"Польской организации войсковой"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103 489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56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августа 1937 - приказ о проведении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"румынской операции" </a:t>
                      </a:r>
                    </a:p>
                    <a:p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8 292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33892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ноября 1937 - директива НКВД о проведении операции в отношении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перебежчиков из Латвии</a:t>
                      </a:r>
                    </a:p>
                    <a:p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21 300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33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 декабря 1937 - директива НКВД об операции в отношении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греков</a:t>
                      </a:r>
                    </a:p>
                    <a:p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12 557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33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декабря 1937 - директива НКВД о распространении репрессий по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"латышской  и финской линии" </a:t>
                      </a:r>
                    </a:p>
                    <a:p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20 801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033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января 1938 - директива НКВД об </a:t>
                      </a:r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"иранской операции",</a:t>
                      </a:r>
                      <a:r>
                        <a:rPr lang="ru-RU" sz="2000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«афганской линии»</a:t>
                      </a:r>
                      <a:endParaRPr lang="ru-RU" sz="20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3 603 </a:t>
                      </a:r>
                      <a:endParaRPr lang="ru-RU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4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640960" cy="6480720"/>
          </a:xfrm>
        </p:spPr>
        <p:txBody>
          <a:bodyPr>
            <a:noAutofit/>
          </a:bodyPr>
          <a:lstStyle/>
          <a:p>
            <a:r>
              <a:rPr lang="ru-RU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1 января 1941 г.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количество заключенных в лагерях и колониях </a:t>
            </a: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достигло почти 2</a:t>
            </a:r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000 000, </a:t>
            </a:r>
          </a:p>
          <a:p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трудпоселенцев</a:t>
            </a: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- 930 </a:t>
            </a:r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000</a:t>
            </a:r>
          </a:p>
          <a:p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ГУЛАГа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начале 1940 г. </a:t>
            </a:r>
            <a:r>
              <a:rPr lang="ru-RU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включала 53 лагеря, 425 исправительно-трудовых колоний и 50 колоний для </a:t>
            </a:r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несовершеннолетних.</a:t>
            </a:r>
            <a:endParaRPr lang="ru-RU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8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229026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Руками заключенных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 1930-50-е гг. в СССР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строились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крупнейшие государственные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промышленные и транспортные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объекты и целые города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522154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008" y="2708920"/>
            <a:ext cx="3737992" cy="388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930226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1931-33 гг. только на территории Карелии 126 тысяч заключенных сооружали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Беломоро</a:t>
            </a: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-Балтийский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канал.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19784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826" y="2204864"/>
            <a:ext cx="4840174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88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5" cy="6264696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Стройка </a:t>
            </a:r>
            <a:r>
              <a:rPr lang="ru-RU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№503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железной дороги Салехард –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Игарка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народе больше известная как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сталинка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позднее </a:t>
            </a:r>
            <a:r>
              <a:rPr lang="ru-RU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«Мертвая дорога».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4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937779" cy="54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3413125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5" y="23339"/>
            <a:ext cx="5874728" cy="43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43351" y="332656"/>
            <a:ext cx="6943449" cy="5760640"/>
          </a:xfrm>
        </p:spPr>
        <p:txBody>
          <a:bodyPr>
            <a:normAutofit/>
          </a:bodyPr>
          <a:lstStyle/>
          <a:p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 октября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отмечается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памяти жертв политических репрессий.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памятная дата установлена не государством, а </a:t>
            </a:r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самими узниками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политических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лагерей и утверждена решением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Верховного Совета России от </a:t>
            </a:r>
            <a:r>
              <a:rPr lang="ru-RU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18.10.1991 г. </a:t>
            </a:r>
            <a: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" y="3774054"/>
            <a:ext cx="1744659" cy="241925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0"/>
            <a:ext cx="1744660" cy="29969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5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201224" cy="39212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04" y="1556792"/>
            <a:ext cx="3776880" cy="50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2656"/>
            <a:ext cx="8964488" cy="295232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погибших не известно, найдено только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24 511 могил с пометкой «братские».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участке не более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 км.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2708920"/>
            <a:ext cx="5241884" cy="34261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821" y="3645024"/>
            <a:ext cx="402717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3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11560" y="260648"/>
            <a:ext cx="8532440" cy="1626890"/>
          </a:xfrm>
        </p:spPr>
        <p:txBody>
          <a:bodyPr>
            <a:normAutofit fontScale="90000"/>
          </a:bodyPr>
          <a:lstStyle/>
          <a:p>
            <a:r>
              <a:rPr lang="ru-RU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Соловецкий лагерь особого назначения (СЛОН)</a:t>
            </a:r>
            <a:r>
              <a:rPr lang="ru-RU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9794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61" y="3140968"/>
            <a:ext cx="4422939" cy="3620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2" y="1988840"/>
            <a:ext cx="4773223" cy="355478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71420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84 000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заключенных 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СЛОН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погибло 43 000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8568951" cy="6389990"/>
          </a:xfrm>
        </p:spPr>
      </p:pic>
    </p:spTree>
    <p:extLst>
      <p:ext uri="{BB962C8B-B14F-4D97-AF65-F5344CB8AC3E}">
        <p14:creationId xmlns:p14="http://schemas.microsoft.com/office/powerpoint/2010/main" val="2616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001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096000" cy="3448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92" y="3291994"/>
            <a:ext cx="5426708" cy="3536306"/>
          </a:xfrm>
        </p:spPr>
      </p:pic>
    </p:spTree>
    <p:extLst>
      <p:ext uri="{BB962C8B-B14F-4D97-AF65-F5344CB8AC3E}">
        <p14:creationId xmlns:p14="http://schemas.microsoft.com/office/powerpoint/2010/main" val="19616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49" y="0"/>
            <a:ext cx="5025612" cy="338437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132" y="3521362"/>
            <a:ext cx="4067944" cy="33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808" y="260648"/>
            <a:ext cx="44181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Ведут!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Какая дьявольская сила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Их гонит строем в никуда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полях безропотной России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Они исчезнут навсегда.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Запоминай, мой друг свидетель,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Какие страшные дела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Идут – бредут на белом свете,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бьют навзрыд колокола.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неужели воля божья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Благословила этот ад,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Где свет свободе не поможет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к правде нет пути назад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Т.В.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Ряннель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1937</a:t>
            </a:r>
          </a:p>
        </p:txBody>
      </p:sp>
    </p:spTree>
    <p:extLst>
      <p:ext uri="{BB962C8B-B14F-4D97-AF65-F5344CB8AC3E}">
        <p14:creationId xmlns:p14="http://schemas.microsoft.com/office/powerpoint/2010/main" val="16780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7" y="274638"/>
            <a:ext cx="6624735" cy="6583362"/>
          </a:xfrm>
        </p:spPr>
        <p:txBody>
          <a:bodyPr>
            <a:noAutofit/>
          </a:bodyPr>
          <a:lstStyle/>
          <a:p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Ленинградское дело» </a:t>
            </a:r>
            <a:b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серия 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судебных процессов в конце 1940-х в начале 1950-х годов </a:t>
            </a: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партийных и государственных руководителей РСФСР в СССР. 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Жертвами репрессий стали все руководители Ленинградских областной, городской и районных организаций ВКП (б)</a:t>
            </a:r>
            <a:r>
              <a:rPr lang="ru-RU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" y="260648"/>
            <a:ext cx="1744660" cy="29969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63688" y="1600200"/>
            <a:ext cx="6923112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5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5818658"/>
          </a:xfrm>
        </p:spPr>
        <p:txBody>
          <a:bodyPr>
            <a:normAutofit/>
          </a:bodyPr>
          <a:lstStyle/>
          <a:p>
            <a:r>
              <a:rPr lang="ru-RU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Репрессия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э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 </a:t>
            </a:r>
            <a:r>
              <a:rPr lang="ru-RU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4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власть карает </a:t>
            </a:r>
            <a:r>
              <a:rPr lang="ru-RU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людей за какие-то их действия против нее. </a:t>
            </a:r>
            <a:r>
              <a:rPr lang="ru-RU" sz="4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1776391" cy="246325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2380902" cy="31683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0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32271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Обвинение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антипартийной группы,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вредительско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-подрывной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против ЦК ВКП (б)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79513" y="260648"/>
            <a:ext cx="8424936" cy="6264696"/>
          </a:xfrm>
        </p:spPr>
        <p:txBody>
          <a:bodyPr>
            <a:noAutofit/>
          </a:bodyPr>
          <a:lstStyle/>
          <a:p>
            <a: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октября 1950 </a:t>
            </a:r>
            <a: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 Ленинграда </a:t>
            </a:r>
            <a:b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А. Вознесенский,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А. Кузнецов,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И. Родионов,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С. Попков,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Ф. Капустин,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Г.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Лазутин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расстреляны. </a:t>
            </a:r>
            <a:r>
              <a:rPr lang="ru-RU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7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498178"/>
          </a:xfrm>
        </p:spPr>
        <p:txBody>
          <a:bodyPr>
            <a:noAutofit/>
          </a:bodyPr>
          <a:lstStyle/>
          <a:p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Прах их тайно захоронили на </a:t>
            </a:r>
            <a:r>
              <a:rPr lang="ru-RU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Левашовской</a:t>
            </a: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пустоши под Ленинградом.</a:t>
            </a:r>
            <a:b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706910" cy="50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16969"/>
            <a:ext cx="45365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Политика – грязная штука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всякой, поверьте, страны: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неспокойные руки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Репрессий кровавых полны!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нужно о праве и долге –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Ведь здесь и в помине их нет,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этой ужасной прополке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Порой погибает весь цвет…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Всех сгинувших мы нынче вспомним,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Вернувшимся слово дадим –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Давайте же долг свой исполним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день этот всех их почтим!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Автор: Алексей Резников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10445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2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59" y="836712"/>
            <a:ext cx="6552729" cy="2808312"/>
          </a:xfrm>
        </p:spPr>
        <p:txBody>
          <a:bodyPr>
            <a:noAutofit/>
          </a:bodyPr>
          <a:lstStyle/>
          <a:p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Санкт-Петербурге в настоящее время проживает 12,6 тыс. реабилитированных лиц, пострадавших от политических репрессий.</a:t>
            </a:r>
            <a:b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304256" cy="29523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6403"/>
            <a:ext cx="5701650" cy="3791597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56992"/>
            <a:ext cx="262778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0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1" y="260648"/>
            <a:ext cx="8568952" cy="6597352"/>
          </a:xfrm>
        </p:spPr>
        <p:txBody>
          <a:bodyPr>
            <a:noAutofit/>
          </a:bodyPr>
          <a:lstStyle/>
          <a:p>
            <a:pPr algn="l"/>
            <a:r>
              <a:rPr lang="ru-RU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 ВРЕМЯ В СПБ </a:t>
            </a:r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ДЕЙСТВУЕТ :</a:t>
            </a:r>
            <a:r>
              <a:rPr lang="ru-RU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Санкт-Петербургская </a:t>
            </a:r>
            <a:r>
              <a:rPr lang="ru-RU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ассоциация жертв необоснованных </a:t>
            </a: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репрессий</a:t>
            </a:r>
            <a:b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</a:t>
            </a:r>
            <a:r>
              <a:rPr lang="ru-RU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Ленинградская </a:t>
            </a: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область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(Санкт-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Петербург,наб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Кутузова,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22)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СОЗДАН: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Ленинградский мартиролог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1937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1938 гг. 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73016"/>
            <a:ext cx="2016224" cy="31009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7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876675" cy="269557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5724128" cy="632271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издано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 томов 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Книги памяти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содержащих информацию о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40 000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расстрелянных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репрессированных политических заключенных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692696"/>
            <a:ext cx="8784976" cy="158417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«Памятник жертвам политических репрессий»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В. Б.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Бухаева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А. Н. Васильева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: СПб, Университетская набережная,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напротив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тюрьмы «Кресты»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02" y="1700808"/>
            <a:ext cx="6400800" cy="4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282154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Левашовское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мемориальное кладбище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СПб, станция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Левашово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700808"/>
            <a:ext cx="5287938" cy="468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34786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354162"/>
          </a:xfrm>
        </p:spPr>
        <p:txBody>
          <a:bodyPr>
            <a:no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Левашовское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мемориальное кладбище</a:t>
            </a:r>
            <a:b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 «</a:t>
            </a:r>
            <a:r>
              <a:rPr lang="ru-RU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Левашовская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пустошь» )</a:t>
            </a:r>
            <a:b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3141663"/>
            <a:ext cx="4481512" cy="33607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" y="1628800"/>
            <a:ext cx="4746345" cy="35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60414" y="116632"/>
            <a:ext cx="6260058" cy="6552728"/>
          </a:xfrm>
        </p:spPr>
        <p:txBody>
          <a:bodyPr>
            <a:normAutofit fontScale="90000"/>
          </a:bodyPr>
          <a:lstStyle/>
          <a:p>
            <a:r>
              <a:rPr lang="ru-RU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число осужденных </a:t>
            </a:r>
            <a:br>
              <a:rPr lang="ru-RU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политические и уголовные преступления </a:t>
            </a:r>
            <a:b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1923-1953 гг. </a:t>
            </a:r>
            <a:b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составило </a:t>
            </a:r>
            <a:br>
              <a:rPr lang="ru-RU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 млн. человек</a:t>
            </a:r>
            <a:r>
              <a:rPr lang="ru-RU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1088"/>
            <a:ext cx="1776391" cy="246325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2380902" cy="31683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9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Солове́цкий ка́мень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СПб, Троицкая площадь, сквер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57442"/>
            <a:ext cx="6768752" cy="5700558"/>
          </a:xfrm>
        </p:spPr>
      </p:pic>
    </p:spTree>
    <p:extLst>
      <p:ext uri="{BB962C8B-B14F-4D97-AF65-F5344CB8AC3E}">
        <p14:creationId xmlns:p14="http://schemas.microsoft.com/office/powerpoint/2010/main" val="5894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081" y="2996952"/>
            <a:ext cx="452791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34630"/>
            <a:ext cx="5976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клеймен был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статьёю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полсотни восьмою,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и во сне окружён был собаками, лютым конвоем,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по суду, без суда, совещаньем особым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обречён на тюремную робу до гроба,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был с судьбой обручён кандалами, колючкой, цепями,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наши слезы и скорбь, наша вечная память!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" y="332656"/>
            <a:ext cx="9238509" cy="6192688"/>
          </a:xfrm>
        </p:spPr>
      </p:pic>
    </p:spTree>
    <p:extLst>
      <p:ext uri="{BB962C8B-B14F-4D97-AF65-F5344CB8AC3E}">
        <p14:creationId xmlns:p14="http://schemas.microsoft.com/office/powerpoint/2010/main" val="10076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003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60648"/>
            <a:ext cx="7272808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ходе </a:t>
            </a:r>
            <a:r>
              <a:rPr lang="ru-RU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насильственной </a:t>
            </a:r>
            <a:r>
              <a:rPr lang="ru-RU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коллективизации </a:t>
            </a:r>
            <a:r>
              <a:rPr lang="ru-RU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хозяйства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проведённой в СССР в 1928-1932 гг., одним из направлений государственной политики стало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раскулачивание.</a:t>
            </a:r>
            <a:endParaRPr lang="ru-RU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" y="476672"/>
            <a:ext cx="1660822" cy="2852936"/>
          </a:xfrm>
          <a:prstGeom prst="rect">
            <a:avLst/>
          </a:prstGeom>
        </p:spPr>
      </p:pic>
      <p:pic>
        <p:nvPicPr>
          <p:cNvPr id="5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1776391" cy="24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59" y="692696"/>
            <a:ext cx="64087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836712"/>
            <a:ext cx="66967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 января 1930 года  </a:t>
            </a:r>
            <a:r>
              <a:rPr lang="ru-RU" sz="4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постановление </a:t>
            </a:r>
          </a:p>
          <a:p>
            <a:pPr algn="ctr">
              <a:defRPr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"О мероприятиях по ликвидации кулацких хозяйств в районах сплошной коллективизации"</a:t>
            </a:r>
          </a:p>
        </p:txBody>
      </p:sp>
    </p:spTree>
    <p:extLst>
      <p:ext uri="{BB962C8B-B14F-4D97-AF65-F5344CB8AC3E}">
        <p14:creationId xmlns:p14="http://schemas.microsoft.com/office/powerpoint/2010/main" val="19358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607</Words>
  <Application>Microsoft Office PowerPoint</Application>
  <PresentationFormat>Экран (4:3)</PresentationFormat>
  <Paragraphs>96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30 октября отмечается  как день памяти жертв политических репрессий.  Эта памятная дата установлена не государством, а самими узниками политических лагерей и утверждена решением Верховного Совета России от 18.10.1991 г.  </vt:lpstr>
      <vt:lpstr>Репрессия- это  когда власть карает людей за какие-то их действия против нее.  </vt:lpstr>
      <vt:lpstr>Общее число осужденных  за политические и уголовные преступления  в 1923-1953 гг.  составило  40 млн. человек </vt:lpstr>
      <vt:lpstr>Презентация PowerPoint</vt:lpstr>
      <vt:lpstr>Презентация PowerPoint</vt:lpstr>
      <vt:lpstr> </vt:lpstr>
      <vt:lpstr>Презентация PowerPoint</vt:lpstr>
      <vt:lpstr>Меры борьбы с кулачеством</vt:lpstr>
      <vt:lpstr>Создание ГУЛАГа</vt:lpstr>
      <vt:lpstr>Презентация PowerPoint</vt:lpstr>
      <vt:lpstr>Количество кулаков отправленных  в спецпоселения </vt:lpstr>
      <vt:lpstr>Количество специалистов промышленности и управленческого аппарата отправленных  в спецпоселения</vt:lpstr>
      <vt:lpstr>«Шахтинский процесс»</vt:lpstr>
      <vt:lpstr>«Дело по Промпартии»  «Дело о вредительстве  на электростанциях»</vt:lpstr>
      <vt:lpstr>«Дело инженеров Донбасса»</vt:lpstr>
      <vt:lpstr>Всего в ходе операций против «специалистов-саботажников»</vt:lpstr>
      <vt:lpstr>Презентация PowerPoint</vt:lpstr>
      <vt:lpstr>Из воспоминаний Тарасовой Галины</vt:lpstr>
      <vt:lpstr>Презентация PowerPoint</vt:lpstr>
      <vt:lpstr>Политика  Большого террора против лиц иностранных для СССР национальностей    </vt:lpstr>
      <vt:lpstr>Презентация PowerPoint</vt:lpstr>
      <vt:lpstr>Презентация PowerPoint</vt:lpstr>
      <vt:lpstr>Руками заключенных в 1930-50-е гг. в СССР строились крупнейшие государственные  промышленные и транспортные объекты и целые города</vt:lpstr>
      <vt:lpstr>С  1931-33 гг. только на территории Карелии 126 тысяч заключенных сооружали Беломоро-Балтийский канал. </vt:lpstr>
      <vt:lpstr>Стройка №503   строительство железной дороги Салехард – Игарка,  в народе больше известная как «сталинка»,  а позднее «Мертвая дорога».  </vt:lpstr>
      <vt:lpstr>Презентация PowerPoint</vt:lpstr>
      <vt:lpstr>Презентация PowerPoint</vt:lpstr>
      <vt:lpstr>Презентация PowerPoint</vt:lpstr>
      <vt:lpstr>Количество погибших не известно, найдено только  24 511 могил с пометкой «братские». на участке не более 200 км. </vt:lpstr>
      <vt:lpstr>Презентация PowerPoint</vt:lpstr>
      <vt:lpstr>Соловецкий лагерь особого назначения (СЛОН) </vt:lpstr>
      <vt:lpstr>Из 84 000 заключенных СЛОН , погибло 43 000 </vt:lpstr>
      <vt:lpstr>Презентация PowerPoint</vt:lpstr>
      <vt:lpstr>Презентация PowerPoint</vt:lpstr>
      <vt:lpstr>Презентация PowerPoint</vt:lpstr>
      <vt:lpstr>Презентация PowerPoint</vt:lpstr>
      <vt:lpstr>«Ленинградское дело»  серия судебных процессов в конце 1940-х в начале 1950-х годов против партийных и государственных руководителей РСФСР в СССР. Жертвами репрессий стали все руководители Ленинградских областной, городской и районных организаций ВКП (б)   </vt:lpstr>
      <vt:lpstr>Обвинение создание антипартийной группы,   проведение вредительско-подрывной работы  против ЦК ВКП (б) </vt:lpstr>
      <vt:lpstr>1 октября 1950  руководители Ленинграда  Н. А. Вознесенский,  А. А. Кузнецов,  М. И. Родионов,  П. С. Попков,  Я. Ф. Капустин,  П. Г. Лазутин  были расстреляны.  </vt:lpstr>
      <vt:lpstr>Прах их тайно захоронили на Левашовской пустоши под Ленинградом. </vt:lpstr>
      <vt:lpstr>Презентация PowerPoint</vt:lpstr>
      <vt:lpstr>В Санкт-Петербурге в настоящее время проживает 12,6 тыс. реабилитированных лиц, пострадавших от политических репрессий.  </vt:lpstr>
      <vt:lpstr>В НАШЕ ВРЕМЯ В СПБ  ДЕЙСТВУЕТ :  Санкт-Петербургская ассоциация жертв необоснованных репрессий Санкт-Петербург и Ленинградская область (Санкт-Петербург,наб. Кутузова, 22)  СОЗДАН: Ленинградский мартиролог 1937 — 1938 гг.   </vt:lpstr>
      <vt:lpstr>Всего издано  13 томов  Книги памяти содержащих информацию о  40 000  расстрелянных репрессированных политических заключенных</vt:lpstr>
      <vt:lpstr>«Памятник жертвам политических репрессий»  В. Б. Бухаева , А. Н. Васильева Адрес : СПб, Университетская набережная,   напротив тюрьмы «Кресты»    </vt:lpstr>
      <vt:lpstr>Левашовское мемориальное кладбище  СПб, станция Левашово</vt:lpstr>
      <vt:lpstr>Левашовское мемориальное кладбище  ( «Левашовская пустошь» ) </vt:lpstr>
      <vt:lpstr>«Солове́цкий ка́мень» СПб, Троицкая площадь, сквер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</cp:revision>
  <dcterms:created xsi:type="dcterms:W3CDTF">2014-10-13T16:44:15Z</dcterms:created>
  <dcterms:modified xsi:type="dcterms:W3CDTF">2014-10-26T15:56:49Z</dcterms:modified>
</cp:coreProperties>
</file>