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1" r:id="rId3"/>
    <p:sldId id="274" r:id="rId4"/>
    <p:sldId id="272" r:id="rId5"/>
    <p:sldId id="275" r:id="rId6"/>
    <p:sldId id="257" r:id="rId7"/>
    <p:sldId id="278" r:id="rId8"/>
    <p:sldId id="279" r:id="rId9"/>
    <p:sldId id="280" r:id="rId10"/>
    <p:sldId id="276" r:id="rId11"/>
    <p:sldId id="27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71" r:id="rId22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14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ACB0B9E-6F4C-4394-B445-E21E97C10224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9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5D3CBFF-19B4-4100-A8C3-173565AF7E2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569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Arial Unicode MS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18FFC8-7C25-4AC6-BD33-87AEBAE7030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12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10ABFA-D5B8-4BA6-AE97-4A07E183220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08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487686-92B5-49C1-9C53-9CAF9411597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482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E5A4C6-3DD3-469B-A00D-77B3B41DBDD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28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C3C1D7-52A2-4461-821D-FC689BEE2D2D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834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4D2FC5-BDFE-4C83-B6EC-18DF098EB34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430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8C3967-A610-4D55-B8C1-33776F7DE21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19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5A43AF-4FDE-4DBF-80CB-A4C99720422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777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4B7E3E-7B23-45B0-B6FF-2EDA6182BF50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94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B64AEF-752D-4AFC-8CD0-59371978F33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52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FACAA8-859F-421D-8A05-4B56131ED95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210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2000">
              <a:srgbClr val="FDE3CD"/>
            </a:gs>
            <a:gs pos="33000">
              <a:srgbClr val="FCD6B7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F782811-3DE9-4155-9E70-A70C5A79E39D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Arial Unicode MS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ru-RU" sz="3200" b="0" i="0" u="none" strike="noStrike" kern="1200">
          <a:ln>
            <a:noFill/>
          </a:ln>
          <a:latin typeface="Arial" pitchFamily="18"/>
          <a:ea typeface="Arial Unicode MS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39718" y="279375"/>
            <a:ext cx="9071640" cy="4062651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Проектно – исследовательская работа </a:t>
            </a:r>
            <a:r>
              <a:rPr lang="ru-RU" b="1" dirty="0" smtClean="0">
                <a:latin typeface="Days" pitchFamily="50" charset="0"/>
              </a:rPr>
              <a:t>«Роль пунктуации в литературе и жизни человека»</a:t>
            </a:r>
            <a:r>
              <a:rPr lang="ru-RU" dirty="0" smtClean="0">
                <a:latin typeface="Days" pitchFamily="50" charset="0"/>
              </a:rPr>
              <a:t/>
            </a:r>
            <a:br>
              <a:rPr lang="ru-RU" dirty="0" smtClean="0">
                <a:latin typeface="Days" pitchFamily="50" charset="0"/>
              </a:rPr>
            </a:br>
            <a:endParaRPr lang="ru-RU" dirty="0">
              <a:latin typeface="Days" pitchFamily="50" charset="0"/>
            </a:endParaRP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359791" y="3779837"/>
            <a:ext cx="9505057" cy="3672800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smtClean="0">
                <a:latin typeface="Segoe UI Semibold" panose="020B0702040204020203" pitchFamily="34" charset="0"/>
              </a:rPr>
              <a:t> </a:t>
            </a:r>
            <a:r>
              <a:rPr smtClean="0">
                <a:latin typeface="Segoe UI Semibold" panose="020B0702040204020203" pitchFamily="34" charset="0"/>
              </a:rPr>
              <a:t>Руководитель</a:t>
            </a:r>
            <a:r>
              <a:rPr smtClean="0">
                <a:latin typeface="Segoe UI Semibold" panose="020B0702040204020203" pitchFamily="34" charset="0"/>
              </a:rPr>
              <a:t> </a:t>
            </a:r>
            <a:r>
              <a:rPr smtClean="0">
                <a:latin typeface="Segoe UI Semibold" panose="020B0702040204020203" pitchFamily="34" charset="0"/>
              </a:rPr>
              <a:t>проекта</a:t>
            </a:r>
            <a:r>
              <a:rPr smtClean="0">
                <a:latin typeface="Segoe UI Semibold" panose="020B0702040204020203" pitchFamily="34" charset="0"/>
              </a:rPr>
              <a:t>:</a:t>
            </a:r>
          </a:p>
          <a:p>
            <a:pPr marL="0" lvl="0" indent="0" algn="ctr">
              <a:buNone/>
            </a:pPr>
            <a:r>
              <a:rPr smtClean="0">
                <a:latin typeface="Segoe UI Semibold" panose="020B0702040204020203" pitchFamily="34" charset="0"/>
              </a:rPr>
              <a:t>Руфанова Л.В.,</a:t>
            </a:r>
            <a:endParaRPr smtClean="0">
              <a:latin typeface="Segoe UI Semibold" panose="020B0702040204020203" pitchFamily="34" charset="0"/>
            </a:endParaRPr>
          </a:p>
          <a:p>
            <a:pPr marL="0" lvl="0" indent="0" algn="ctr">
              <a:buNone/>
            </a:pPr>
            <a:r>
              <a:rPr dirty="0" smtClean="0">
                <a:latin typeface="Segoe UI Semibold" panose="020B0702040204020203" pitchFamily="34" charset="0"/>
              </a:rPr>
              <a:t>у</a:t>
            </a:r>
            <a:r>
              <a:rPr smtClean="0">
                <a:latin typeface="Segoe UI Semibold" panose="020B0702040204020203" pitchFamily="34" charset="0"/>
              </a:rPr>
              <a:t>читель русского языка и литературы</a:t>
            </a:r>
            <a:endParaRPr smtClean="0">
              <a:latin typeface="Segoe UI Semibold" panose="020B0702040204020203" pitchFamily="34" charset="0"/>
            </a:endParaRPr>
          </a:p>
          <a:p>
            <a:pPr marL="0" lvl="0" indent="0" algn="ctr">
              <a:buNone/>
            </a:pPr>
            <a:r>
              <a:rPr smtClean="0">
                <a:latin typeface="Segoe UI Semibold" panose="020B0702040204020203" pitchFamily="34" charset="0"/>
              </a:rPr>
              <a:t>МКОУ "СОШ№3" г. Поворино.</a:t>
            </a:r>
          </a:p>
          <a:p>
            <a:pPr marL="0" lvl="0" indent="0" algn="ctr">
              <a:buNone/>
            </a:pPr>
            <a:r>
              <a:rPr smtClean="0"/>
              <a:t/>
            </a:r>
            <a:br>
              <a:rPr smtClean="0"/>
            </a:br>
            <a:endParaRPr lang="ru-RU" dirty="0"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842" y="493689"/>
            <a:ext cx="8753501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Начиная с XVI века в рукописных изданиях утверждается принцип раздельного написания слов, а позднее - использование знаков препинания между словами, предложениями и другими синтаксическими конструкциями. Этот обычай написания становится традицией, которая была поддержана новым способом создания рукописи - книгопечатанием. Появляются первые работы по грамматике, в которых пунктуации уделяется некоторое внимание. Эти статьи были напечатаны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Ягичем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работе «Рассуждение старины о церковнославянском языке».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842" y="708003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   Начало научному изучению пунктуации было положено М. В. Ломоносовым в «Российской грамматике». Сегодня мы с вами пользуемся «Правилами  как орфографии , так и пунктуацией», принятыми в 1956 году, то есть почти полвека назад.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251445"/>
            <a:ext cx="9071640" cy="830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Пространственные знаки</a:t>
            </a:r>
            <a:br>
              <a:rPr lang="ru-RU" dirty="0" smtClean="0">
                <a:latin typeface="Days" pitchFamily="50" charset="0"/>
              </a:rPr>
            </a:br>
            <a:r>
              <a:rPr smtClean="0">
                <a:latin typeface="Days" pitchFamily="50" charset="0"/>
              </a:rPr>
              <a:t>(периферия пунктуации)</a:t>
            </a: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31800" y="2915741"/>
            <a:ext cx="9071640" cy="316292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marL="0" lvl="0" indent="450000" algn="just">
              <a:spcAft>
                <a:spcPts val="0"/>
              </a:spcAft>
              <a:buNone/>
            </a:pPr>
            <a:r>
              <a:rPr lang="ru-RU" dirty="0">
                <a:latin typeface="Segoe UI Semibold" panose="020B0702040204020203" pitchFamily="34" charset="0"/>
              </a:rPr>
              <a:t>Знаки пространственной организации текста: </a:t>
            </a:r>
            <a:r>
              <a:rPr lang="ru-RU" dirty="0">
                <a:solidFill>
                  <a:srgbClr val="FF0000"/>
                </a:solidFill>
                <a:latin typeface="Segoe UI Semibold" panose="020B0702040204020203" pitchFamily="34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Segoe UI Semibold" panose="020B0702040204020203" pitchFamily="34" charset="0"/>
            </a:endParaRPr>
          </a:p>
          <a:p>
            <a:pPr marL="571500" indent="360000" algn="just">
              <a:spcAft>
                <a:spcPts val="0"/>
              </a:spcAft>
            </a:pPr>
            <a:r>
              <a:rPr lang="ru-RU" sz="3600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пробел;</a:t>
            </a:r>
          </a:p>
          <a:p>
            <a:pPr marL="571500" indent="360000" algn="just">
              <a:spcAft>
                <a:spcPts val="0"/>
              </a:spcAft>
            </a:pPr>
            <a:r>
              <a:rPr lang="ru-RU" sz="3600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абзацные отступы</a:t>
            </a:r>
            <a:r>
              <a:rPr lang="ru-RU" sz="3600" dirty="0">
                <a:solidFill>
                  <a:srgbClr val="FF0000"/>
                </a:solidFill>
                <a:latin typeface="Segoe UI Semibold" panose="020B0702040204020203" pitchFamily="34" charset="0"/>
              </a:rPr>
              <a:t>;</a:t>
            </a:r>
            <a:endParaRPr lang="ru-RU" sz="3600" dirty="0" smtClean="0">
              <a:solidFill>
                <a:srgbClr val="FF0000"/>
              </a:solidFill>
              <a:latin typeface="Segoe UI Semibold" panose="020B0702040204020203" pitchFamily="34" charset="0"/>
            </a:endParaRPr>
          </a:p>
          <a:p>
            <a:pPr marL="571500" indent="360000" algn="just">
              <a:spcAft>
                <a:spcPts val="0"/>
              </a:spcAft>
            </a:pPr>
            <a:r>
              <a:rPr lang="ru-RU" sz="3600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звёздочки </a:t>
            </a:r>
            <a:r>
              <a:rPr lang="ru-RU" sz="3600" dirty="0">
                <a:solidFill>
                  <a:srgbClr val="FF0000"/>
                </a:solidFill>
                <a:latin typeface="Segoe UI Semibold" panose="020B0702040204020203" pitchFamily="34" charset="0"/>
              </a:rPr>
              <a:t>и </a:t>
            </a:r>
            <a:r>
              <a:rPr lang="ru-RU" sz="3600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др.</a:t>
            </a:r>
            <a:endParaRPr lang="ru-RU" sz="3600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31800" y="323453"/>
            <a:ext cx="9071640" cy="8079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Разделительные знаки (Центр)</a:t>
            </a: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marL="0" lvl="0" indent="-450000" algn="l">
              <a:spcAft>
                <a:spcPts val="0"/>
              </a:spcAft>
              <a:buNone/>
            </a:pPr>
            <a:r>
              <a:rPr lang="ru-RU" dirty="0">
                <a:latin typeface="Segoe UI Semibold" panose="020B0702040204020203" pitchFamily="34" charset="0"/>
              </a:rPr>
              <a:t>Разделительные знаки препинания:                  </a:t>
            </a:r>
            <a:r>
              <a:rPr lang="ru-RU" dirty="0" smtClean="0">
                <a:latin typeface="Segoe UI Semibold" panose="020B0702040204020203" pitchFamily="34" charset="0"/>
              </a:rPr>
              <a:t>	а</a:t>
            </a:r>
            <a:r>
              <a:rPr lang="ru-RU" dirty="0">
                <a:latin typeface="Segoe UI Semibold" panose="020B0702040204020203" pitchFamily="34" charset="0"/>
              </a:rPr>
              <a:t>) </a:t>
            </a:r>
            <a:r>
              <a:rPr lang="ru-RU" sz="4400" dirty="0">
                <a:solidFill>
                  <a:srgbClr val="FF0000"/>
                </a:solidFill>
                <a:latin typeface="Segoe UI Semibold" panose="020B0702040204020203" pitchFamily="34" charset="0"/>
              </a:rPr>
              <a:t>. ? ! </a:t>
            </a:r>
            <a:r>
              <a:rPr lang="ru-RU" dirty="0">
                <a:latin typeface="Segoe UI Semibold" panose="020B0702040204020203" pitchFamily="34" charset="0"/>
              </a:rPr>
              <a:t>                                                                  </a:t>
            </a:r>
            <a:r>
              <a:rPr lang="ru-RU" dirty="0" smtClean="0">
                <a:latin typeface="Segoe UI Semibold" panose="020B0702040204020203" pitchFamily="34" charset="0"/>
              </a:rPr>
              <a:t>	б</a:t>
            </a:r>
            <a:r>
              <a:rPr lang="ru-RU" dirty="0">
                <a:latin typeface="Segoe UI Semibold" panose="020B0702040204020203" pitchFamily="34" charset="0"/>
              </a:rPr>
              <a:t>)</a:t>
            </a:r>
            <a:r>
              <a:rPr lang="ru-RU" sz="4400" dirty="0">
                <a:solidFill>
                  <a:srgbClr val="FF0000"/>
                </a:solidFill>
                <a:latin typeface="Segoe UI Semibold" panose="020B0702040204020203" pitchFamily="34" charset="0"/>
              </a:rPr>
              <a:t> , ; - : </a:t>
            </a:r>
            <a:r>
              <a:rPr lang="ru-RU" sz="4400" dirty="0">
                <a:solidFill>
                  <a:srgbClr val="00FFFF"/>
                </a:solidFill>
                <a:latin typeface="Segoe UI Semibold" panose="020B0702040204020203" pitchFamily="34" charset="0"/>
              </a:rPr>
              <a:t> </a:t>
            </a:r>
            <a:r>
              <a:rPr lang="ru-RU" dirty="0">
                <a:latin typeface="Segoe UI Semibold" panose="020B0702040204020203" pitchFamily="34" charset="0"/>
              </a:rPr>
              <a:t>                                                                </a:t>
            </a:r>
            <a:r>
              <a:rPr lang="ru-RU" dirty="0" smtClean="0">
                <a:latin typeface="Segoe UI Semibold" panose="020B0702040204020203" pitchFamily="34" charset="0"/>
              </a:rPr>
              <a:t>	в</a:t>
            </a:r>
            <a:r>
              <a:rPr lang="ru-RU" dirty="0">
                <a:latin typeface="Segoe UI Semibold" panose="020B0702040204020203" pitchFamily="34" charset="0"/>
              </a:rPr>
              <a:t>)</a:t>
            </a:r>
            <a:r>
              <a:rPr lang="ru-RU" dirty="0">
                <a:solidFill>
                  <a:srgbClr val="FF0000"/>
                </a:solidFill>
                <a:latin typeface="Segoe UI Semibold" panose="020B0702040204020203" pitchFamily="34" charset="0"/>
              </a:rPr>
              <a:t> абзацный отступ и многоточие</a:t>
            </a:r>
            <a:r>
              <a:rPr lang="ru-RU" dirty="0">
                <a:latin typeface="Segoe UI Semibold" panose="020B0702040204020203" pitchFamily="34" charset="0"/>
              </a:rPr>
              <a:t>    </a:t>
            </a:r>
            <a:endParaRPr lang="ru-RU" dirty="0" smtClean="0">
              <a:latin typeface="Segoe UI Semibold" panose="020B0702040204020203" pitchFamily="34" charset="0"/>
            </a:endParaRPr>
          </a:p>
          <a:p>
            <a:pPr marL="0" lvl="0" indent="450000" algn="l">
              <a:spcAft>
                <a:spcPts val="0"/>
              </a:spcAft>
              <a:buNone/>
            </a:pPr>
            <a:endParaRPr lang="ru-RU" dirty="0" smtClean="0">
              <a:latin typeface="Segoe UI Semibold" panose="020B0702040204020203" pitchFamily="34" charset="0"/>
            </a:endParaRPr>
          </a:p>
          <a:p>
            <a:pPr marL="0" lvl="0" indent="450000" algn="l">
              <a:spcAft>
                <a:spcPts val="0"/>
              </a:spcAft>
              <a:buNone/>
            </a:pPr>
            <a:r>
              <a:rPr lang="ru-RU" dirty="0" smtClean="0">
                <a:latin typeface="Segoe UI Semibold" panose="020B0702040204020203" pitchFamily="34" charset="0"/>
              </a:rPr>
              <a:t> Они </a:t>
            </a:r>
            <a:r>
              <a:rPr lang="ru-RU" dirty="0">
                <a:latin typeface="Segoe UI Semibold" panose="020B0702040204020203" pitchFamily="34" charset="0"/>
              </a:rPr>
              <a:t>используются при ОЧП и в сложносочинённых предложениях.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251445"/>
            <a:ext cx="9071640" cy="74221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sz="3600" dirty="0" smtClean="0">
                <a:latin typeface="Days" pitchFamily="50" charset="0"/>
              </a:rPr>
              <a:t>Роль знаков препинания в тексте</a:t>
            </a:r>
            <a:endParaRPr lang="ru-RU" sz="3600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583928" y="1619597"/>
            <a:ext cx="6768561" cy="532316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>
                <a:latin typeface="Segoe UI Semibold" panose="020B0702040204020203" pitchFamily="34" charset="0"/>
              </a:rPr>
              <a:t>Рыдай</a:t>
            </a:r>
            <a:r>
              <a:rPr lang="ru-RU" sz="2800" dirty="0" smtClean="0">
                <a:latin typeface="Segoe UI Semibold" panose="020B0702040204020203" pitchFamily="34" charset="0"/>
              </a:rPr>
              <a:t>, буревая </a:t>
            </a:r>
            <a:r>
              <a:rPr lang="ru-RU" sz="2800" dirty="0">
                <a:latin typeface="Segoe UI Semibold" panose="020B0702040204020203" pitchFamily="34" charset="0"/>
              </a:rPr>
              <a:t>стихия,  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В </a:t>
            </a:r>
            <a:r>
              <a:rPr lang="ru-RU" sz="2800" dirty="0">
                <a:latin typeface="Segoe UI Semibold" panose="020B0702040204020203" pitchFamily="34" charset="0"/>
              </a:rPr>
              <a:t>столбах громового огня!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Россия</a:t>
            </a:r>
            <a:r>
              <a:rPr lang="ru-RU" sz="2800" dirty="0">
                <a:latin typeface="Segoe UI Semibold" panose="020B0702040204020203" pitchFamily="34" charset="0"/>
              </a:rPr>
              <a:t>, Россия</a:t>
            </a:r>
            <a:r>
              <a:rPr lang="ru-RU" sz="2800" dirty="0" smtClean="0">
                <a:latin typeface="Segoe UI Semibold" panose="020B0702040204020203" pitchFamily="34" charset="0"/>
              </a:rPr>
              <a:t>, Россия</a:t>
            </a:r>
            <a:r>
              <a:rPr lang="ru-RU" sz="2800" dirty="0">
                <a:latin typeface="Segoe UI Semibold" panose="020B0702040204020203" pitchFamily="34" charset="0"/>
              </a:rPr>
              <a:t>,-                                     Безумствуй, сжигая меня!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В </a:t>
            </a:r>
            <a:r>
              <a:rPr lang="ru-RU" sz="2800" dirty="0">
                <a:latin typeface="Segoe UI Semibold" panose="020B0702040204020203" pitchFamily="34" charset="0"/>
              </a:rPr>
              <a:t>твои роковые разрухи,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В </a:t>
            </a:r>
            <a:r>
              <a:rPr lang="ru-RU" sz="2800" dirty="0">
                <a:latin typeface="Segoe UI Semibold" panose="020B0702040204020203" pitchFamily="34" charset="0"/>
              </a:rPr>
              <a:t>глухие твои глубины,- 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Струят </a:t>
            </a:r>
            <a:r>
              <a:rPr lang="ru-RU" sz="2800" dirty="0" err="1">
                <a:latin typeface="Segoe UI Semibold" panose="020B0702040204020203" pitchFamily="34" charset="0"/>
              </a:rPr>
              <a:t>крылорукие</a:t>
            </a:r>
            <a:r>
              <a:rPr lang="ru-RU" sz="2800" dirty="0">
                <a:latin typeface="Segoe UI Semibold" panose="020B0702040204020203" pitchFamily="34" charset="0"/>
              </a:rPr>
              <a:t> духи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Свои </a:t>
            </a:r>
            <a:r>
              <a:rPr lang="ru-RU" sz="2800" dirty="0">
                <a:latin typeface="Segoe UI Semibold" panose="020B0702040204020203" pitchFamily="34" charset="0"/>
              </a:rPr>
              <a:t>светозарные сны.  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Не </a:t>
            </a:r>
            <a:r>
              <a:rPr lang="ru-RU" sz="2800" dirty="0">
                <a:latin typeface="Segoe UI Semibold" panose="020B0702040204020203" pitchFamily="34" charset="0"/>
              </a:rPr>
              <a:t>плачьте: склоните колени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Туда </a:t>
            </a:r>
            <a:r>
              <a:rPr lang="ru-RU" sz="2800" dirty="0">
                <a:latin typeface="Segoe UI Semibold" panose="020B0702040204020203" pitchFamily="34" charset="0"/>
              </a:rPr>
              <a:t>-  в ураганы огней,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В </a:t>
            </a:r>
            <a:r>
              <a:rPr lang="ru-RU" sz="2800" dirty="0">
                <a:latin typeface="Segoe UI Semibold" panose="020B0702040204020203" pitchFamily="34" charset="0"/>
              </a:rPr>
              <a:t>грома серафических пений,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 algn="l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В </a:t>
            </a:r>
            <a:r>
              <a:rPr lang="ru-RU" sz="2800" dirty="0">
                <a:latin typeface="Segoe UI Semibold" panose="020B0702040204020203" pitchFamily="34" charset="0"/>
              </a:rPr>
              <a:t>потоки космических дней!                                                                                                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107429"/>
            <a:ext cx="9071640" cy="88622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Выделительные знаки</a:t>
            </a: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31800" y="2411685"/>
            <a:ext cx="9360849" cy="4027021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dirty="0">
                <a:latin typeface="Segoe UI Semibold" panose="020B0702040204020203" pitchFamily="34" charset="0"/>
              </a:rPr>
              <a:t>Выделительные знаки препинания:                   а) </a:t>
            </a:r>
            <a:r>
              <a:rPr lang="ru-RU" dirty="0" smtClean="0">
                <a:latin typeface="Segoe UI Semibold" panose="020B0702040204020203" pitchFamily="34" charset="0"/>
              </a:rPr>
              <a:t>парные</a:t>
            </a:r>
            <a:r>
              <a:rPr lang="ru-RU" dirty="0">
                <a:latin typeface="Segoe UI Semibold" panose="020B0702040204020203" pitchFamily="34" charset="0"/>
              </a:rPr>
              <a:t>: </a:t>
            </a:r>
            <a:r>
              <a:rPr lang="ru-RU" sz="4000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«» </a:t>
            </a:r>
            <a:r>
              <a:rPr lang="ru-RU" sz="4000" dirty="0">
                <a:solidFill>
                  <a:srgbClr val="FF0000"/>
                </a:solidFill>
                <a:latin typeface="Segoe UI Semibold" panose="020B0702040204020203" pitchFamily="34" charset="0"/>
              </a:rPr>
              <a:t>() ,</a:t>
            </a:r>
            <a:r>
              <a:rPr lang="ru-RU" dirty="0">
                <a:latin typeface="Segoe UI Semibold" panose="020B0702040204020203" pitchFamily="34" charset="0"/>
              </a:rPr>
              <a:t> (П. 5, 6, 7.)                           </a:t>
            </a:r>
            <a:r>
              <a:rPr lang="ru-RU" dirty="0" smtClean="0">
                <a:latin typeface="Segoe UI Semibold" panose="020B0702040204020203" pitchFamily="34" charset="0"/>
              </a:rPr>
              <a:t>«Я </a:t>
            </a:r>
            <a:r>
              <a:rPr lang="ru-RU" dirty="0">
                <a:latin typeface="Segoe UI Semibold" panose="020B0702040204020203" pitchFamily="34" charset="0"/>
              </a:rPr>
              <a:t>знаю</a:t>
            </a:r>
            <a:r>
              <a:rPr lang="ru-RU" dirty="0">
                <a:solidFill>
                  <a:srgbClr val="FF0000"/>
                </a:solidFill>
                <a:latin typeface="Segoe UI Semibold" panose="020B0702040204020203" pitchFamily="34" charset="0"/>
              </a:rPr>
              <a:t>,</a:t>
            </a:r>
            <a:r>
              <a:rPr lang="ru-RU" dirty="0">
                <a:latin typeface="Segoe UI Semibold" panose="020B0702040204020203" pitchFamily="34" charset="0"/>
              </a:rPr>
              <a:t> что каждый русский человек готов защищать свою </a:t>
            </a:r>
            <a:r>
              <a:rPr lang="ru-RU" dirty="0" smtClean="0">
                <a:latin typeface="Segoe UI Semibold" panose="020B0702040204020203" pitchFamily="34" charset="0"/>
              </a:rPr>
              <a:t>Родину», - писал К. Симонов</a:t>
            </a:r>
          </a:p>
          <a:p>
            <a:pPr lvl="0">
              <a:buNone/>
            </a:pPr>
            <a:r>
              <a:rPr lang="ru-RU" dirty="0" smtClean="0">
                <a:latin typeface="Segoe UI Semibold" panose="020B0702040204020203" pitchFamily="34" charset="0"/>
              </a:rPr>
              <a:t>   б) это неповторяющиеся </a:t>
            </a:r>
            <a:r>
              <a:rPr lang="ru-RU" dirty="0">
                <a:latin typeface="Segoe UI Semibold" panose="020B0702040204020203" pitchFamily="34" charset="0"/>
              </a:rPr>
              <a:t>запятые или тире, а знаки препинания, состоящие как бы из двух половинок.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107429"/>
            <a:ext cx="9071640" cy="74221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Варианты употребления</a:t>
            </a: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59792" y="1331565"/>
            <a:ext cx="9071640" cy="5976664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sz="2800" dirty="0">
                <a:latin typeface="Segoe UI Semibold" panose="020B0702040204020203" pitchFamily="34" charset="0"/>
              </a:rPr>
              <a:t>Варианты употребления выделительных знаков препинания:         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lvl="0"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а) обособленные обороты </a:t>
            </a:r>
          </a:p>
          <a:p>
            <a:pPr lvl="0">
              <a:buNone/>
            </a:pPr>
            <a:r>
              <a:rPr lang="ru-RU" sz="2800" i="1" dirty="0" smtClean="0">
                <a:latin typeface="Segoe UI Semibold" panose="020B0702040204020203" pitchFamily="34" charset="0"/>
              </a:rPr>
              <a:t>Человек</a:t>
            </a:r>
            <a:r>
              <a:rPr lang="ru-RU" sz="2800" i="1" dirty="0">
                <a:solidFill>
                  <a:srgbClr val="FF0000"/>
                </a:solidFill>
                <a:latin typeface="Segoe UI Semibold" panose="020B0702040204020203" pitchFamily="34" charset="0"/>
              </a:rPr>
              <a:t>, </a:t>
            </a:r>
            <a:r>
              <a:rPr lang="ru-RU" sz="2800" i="1" dirty="0">
                <a:latin typeface="Segoe UI Semibold" panose="020B0702040204020203" pitchFamily="34" charset="0"/>
              </a:rPr>
              <a:t>защищающий свою Родину</a:t>
            </a:r>
            <a:r>
              <a:rPr lang="ru-RU" sz="2800" i="1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, </a:t>
            </a:r>
            <a:r>
              <a:rPr lang="ru-RU" sz="2800" i="1" dirty="0" smtClean="0">
                <a:latin typeface="Segoe UI Semibold" panose="020B0702040204020203" pitchFamily="34" charset="0"/>
              </a:rPr>
              <a:t>- патриот. </a:t>
            </a:r>
          </a:p>
          <a:p>
            <a:pPr lvl="0"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б) обращения                                                     </a:t>
            </a:r>
          </a:p>
          <a:p>
            <a:pPr lvl="0">
              <a:buNone/>
            </a:pPr>
            <a:r>
              <a:rPr lang="ru-RU" sz="2800" i="1" dirty="0" smtClean="0">
                <a:latin typeface="Segoe UI Semibold" panose="020B0702040204020203" pitchFamily="34" charset="0"/>
              </a:rPr>
              <a:t>Как </a:t>
            </a:r>
            <a:r>
              <a:rPr lang="ru-RU" sz="2800" i="1" dirty="0">
                <a:latin typeface="Segoe UI Semibold" panose="020B0702040204020203" pitchFamily="34" charset="0"/>
              </a:rPr>
              <a:t>ты прекрасна</a:t>
            </a:r>
            <a:r>
              <a:rPr lang="ru-RU" sz="2800" i="1" dirty="0">
                <a:solidFill>
                  <a:srgbClr val="FF0000"/>
                </a:solidFill>
                <a:latin typeface="Segoe UI Semibold" panose="020B0702040204020203" pitchFamily="34" charset="0"/>
              </a:rPr>
              <a:t>,</a:t>
            </a:r>
            <a:r>
              <a:rPr lang="ru-RU" sz="2800" i="1" dirty="0">
                <a:latin typeface="Segoe UI Semibold" panose="020B0702040204020203" pitchFamily="34" charset="0"/>
              </a:rPr>
              <a:t> Родина моя!               </a:t>
            </a:r>
            <a:endParaRPr lang="ru-RU" sz="2800" i="1" dirty="0" smtClean="0">
              <a:latin typeface="Segoe UI Semibold" panose="020B0702040204020203" pitchFamily="34" charset="0"/>
            </a:endParaRPr>
          </a:p>
          <a:p>
            <a:pPr lvl="0"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в) вводные </a:t>
            </a:r>
            <a:r>
              <a:rPr lang="ru-RU" sz="2800" dirty="0">
                <a:latin typeface="Segoe UI Semibold" panose="020B0702040204020203" pitchFamily="34" charset="0"/>
              </a:rPr>
              <a:t>и вставные конструкции: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450000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они </a:t>
            </a:r>
            <a:r>
              <a:rPr lang="ru-RU" sz="2800" dirty="0">
                <a:latin typeface="Segoe UI Semibold" panose="020B0702040204020203" pitchFamily="34" charset="0"/>
              </a:rPr>
              <a:t>бывают в начале и в конце предложения, поэтому один из знаков утрачивается, но функция всё равно остаётся выделительной.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800" i="1" dirty="0" smtClean="0">
                <a:latin typeface="Segoe UI Semibold" panose="020B0702040204020203" pitchFamily="34" charset="0"/>
              </a:rPr>
              <a:t>По-моему </a:t>
            </a:r>
            <a:r>
              <a:rPr lang="ru-RU" sz="2800" i="1" dirty="0">
                <a:latin typeface="Segoe UI Semibold" panose="020B0702040204020203" pitchFamily="34" charset="0"/>
              </a:rPr>
              <a:t>мнению</a:t>
            </a:r>
            <a:r>
              <a:rPr lang="ru-RU" sz="2800" i="1" dirty="0">
                <a:solidFill>
                  <a:srgbClr val="FF0000"/>
                </a:solidFill>
                <a:latin typeface="Segoe UI Semibold" panose="020B0702040204020203" pitchFamily="34" charset="0"/>
              </a:rPr>
              <a:t>,</a:t>
            </a:r>
            <a:r>
              <a:rPr lang="ru-RU" sz="2800" i="1" dirty="0">
                <a:latin typeface="Segoe UI Semibold" panose="020B0702040204020203" pitchFamily="34" charset="0"/>
              </a:rPr>
              <a:t> наша Родина самая сильная!   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251445"/>
            <a:ext cx="9071640" cy="735971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Основные знаки препинания</a:t>
            </a: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808" y="1259557"/>
            <a:ext cx="9071640" cy="604867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marL="0" lvl="0" indent="324000">
              <a:spcAft>
                <a:spcPts val="0"/>
              </a:spcAft>
              <a:buNone/>
            </a:pPr>
            <a:r>
              <a:rPr lang="ru-RU" sz="2800" dirty="0">
                <a:latin typeface="Segoe UI Semibold" panose="020B0702040204020203" pitchFamily="34" charset="0"/>
              </a:rPr>
              <a:t>Варианты употребления знаков препинания    и правила пунктуации:  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324000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а</a:t>
            </a:r>
            <a:r>
              <a:rPr lang="ru-RU" sz="2800" dirty="0">
                <a:latin typeface="Segoe UI Semibold" panose="020B0702040204020203" pitchFamily="34" charset="0"/>
              </a:rPr>
              <a:t>) если допускается постановка разных знаков препинания, то один из них, как правило, является основным</a:t>
            </a:r>
            <a:r>
              <a:rPr lang="ru-RU" sz="2800" dirty="0" smtClean="0">
                <a:latin typeface="Segoe UI Semibold" panose="020B0702040204020203" pitchFamily="34" charset="0"/>
              </a:rPr>
              <a:t>. Так</a:t>
            </a:r>
            <a:r>
              <a:rPr lang="ru-RU" sz="2800" dirty="0">
                <a:latin typeface="Segoe UI Semibold" panose="020B0702040204020203" pitchFamily="34" charset="0"/>
              </a:rPr>
              <a:t>, вставные конструкции могут выделяться и </a:t>
            </a:r>
            <a:r>
              <a:rPr lang="ru-RU" sz="2800" dirty="0" smtClean="0">
                <a:latin typeface="Segoe UI Semibold" panose="020B0702040204020203" pitchFamily="34" charset="0"/>
              </a:rPr>
              <a:t>скобками, и </a:t>
            </a:r>
            <a:r>
              <a:rPr lang="ru-RU" sz="2800" dirty="0">
                <a:latin typeface="Segoe UI Semibold" panose="020B0702040204020203" pitchFamily="34" charset="0"/>
              </a:rPr>
              <a:t>тире, при этом для скобок эта функция является ведущей, для тире — одна из многих других.                                                     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324000">
              <a:spcAft>
                <a:spcPts val="0"/>
              </a:spcAft>
              <a:buNone/>
            </a:pPr>
            <a:r>
              <a:rPr lang="ru-RU" sz="2800" i="1" dirty="0" smtClean="0">
                <a:latin typeface="Segoe UI Semibold" panose="020B0702040204020203" pitchFamily="34" charset="0"/>
              </a:rPr>
              <a:t>Страна </a:t>
            </a:r>
            <a:r>
              <a:rPr lang="ru-RU" sz="2800" i="1" dirty="0">
                <a:latin typeface="Segoe UI Semibold" panose="020B0702040204020203" pitchFamily="34" charset="0"/>
              </a:rPr>
              <a:t>— это весь наш народ, всегда готова защищать нашу Родину ( например, это было в 1941 — 1945 годах).                                         </a:t>
            </a:r>
            <a:endParaRPr lang="ru-RU" sz="2800" i="1" dirty="0" smtClean="0">
              <a:latin typeface="Segoe UI Semibold" panose="020B0702040204020203" pitchFamily="34" charset="0"/>
            </a:endParaRPr>
          </a:p>
          <a:p>
            <a:pPr marL="0" lvl="0" indent="324000">
              <a:spcAft>
                <a:spcPts val="0"/>
              </a:spcAft>
              <a:buNone/>
            </a:pPr>
            <a:r>
              <a:rPr lang="ru-RU" sz="2800" dirty="0" smtClean="0">
                <a:latin typeface="Segoe UI Semibold" panose="020B0702040204020203" pitchFamily="34" charset="0"/>
              </a:rPr>
              <a:t>б</a:t>
            </a:r>
            <a:r>
              <a:rPr lang="ru-RU" sz="2800" dirty="0">
                <a:latin typeface="Segoe UI Semibold" panose="020B0702040204020203" pitchFamily="34" charset="0"/>
              </a:rPr>
              <a:t>) уточняющий оборот </a:t>
            </a:r>
            <a:endParaRPr lang="ru-RU" sz="2800" dirty="0" smtClean="0">
              <a:latin typeface="Segoe UI Semibold" panose="020B0702040204020203" pitchFamily="34" charset="0"/>
            </a:endParaRPr>
          </a:p>
          <a:p>
            <a:pPr marL="0" lvl="0" indent="324000">
              <a:spcAft>
                <a:spcPts val="0"/>
              </a:spcAft>
              <a:buNone/>
            </a:pPr>
            <a:r>
              <a:rPr lang="ru-RU" sz="2800" i="1" dirty="0" smtClean="0">
                <a:latin typeface="Segoe UI Semibold" panose="020B0702040204020203" pitchFamily="34" charset="0"/>
              </a:rPr>
              <a:t>(</a:t>
            </a:r>
            <a:r>
              <a:rPr lang="ru-RU" sz="2800" i="1" dirty="0">
                <a:latin typeface="Segoe UI Semibold" panose="020B0702040204020203" pitchFamily="34" charset="0"/>
              </a:rPr>
              <a:t>двойная </a:t>
            </a:r>
            <a:r>
              <a:rPr lang="ru-RU" sz="2800" i="1" dirty="0" smtClean="0">
                <a:latin typeface="Segoe UI Semibold" panose="020B0702040204020203" pitchFamily="34" charset="0"/>
              </a:rPr>
              <a:t>запятая)</a:t>
            </a:r>
            <a:r>
              <a:rPr lang="ru-RU" sz="2800" i="1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.</a:t>
            </a:r>
            <a:r>
              <a:rPr lang="ru-RU" sz="2800" i="1" dirty="0" smtClean="0">
                <a:latin typeface="Segoe UI Semibold" panose="020B0702040204020203" pitchFamily="34" charset="0"/>
              </a:rPr>
              <a:t> - знак его структурной и смысловой завершённости.                         </a:t>
            </a:r>
            <a:endParaRPr lang="ru-RU" sz="2800" i="1" dirty="0"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179437"/>
            <a:ext cx="9071640" cy="67020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Характеристика знаков </a:t>
            </a: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808" y="2699717"/>
            <a:ext cx="9071640" cy="287489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dirty="0">
                <a:latin typeface="Segoe UI Semibold" panose="020B0702040204020203" pitchFamily="34" charset="0"/>
              </a:rPr>
              <a:t>Характеристика употребления </a:t>
            </a:r>
            <a:r>
              <a:rPr lang="ru-RU" dirty="0" smtClean="0">
                <a:latin typeface="Segoe UI Semibold" panose="020B0702040204020203" pitchFamily="34" charset="0"/>
              </a:rPr>
              <a:t>знаков препинания:</a:t>
            </a:r>
          </a:p>
          <a:p>
            <a:pPr lvl="0">
              <a:buNone/>
            </a:pPr>
            <a:r>
              <a:rPr lang="ru-RU" dirty="0" smtClean="0">
                <a:latin typeface="Segoe UI Semibold" panose="020B0702040204020203" pitchFamily="34" charset="0"/>
              </a:rPr>
              <a:t>   </a:t>
            </a:r>
            <a:r>
              <a:rPr lang="ru-RU" dirty="0">
                <a:latin typeface="Segoe UI Semibold" panose="020B0702040204020203" pitchFamily="34" charset="0"/>
              </a:rPr>
              <a:t>- разделительный / выделительный;                 - одиночный / парный.                                        </a:t>
            </a:r>
            <a:r>
              <a:rPr lang="ru-RU" i="1" dirty="0">
                <a:latin typeface="Segoe UI Semibold" panose="020B0702040204020203" pitchFamily="34" charset="0"/>
              </a:rPr>
              <a:t>Мама </a:t>
            </a:r>
            <a:r>
              <a:rPr lang="ru-RU" i="1" dirty="0" smtClean="0">
                <a:latin typeface="Segoe UI Semibold" panose="020B0702040204020203" pitchFamily="34" charset="0"/>
              </a:rPr>
              <a:t>уверенно произнесла:</a:t>
            </a:r>
            <a:r>
              <a:rPr lang="ru-RU" i="1" dirty="0">
                <a:latin typeface="Segoe UI Semibold" panose="020B0702040204020203" pitchFamily="34" charset="0"/>
              </a:rPr>
              <a:t>	« Маша</a:t>
            </a:r>
            <a:r>
              <a:rPr lang="ru-RU" i="1" dirty="0" smtClean="0">
                <a:latin typeface="Segoe UI Semibold" panose="020B0702040204020203" pitchFamily="34" charset="0"/>
              </a:rPr>
              <a:t>, ты-частичка своей страны, и от тебя зависит </a:t>
            </a:r>
            <a:r>
              <a:rPr lang="ru-RU" i="1" smtClean="0">
                <a:latin typeface="Segoe UI Semibold" panose="020B0702040204020203" pitchFamily="34" charset="0"/>
              </a:rPr>
              <a:t>её будущее, </a:t>
            </a:r>
            <a:r>
              <a:rPr lang="ru-RU" i="1">
                <a:latin typeface="Segoe UI Semibold" panose="020B0702040204020203" pitchFamily="34" charset="0"/>
              </a:rPr>
              <a:t>иди </a:t>
            </a:r>
            <a:r>
              <a:rPr lang="ru-RU" i="1" smtClean="0">
                <a:latin typeface="Segoe UI Semibold" panose="020B0702040204020203" pitchFamily="34" charset="0"/>
              </a:rPr>
              <a:t>..!»</a:t>
            </a:r>
            <a:endParaRPr lang="ru-RU" i="1" dirty="0"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251445"/>
            <a:ext cx="9071640" cy="74221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Образец</a:t>
            </a: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marL="0" lvl="0" indent="450000">
              <a:spcAft>
                <a:spcPts val="0"/>
              </a:spcAft>
              <a:buNone/>
            </a:pPr>
            <a:r>
              <a:rPr lang="ru-RU" dirty="0">
                <a:latin typeface="Segoe UI Semibold" panose="020B0702040204020203" pitchFamily="34" charset="0"/>
              </a:rPr>
              <a:t>Образец пунктуационного разбора </a:t>
            </a:r>
            <a:r>
              <a:rPr lang="ru-RU" dirty="0" smtClean="0">
                <a:latin typeface="Segoe UI Semibold" panose="020B0702040204020203" pitchFamily="34" charset="0"/>
              </a:rPr>
              <a:t>предложения</a:t>
            </a:r>
            <a:r>
              <a:rPr lang="ru-RU" dirty="0">
                <a:latin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</a:rPr>
              <a:t>                                             </a:t>
            </a:r>
          </a:p>
          <a:p>
            <a:pPr marL="0" lvl="0" indent="450000">
              <a:spcAft>
                <a:spcPts val="0"/>
              </a:spcAft>
              <a:buNone/>
            </a:pPr>
            <a:r>
              <a:rPr lang="ru-RU" i="1" dirty="0" smtClean="0">
                <a:latin typeface="Segoe UI Semibold" panose="020B0702040204020203" pitchFamily="34" charset="0"/>
              </a:rPr>
              <a:t>Учить </a:t>
            </a:r>
            <a:r>
              <a:rPr lang="ru-RU" i="1" dirty="0">
                <a:latin typeface="Segoe UI Semibold" panose="020B0702040204020203" pitchFamily="34" charset="0"/>
              </a:rPr>
              <a:t>— ум точить. (Пословица) </a:t>
            </a:r>
            <a:endParaRPr lang="ru-RU" i="1" dirty="0" smtClean="0">
              <a:latin typeface="Segoe UI Semibold" panose="020B0702040204020203" pitchFamily="34" charset="0"/>
            </a:endParaRPr>
          </a:p>
          <a:p>
            <a:pPr marL="0" lvl="0" indent="450000">
              <a:spcAft>
                <a:spcPts val="0"/>
              </a:spcAft>
              <a:buNone/>
            </a:pPr>
            <a:endParaRPr lang="ru-RU" i="1" dirty="0" smtClean="0">
              <a:latin typeface="Segoe UI Semibold" panose="020B0702040204020203" pitchFamily="34" charset="0"/>
            </a:endParaRPr>
          </a:p>
          <a:p>
            <a:pPr marL="0" lvl="0" indent="450000">
              <a:spcAft>
                <a:spcPts val="0"/>
              </a:spcAft>
              <a:buNone/>
            </a:pPr>
            <a:r>
              <a:rPr lang="ru-RU" i="1" dirty="0">
                <a:latin typeface="Segoe UI Semibold" panose="020B0702040204020203" pitchFamily="34" charset="0"/>
              </a:rPr>
              <a:t>	</a:t>
            </a:r>
            <a:r>
              <a:rPr lang="ru-RU" dirty="0" smtClean="0">
                <a:latin typeface="Segoe UI Semibold" panose="020B0702040204020203" pitchFamily="34" charset="0"/>
              </a:rPr>
              <a:t>а)пауза</a:t>
            </a:r>
            <a:r>
              <a:rPr lang="ru-RU" dirty="0">
                <a:latin typeface="Segoe UI Semibold" panose="020B0702040204020203" pitchFamily="34" charset="0"/>
              </a:rPr>
              <a:t>;                                                               </a:t>
            </a:r>
            <a:r>
              <a:rPr lang="ru-RU" dirty="0" smtClean="0">
                <a:latin typeface="Segoe UI Semibold" panose="020B0702040204020203" pitchFamily="34" charset="0"/>
              </a:rPr>
              <a:t>	б)разделительный</a:t>
            </a:r>
            <a:r>
              <a:rPr lang="ru-RU" dirty="0">
                <a:latin typeface="Segoe UI Semibold" panose="020B0702040204020203" pitchFamily="34" charset="0"/>
              </a:rPr>
              <a:t>, одиночный знак.                </a:t>
            </a:r>
            <a:r>
              <a:rPr lang="ru-RU" dirty="0" smtClean="0">
                <a:latin typeface="Segoe UI Semibold" panose="020B0702040204020203" pitchFamily="34" charset="0"/>
              </a:rPr>
              <a:t>	в</a:t>
            </a:r>
            <a:r>
              <a:rPr lang="ru-RU" dirty="0">
                <a:latin typeface="Segoe UI Semibold" panose="020B0702040204020203" pitchFamily="34" charset="0"/>
              </a:rPr>
              <a:t>)</a:t>
            </a:r>
            <a:r>
              <a:rPr lang="ru-RU" dirty="0">
                <a:solidFill>
                  <a:srgbClr val="FF0000"/>
                </a:solidFill>
                <a:latin typeface="Segoe UI Semibold" panose="020B0702040204020203" pitchFamily="34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Segoe UI Semibold" panose="020B0702040204020203" pitchFamily="34" charset="0"/>
              </a:rPr>
              <a:t>- знак завершения, но также есть разделительный знак.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6908" y="422251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Пунктуация - система графических </a:t>
            </a:r>
            <a:r>
              <a:rPr lang="ru-RU" sz="3600" dirty="0" err="1" smtClean="0"/>
              <a:t>внеалфавитных</a:t>
            </a:r>
            <a:r>
              <a:rPr lang="ru-RU" sz="3600" dirty="0" smtClean="0"/>
              <a:t> знаков и правила. Тема интересна, важна, актуальна и мало изучена.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4032" y="2994019"/>
            <a:ext cx="828680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Пунктуация — радость моя!</a:t>
            </a:r>
            <a:br>
              <a:rPr lang="ru-RU" sz="4000" dirty="0" smtClean="0"/>
            </a:br>
            <a:r>
              <a:rPr lang="ru-RU" sz="4000" dirty="0" smtClean="0"/>
              <a:t>Как мне жить без тебя, запятая?</a:t>
            </a:r>
            <a:br>
              <a:rPr lang="ru-RU" sz="4000" dirty="0" smtClean="0"/>
            </a:br>
            <a:r>
              <a:rPr lang="ru-RU" sz="4000" dirty="0" smtClean="0"/>
              <a:t>Препинание — честь соловья</a:t>
            </a:r>
            <a:br>
              <a:rPr lang="ru-RU" sz="4000" dirty="0" smtClean="0"/>
            </a:br>
            <a:r>
              <a:rPr lang="ru-RU" sz="4000" dirty="0" smtClean="0"/>
              <a:t>И потребность его золотая..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179437"/>
            <a:ext cx="9071640" cy="6639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>Роль знаков препинания</a:t>
            </a: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808" y="2843733"/>
            <a:ext cx="9071640" cy="3306941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dirty="0" smtClean="0">
                <a:latin typeface="Segoe UI Semibold" panose="020B0702040204020203" pitchFamily="34" charset="0"/>
              </a:rPr>
              <a:t>а</a:t>
            </a:r>
            <a:r>
              <a:rPr lang="ru-RU" dirty="0">
                <a:latin typeface="Segoe UI Semibold" panose="020B0702040204020203" pitchFamily="34" charset="0"/>
              </a:rPr>
              <a:t>) осложнено </a:t>
            </a:r>
            <a:r>
              <a:rPr lang="ru-RU" dirty="0" smtClean="0">
                <a:latin typeface="Segoe UI Semibold" panose="020B0702040204020203" pitchFamily="34" charset="0"/>
              </a:rPr>
              <a:t>обращением:</a:t>
            </a:r>
          </a:p>
          <a:p>
            <a:pPr lvl="0">
              <a:buNone/>
            </a:pPr>
            <a:r>
              <a:rPr lang="ru-RU" i="1" dirty="0" smtClean="0">
                <a:latin typeface="Segoe UI Semibold" panose="020B0702040204020203" pitchFamily="34" charset="0"/>
              </a:rPr>
              <a:t>	Человек, дари окружающим людям тепло...</a:t>
            </a:r>
          </a:p>
          <a:p>
            <a:pPr lvl="0">
              <a:buNone/>
            </a:pPr>
            <a:r>
              <a:rPr lang="ru-RU" dirty="0" smtClean="0">
                <a:latin typeface="Segoe UI Semibold" panose="020B0702040204020203" pitchFamily="34" charset="0"/>
              </a:rPr>
              <a:t>б</a:t>
            </a:r>
            <a:r>
              <a:rPr lang="ru-RU" dirty="0">
                <a:latin typeface="Segoe UI Semibold" panose="020B0702040204020203" pitchFamily="34" charset="0"/>
              </a:rPr>
              <a:t>) выделительный </a:t>
            </a:r>
            <a:r>
              <a:rPr lang="ru-RU" dirty="0" smtClean="0">
                <a:latin typeface="Segoe UI Semibold" panose="020B0702040204020203" pitchFamily="34" charset="0"/>
              </a:rPr>
              <a:t>знак</a:t>
            </a:r>
            <a:r>
              <a:rPr lang="ru-RU" dirty="0">
                <a:latin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</a:rPr>
              <a:t> </a:t>
            </a:r>
          </a:p>
          <a:p>
            <a:pPr lvl="0">
              <a:buNone/>
            </a:pPr>
            <a:r>
              <a:rPr lang="ru-RU" dirty="0" smtClean="0">
                <a:latin typeface="Segoe UI Semibold" panose="020B0702040204020203" pitchFamily="34" charset="0"/>
              </a:rPr>
              <a:t> </a:t>
            </a:r>
            <a:r>
              <a:rPr lang="ru-RU" i="1" dirty="0" smtClean="0">
                <a:latin typeface="Segoe UI Semibold" panose="020B0702040204020203" pitchFamily="34" charset="0"/>
              </a:rPr>
              <a:t>  </a:t>
            </a:r>
            <a:r>
              <a:rPr lang="ru-RU" i="1" dirty="0">
                <a:latin typeface="Segoe UI Semibold" panose="020B0702040204020203" pitchFamily="34" charset="0"/>
              </a:rPr>
              <a:t>А ты всё та же — </a:t>
            </a:r>
            <a:r>
              <a:rPr lang="ru-RU" i="1" dirty="0" smtClean="0">
                <a:latin typeface="Segoe UI Semibold" panose="020B0702040204020203" pitchFamily="34" charset="0"/>
              </a:rPr>
              <a:t>лес, да </a:t>
            </a:r>
            <a:r>
              <a:rPr lang="ru-RU" i="1" dirty="0">
                <a:latin typeface="Segoe UI Semibold" panose="020B0702040204020203" pitchFamily="34" charset="0"/>
              </a:rPr>
              <a:t>поле,                          Да плат узорный до бровей...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44630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36565"/>
            <a:ext cx="10080625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Итак</a:t>
            </a: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роль</a:t>
            </a: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знаков</a:t>
            </a: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препинания</a:t>
            </a: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b="1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огромна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: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правила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письма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регулирующие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пунктуационные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нормы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прекрасным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умным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грамотным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специалистом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)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желание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пишущего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передавать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мысли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настроения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способность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произносить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выразительно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считали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древние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греческие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грамматики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декламационно</a:t>
            </a:r>
            <a:r>
              <a:rPr lang="ru-RU" sz="2000" dirty="0" smtClean="0">
                <a:solidFill>
                  <a:srgbClr val="0D0D0D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тонко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чувствовать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значимость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пунктуации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убеждать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доносить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правильную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информацию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выделять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важное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придавая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уместную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эмоциональную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окраску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смысл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);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функциональная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значимость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главного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раздела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лингвистики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богатая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возможность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использования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знаков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препинания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различных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стилях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жанрах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родах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литературы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роль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пунктуации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коммуникативных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отношениях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(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этика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бесед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прекрасным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собеседником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)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изучать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наш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родной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русский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язык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богатый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эмоциональный</a:t>
            </a:r>
            <a:r>
              <a:rPr lang="ru-RU" sz="20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быть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культурным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Informal Roman" pitchFamily="66" charset="0"/>
              </a:rPr>
              <a:t> </a:t>
            </a: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нужным своей Родине;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36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быть образованным гражданином России, чтобы своим трудом приумножать богатства страны, делать её </a:t>
            </a:r>
            <a:r>
              <a:rPr lang="ru-RU" sz="3600" dirty="0" err="1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духовнее</a:t>
            </a:r>
            <a:r>
              <a:rPr lang="ru-RU" sz="3600" dirty="0" smtClean="0">
                <a:solidFill>
                  <a:srgbClr val="0D0D0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грамотнее…</a:t>
            </a:r>
            <a:endParaRPr lang="ru-RU" sz="3600" dirty="0" smtClean="0">
              <a:solidFill>
                <a:srgbClr val="0D0D0D"/>
              </a:solidFill>
              <a:latin typeface="Calibri" pitchFamily="34" charset="0"/>
              <a:ea typeface="Times New Roman" pitchFamily="18" charset="0"/>
              <a:cs typeface="Informal Roman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D0D0D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D0D0D"/>
                </a:solidFill>
                <a:latin typeface="Informal Roman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"/>
            <a:ext cx="1008062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Исследователи считают, что « нужно по достоинству … оценить знаки препинания…»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ru-RU" sz="5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Учёные:  М.В. Ломоносов, Я.К.Грот, Н.Л. Шубина, Л.В.Щерба, Н.А. Реформатский, В. </a:t>
            </a:r>
            <a:r>
              <a:rPr lang="ru-RU" sz="5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Пешковский</a:t>
            </a:r>
            <a:r>
              <a:rPr lang="ru-RU" sz="5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многие другие.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-1" y="0"/>
            <a:ext cx="10080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formal Roman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"/>
            <a:ext cx="1008062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реферата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является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рассмотрение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знаков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препинания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необходимость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применения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раздела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лингвистики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устной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письменной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Поставленная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акцентирует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внимание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следующих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рассмотреть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историю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возникновения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знаков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препинания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особенности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организации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употребления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знаков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письменной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синтаксического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интонационного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строя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русского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языка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также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передачи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чувств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мыслей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выразительно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логически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устной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умение делить  знаки на композиционно – пространственные  (центр)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выделительно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шрифтовые (периферия);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formal Roman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воспитывать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среди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учащихся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молодёжи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населения России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компетентность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коммуникативность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formal Roman" pitchFamily="66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1222" y="1208069"/>
            <a:ext cx="750099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Методы исследования:</a:t>
            </a:r>
          </a:p>
          <a:p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а) аналитический;</a:t>
            </a:r>
          </a:p>
          <a:p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б) сравнительный;</a:t>
            </a:r>
          </a:p>
          <a:p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в) описательный</a:t>
            </a:r>
          </a:p>
          <a:p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3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Направления:</a:t>
            </a: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- синтаксический (А.Б.Шапиро);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-  интонационный ( А. М. Пеш-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ковский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Л.В. Щерба);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- логический (Ф.И.Буслаев)</a:t>
            </a:r>
          </a:p>
          <a:p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34854" y="3595172"/>
            <a:ext cx="47577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Термин </a:t>
            </a:r>
            <a:r>
              <a:rPr lang="ru-RU" sz="3600" b="1" dirty="0" err="1" smtClean="0"/>
              <a:t>интерпункция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31800" y="251445"/>
            <a:ext cx="9071640" cy="8799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>
                <a:latin typeface="Days" pitchFamily="50" charset="0"/>
              </a:rPr>
              <a:t/>
            </a:r>
            <a:br>
              <a:rPr lang="ru-RU" dirty="0" smtClean="0">
                <a:latin typeface="Days" pitchFamily="50" charset="0"/>
              </a:rPr>
            </a:br>
            <a:r>
              <a:rPr lang="ru-RU" dirty="0" smtClean="0">
                <a:latin typeface="Days" pitchFamily="50" charset="0"/>
              </a:rPr>
              <a:t/>
            </a:r>
            <a:br>
              <a:rPr lang="ru-RU" dirty="0" smtClean="0">
                <a:latin typeface="Days" pitchFamily="50" charset="0"/>
              </a:rPr>
            </a:br>
            <a:r>
              <a:rPr lang="ru-RU" dirty="0" smtClean="0">
                <a:latin typeface="Days" pitchFamily="50" charset="0"/>
              </a:rPr>
              <a:t>10 знаков препинания </a:t>
            </a:r>
            <a:br>
              <a:rPr lang="ru-RU" dirty="0" smtClean="0">
                <a:latin typeface="Days" pitchFamily="50" charset="0"/>
              </a:rPr>
            </a:br>
            <a:r>
              <a:rPr smtClean="0">
                <a:latin typeface="Days" pitchFamily="50" charset="0"/>
              </a:rPr>
              <a:t>90г. 20века (ЛЭС)</a:t>
            </a:r>
            <a:r>
              <a:rPr lang="ru-RU" dirty="0" smtClean="0">
                <a:latin typeface="Days" pitchFamily="50" charset="0"/>
              </a:rPr>
              <a:t/>
            </a:r>
            <a:br>
              <a:rPr lang="ru-RU" dirty="0" smtClean="0">
                <a:latin typeface="Days" pitchFamily="50" charset="0"/>
              </a:rPr>
            </a:br>
            <a:r>
              <a:rPr lang="ru-RU" dirty="0" smtClean="0">
                <a:latin typeface="Days" pitchFamily="50" charset="0"/>
              </a:rPr>
              <a:t>  </a:t>
            </a:r>
            <a:br>
              <a:rPr lang="ru-RU" dirty="0" smtClean="0">
                <a:latin typeface="Days" pitchFamily="50" charset="0"/>
              </a:rPr>
            </a:br>
            <a:endParaRPr lang="ru-RU" dirty="0">
              <a:latin typeface="Days" pitchFamily="50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31800" y="3059757"/>
            <a:ext cx="9143848" cy="3096344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marL="0" lvl="0" indent="450000" algn="just">
              <a:spcAft>
                <a:spcPts val="0"/>
              </a:spcAft>
              <a:buNone/>
            </a:pPr>
            <a:r>
              <a:rPr lang="ru-RU" dirty="0" smtClean="0">
                <a:latin typeface="Segoe UI Semibold" panose="020B0702040204020203" pitchFamily="34" charset="0"/>
              </a:rPr>
              <a:t>Пунктуация </a:t>
            </a:r>
            <a:r>
              <a:rPr lang="ru-RU" dirty="0">
                <a:latin typeface="Segoe UI Semibold" panose="020B0702040204020203" pitchFamily="34" charset="0"/>
              </a:rPr>
              <a:t>— это наука, </a:t>
            </a:r>
            <a:r>
              <a:rPr lang="ru-RU" dirty="0" smtClean="0">
                <a:latin typeface="Segoe UI Semibold" panose="020B0702040204020203" pitchFamily="34" charset="0"/>
              </a:rPr>
              <a:t>изучающая расстановку </a:t>
            </a:r>
            <a:r>
              <a:rPr lang="ru-RU" dirty="0">
                <a:latin typeface="Segoe UI Semibold" panose="020B0702040204020203" pitchFamily="34" charset="0"/>
              </a:rPr>
              <a:t>знаков </a:t>
            </a:r>
            <a:r>
              <a:rPr lang="ru-RU" dirty="0" smtClean="0">
                <a:latin typeface="Segoe UI Semibold" panose="020B0702040204020203" pitchFamily="34" charset="0"/>
              </a:rPr>
              <a:t>препинания, система графических </a:t>
            </a:r>
            <a:r>
              <a:rPr lang="ru-RU" dirty="0" err="1" smtClean="0">
                <a:latin typeface="Segoe UI Semibold" panose="020B0702040204020203" pitchFamily="34" charset="0"/>
              </a:rPr>
              <a:t>внеалфавитных</a:t>
            </a:r>
            <a:r>
              <a:rPr lang="ru-RU" dirty="0" smtClean="0">
                <a:latin typeface="Segoe UI Semibold" panose="020B0702040204020203" pitchFamily="34" charset="0"/>
              </a:rPr>
              <a:t> правил, кодифицирующих нормы письменного текста .</a:t>
            </a:r>
          </a:p>
          <a:p>
            <a:pPr marL="0" lvl="0" indent="450000" algn="just">
              <a:spcAft>
                <a:spcPts val="0"/>
              </a:spcAft>
              <a:buNone/>
            </a:pPr>
            <a:endParaRPr lang="ru-RU" dirty="0">
              <a:latin typeface="Segoe UI Semibold" panose="020B0702040204020203" pitchFamily="34" charset="0"/>
            </a:endParaRPr>
          </a:p>
          <a:p>
            <a:pPr marL="0" lvl="0" indent="450000" algn="just">
              <a:spcAft>
                <a:spcPts val="0"/>
              </a:spcAft>
              <a:buNone/>
            </a:pPr>
            <a:r>
              <a:rPr lang="ru-RU" dirty="0" smtClean="0">
                <a:latin typeface="Segoe UI Semibold" panose="020B0702040204020203" pitchFamily="34" charset="0"/>
              </a:rPr>
              <a:t>	Существует </a:t>
            </a:r>
            <a:r>
              <a:rPr lang="ru-RU" dirty="0">
                <a:latin typeface="Segoe UI Semibold" panose="020B0702040204020203" pitchFamily="34" charset="0"/>
              </a:rPr>
              <a:t>10 знаков </a:t>
            </a:r>
            <a:r>
              <a:rPr lang="ru-RU" dirty="0" smtClean="0">
                <a:latin typeface="Segoe UI Semibold" panose="020B0702040204020203" pitchFamily="34" charset="0"/>
              </a:rPr>
              <a:t>препинания или ? : </a:t>
            </a:r>
          </a:p>
          <a:p>
            <a:pPr marL="0" lvl="0" indent="450000" algn="just">
              <a:spcAft>
                <a:spcPts val="0"/>
              </a:spcAft>
              <a:buNone/>
            </a:pPr>
            <a:r>
              <a:rPr lang="ru-RU" sz="5400" dirty="0" smtClean="0">
                <a:solidFill>
                  <a:srgbClr val="DC2300"/>
                </a:solidFill>
                <a:latin typeface="Segoe UI Semibold" panose="020B0702040204020203" pitchFamily="34" charset="0"/>
              </a:rPr>
              <a:t>. </a:t>
            </a:r>
            <a:r>
              <a:rPr lang="ru-RU" sz="5400" dirty="0">
                <a:solidFill>
                  <a:srgbClr val="DC2300"/>
                </a:solidFill>
                <a:latin typeface="Segoe UI Semibold" panose="020B0702040204020203" pitchFamily="34" charset="0"/>
              </a:rPr>
              <a:t>? ! , ; : -    ( )  «» 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34854" y="3595172"/>
            <a:ext cx="2410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Термин </a:t>
            </a:r>
            <a:r>
              <a:rPr lang="ru-RU" dirty="0" err="1" smtClean="0"/>
              <a:t>интерпункция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280" y="1379181"/>
            <a:ext cx="91440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Вот какое объяснение слову точка даёт В. И. Даль: ТОЧКА (ткнуть) ж., значок от укола, от </a:t>
            </a:r>
            <a:r>
              <a:rPr lang="ru-RU" sz="3200" dirty="0" err="1" smtClean="0"/>
              <a:t>приткнутия</a:t>
            </a:r>
            <a:r>
              <a:rPr lang="ru-RU" sz="3200" dirty="0" smtClean="0"/>
              <a:t> к чему острием, кончиком пера, карандаша; мелкая крапина“.  </a:t>
            </a:r>
          </a:p>
          <a:p>
            <a:pPr algn="just"/>
            <a:r>
              <a:rPr lang="ru-RU" sz="3200" dirty="0" smtClean="0"/>
              <a:t>       Точка -  родоначальница русской пунктуации. А в русском языке XVI-XVIII веков вопросительный знак назывался точка вопросительная, восклицательный — точка удивления.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594" y="1933179"/>
            <a:ext cx="87868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 </a:t>
            </a:r>
            <a:r>
              <a:rPr lang="ru-RU" sz="2800" dirty="0" smtClean="0"/>
              <a:t>Потребность в знаках препинания начала остро ощущаться в связи с появлением и развитием книгопечатания (XV-XVI вв.). В середине XV века итальянские типографы  </a:t>
            </a:r>
            <a:r>
              <a:rPr lang="ru-RU" sz="2800" b="1" dirty="0" err="1" smtClean="0"/>
              <a:t>Мануции</a:t>
            </a:r>
            <a:r>
              <a:rPr lang="ru-RU" sz="2800" dirty="0" smtClean="0"/>
              <a:t> изобрели пунктуацию для европейской письменности, которая была принята в основных чертах большинством стран Европы и существует до сих пор.  В русском языке большинство известных нам сегодня знаков препинания появляется в XVI-XVIII веках. Так, скобки [()] встречаются в памятниках XVI века. Раньше этот знак назывался „вместительным“. 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594" y="2071678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  Слово кавычки в значении нотного (крюкового) знака встречается в XVI веке, но в значении знака препинания оно стало употребляться только в конце XVIII века. Предполагают, что инициатива введения этого знака препинания в практику русской письменной речи (как и тире) принадлежит Н. М. Карамзину. Учёные считают, что происхождение этого слова не до конца понятно. Сопоставление с украинским названием лапки даёт возможность предположить, что оно образовано от глагола </a:t>
            </a:r>
            <a:r>
              <a:rPr lang="ru-RU" sz="2800" dirty="0" err="1" smtClean="0"/>
              <a:t>кавыкать</a:t>
            </a:r>
            <a:r>
              <a:rPr lang="ru-RU" sz="2800" dirty="0" smtClean="0"/>
              <a:t> — „ковылять»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1125</Words>
  <Application>Microsoft Office PowerPoint</Application>
  <PresentationFormat>Произвольный</PresentationFormat>
  <Paragraphs>117</Paragraphs>
  <Slides>21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Обычный</vt:lpstr>
      <vt:lpstr>Проектно – исследовательская работа «Роль пунктуации в литературе и жизни человека» </vt:lpstr>
      <vt:lpstr>Слайд 2</vt:lpstr>
      <vt:lpstr>Слайд 3</vt:lpstr>
      <vt:lpstr>Слайд 4</vt:lpstr>
      <vt:lpstr>Слайд 5</vt:lpstr>
      <vt:lpstr>  10 знаков препинания  90г. 20века (ЛЭС)    </vt:lpstr>
      <vt:lpstr>Слайд 7</vt:lpstr>
      <vt:lpstr>Слайд 8</vt:lpstr>
      <vt:lpstr>Слайд 9</vt:lpstr>
      <vt:lpstr>Слайд 10</vt:lpstr>
      <vt:lpstr>Слайд 11</vt:lpstr>
      <vt:lpstr>Пространственные знаки (периферия пунктуации)</vt:lpstr>
      <vt:lpstr>Разделительные знаки (Центр)</vt:lpstr>
      <vt:lpstr>Роль знаков препинания в тексте</vt:lpstr>
      <vt:lpstr>Выделительные знаки</vt:lpstr>
      <vt:lpstr>Варианты употребления</vt:lpstr>
      <vt:lpstr>Основные знаки препинания</vt:lpstr>
      <vt:lpstr>Характеристика знаков </vt:lpstr>
      <vt:lpstr>Образец</vt:lpstr>
      <vt:lpstr>Роль знаков препинания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Любовь</cp:lastModifiedBy>
  <cp:revision>52</cp:revision>
  <dcterms:created xsi:type="dcterms:W3CDTF">2013-10-14T18:10:09Z</dcterms:created>
  <dcterms:modified xsi:type="dcterms:W3CDTF">2016-04-02T11:26:49Z</dcterms:modified>
</cp:coreProperties>
</file>