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8" r:id="rId5"/>
    <p:sldId id="259" r:id="rId6"/>
    <p:sldId id="261" r:id="rId7"/>
    <p:sldId id="262" r:id="rId8"/>
    <p:sldId id="263" r:id="rId9"/>
    <p:sldId id="264" r:id="rId10"/>
    <p:sldId id="265" r:id="rId11"/>
    <p:sldId id="266" r:id="rId12"/>
    <p:sldId id="273" r:id="rId13"/>
    <p:sldId id="267" r:id="rId14"/>
    <p:sldId id="274" r:id="rId15"/>
    <p:sldId id="272" r:id="rId16"/>
    <p:sldId id="275" r:id="rId17"/>
    <p:sldId id="269" r:id="rId18"/>
    <p:sldId id="270" r:id="rId19"/>
    <p:sldId id="278" r:id="rId20"/>
    <p:sldId id="271" r:id="rId21"/>
    <p:sldId id="277" r:id="rId22"/>
    <p:sldId id="276" r:id="rId23"/>
    <p:sldId id="279" r:id="rId24"/>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Treme" initials="X" lastIdx="5"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1-25T10:33:01.390" idx="1">
    <p:pos x="5631" y="647"/>
    <p:text/>
  </p:cm>
  <p:cm authorId="0" dt="2016-01-25T10:33:03.046" idx="2">
    <p:pos x="5727" y="743"/>
    <p:text/>
  </p:cm>
  <p:cm authorId="0" dt="2016-01-25T10:33:04.296" idx="3">
    <p:pos x="5823" y="839"/>
    <p:text/>
  </p:cm>
  <p:cm authorId="0" dt="2016-01-25T10:33:05.156" idx="4">
    <p:pos x="5919" y="935"/>
    <p:text/>
  </p:cm>
  <p:cm authorId="0" dt="2016-01-25T10:33:06.328" idx="5">
    <p:pos x="6015" y="1031"/>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DE3DC6-9985-4951-9BED-A06BFBF0469C}" type="doc">
      <dgm:prSet loTypeId="urn:microsoft.com/office/officeart/2005/8/layout/hierarchy4" loCatId="relationship" qsTypeId="urn:microsoft.com/office/officeart/2005/8/quickstyle/simple5" qsCatId="simple" csTypeId="urn:microsoft.com/office/officeart/2005/8/colors/accent1_2" csCatId="accent1"/>
      <dgm:spPr/>
      <dgm:t>
        <a:bodyPr/>
        <a:lstStyle/>
        <a:p>
          <a:endParaRPr lang="ru-RU"/>
        </a:p>
      </dgm:t>
    </dgm:pt>
    <dgm:pt modelId="{2B44560B-CC58-4CD3-A966-15E89B415415}">
      <dgm:prSet/>
      <dgm:spPr/>
      <dgm:t>
        <a:bodyPr/>
        <a:lstStyle/>
        <a:p>
          <a:pPr rtl="0"/>
          <a:r>
            <a:rPr lang="ru-RU" dirty="0" smtClean="0"/>
            <a:t>Картина </a:t>
          </a:r>
          <a:r>
            <a:rPr lang="en-US" dirty="0" smtClean="0"/>
            <a:t>“</a:t>
          </a:r>
          <a:r>
            <a:rPr lang="ru-RU" dirty="0" smtClean="0"/>
            <a:t>Суд Пугачёва</a:t>
          </a:r>
          <a:r>
            <a:rPr lang="en-US" dirty="0" smtClean="0"/>
            <a:t>”1879</a:t>
          </a:r>
          <a:r>
            <a:rPr lang="ru-RU" dirty="0" smtClean="0"/>
            <a:t>г.</a:t>
          </a:r>
          <a:endParaRPr lang="ru-RU" dirty="0"/>
        </a:p>
      </dgm:t>
    </dgm:pt>
    <dgm:pt modelId="{C2985B34-912C-46BE-BA9D-41C6E7013692}" type="parTrans" cxnId="{6BF53302-87C8-447D-86CF-872AA2E65851}">
      <dgm:prSet/>
      <dgm:spPr/>
      <dgm:t>
        <a:bodyPr/>
        <a:lstStyle/>
        <a:p>
          <a:endParaRPr lang="ru-RU"/>
        </a:p>
      </dgm:t>
    </dgm:pt>
    <dgm:pt modelId="{8D9B21CC-51B1-4891-8567-779F3DEB21B3}" type="sibTrans" cxnId="{6BF53302-87C8-447D-86CF-872AA2E65851}">
      <dgm:prSet/>
      <dgm:spPr/>
      <dgm:t>
        <a:bodyPr/>
        <a:lstStyle/>
        <a:p>
          <a:endParaRPr lang="ru-RU"/>
        </a:p>
      </dgm:t>
    </dgm:pt>
    <dgm:pt modelId="{13000203-A455-4630-8AB4-7307285338D5}" type="pres">
      <dgm:prSet presAssocID="{63DE3DC6-9985-4951-9BED-A06BFBF0469C}" presName="Name0" presStyleCnt="0">
        <dgm:presLayoutVars>
          <dgm:chPref val="1"/>
          <dgm:dir/>
          <dgm:animOne val="branch"/>
          <dgm:animLvl val="lvl"/>
          <dgm:resizeHandles/>
        </dgm:presLayoutVars>
      </dgm:prSet>
      <dgm:spPr/>
      <dgm:t>
        <a:bodyPr/>
        <a:lstStyle/>
        <a:p>
          <a:endParaRPr lang="ru-RU"/>
        </a:p>
      </dgm:t>
    </dgm:pt>
    <dgm:pt modelId="{220A1F21-0387-41D9-8ECF-0CF217B6F973}" type="pres">
      <dgm:prSet presAssocID="{2B44560B-CC58-4CD3-A966-15E89B415415}" presName="vertOne" presStyleCnt="0"/>
      <dgm:spPr/>
    </dgm:pt>
    <dgm:pt modelId="{59500B0D-3783-43B6-80DB-F91EBE01FDE9}" type="pres">
      <dgm:prSet presAssocID="{2B44560B-CC58-4CD3-A966-15E89B415415}" presName="txOne" presStyleLbl="node0" presStyleIdx="0" presStyleCnt="1" custLinFactNeighborX="3704" custLinFactNeighborY="4715">
        <dgm:presLayoutVars>
          <dgm:chPref val="3"/>
        </dgm:presLayoutVars>
      </dgm:prSet>
      <dgm:spPr/>
      <dgm:t>
        <a:bodyPr/>
        <a:lstStyle/>
        <a:p>
          <a:endParaRPr lang="ru-RU"/>
        </a:p>
      </dgm:t>
    </dgm:pt>
    <dgm:pt modelId="{AE44C1C5-22FF-451A-832F-840542644186}" type="pres">
      <dgm:prSet presAssocID="{2B44560B-CC58-4CD3-A966-15E89B415415}" presName="horzOne" presStyleCnt="0"/>
      <dgm:spPr/>
    </dgm:pt>
  </dgm:ptLst>
  <dgm:cxnLst>
    <dgm:cxn modelId="{A99C909C-4EAE-4E66-8063-FD142C74E372}" type="presOf" srcId="{2B44560B-CC58-4CD3-A966-15E89B415415}" destId="{59500B0D-3783-43B6-80DB-F91EBE01FDE9}" srcOrd="0" destOrd="0" presId="urn:microsoft.com/office/officeart/2005/8/layout/hierarchy4"/>
    <dgm:cxn modelId="{73C06D05-BA0C-44A1-B9A2-39A8852CB9A4}" type="presOf" srcId="{63DE3DC6-9985-4951-9BED-A06BFBF0469C}" destId="{13000203-A455-4630-8AB4-7307285338D5}" srcOrd="0" destOrd="0" presId="urn:microsoft.com/office/officeart/2005/8/layout/hierarchy4"/>
    <dgm:cxn modelId="{6BF53302-87C8-447D-86CF-872AA2E65851}" srcId="{63DE3DC6-9985-4951-9BED-A06BFBF0469C}" destId="{2B44560B-CC58-4CD3-A966-15E89B415415}" srcOrd="0" destOrd="0" parTransId="{C2985B34-912C-46BE-BA9D-41C6E7013692}" sibTransId="{8D9B21CC-51B1-4891-8567-779F3DEB21B3}"/>
    <dgm:cxn modelId="{0E75618C-4E77-4591-8E73-D6DE177B2572}" type="presParOf" srcId="{13000203-A455-4630-8AB4-7307285338D5}" destId="{220A1F21-0387-41D9-8ECF-0CF217B6F973}" srcOrd="0" destOrd="0" presId="urn:microsoft.com/office/officeart/2005/8/layout/hierarchy4"/>
    <dgm:cxn modelId="{67C8E950-C002-4073-B398-7D6AEE1A3BB7}" type="presParOf" srcId="{220A1F21-0387-41D9-8ECF-0CF217B6F973}" destId="{59500B0D-3783-43B6-80DB-F91EBE01FDE9}" srcOrd="0" destOrd="0" presId="urn:microsoft.com/office/officeart/2005/8/layout/hierarchy4"/>
    <dgm:cxn modelId="{949494C7-2A2A-4F9B-94A9-7B9752A3E2AD}" type="presParOf" srcId="{220A1F21-0387-41D9-8ECF-0CF217B6F973}" destId="{AE44C1C5-22FF-451A-832F-840542644186}"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500B0D-3783-43B6-80DB-F91EBE01FDE9}">
      <dsp:nvSpPr>
        <dsp:cNvPr id="0" name=""/>
        <dsp:cNvSpPr/>
      </dsp:nvSpPr>
      <dsp:spPr>
        <a:xfrm>
          <a:off x="0" y="0"/>
          <a:ext cx="8686800" cy="63976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ru-RU" sz="2700" kern="1200" dirty="0" smtClean="0"/>
            <a:t>Картина </a:t>
          </a:r>
          <a:r>
            <a:rPr lang="en-US" sz="2700" kern="1200" dirty="0" smtClean="0"/>
            <a:t>“</a:t>
          </a:r>
          <a:r>
            <a:rPr lang="ru-RU" sz="2700" kern="1200" dirty="0" smtClean="0"/>
            <a:t>Суд Пугачёва</a:t>
          </a:r>
          <a:r>
            <a:rPr lang="en-US" sz="2700" kern="1200" dirty="0" smtClean="0"/>
            <a:t>”1879</a:t>
          </a:r>
          <a:r>
            <a:rPr lang="ru-RU" sz="2700" kern="1200" dirty="0" smtClean="0"/>
            <a:t>г.</a:t>
          </a:r>
          <a:endParaRPr lang="ru-RU" sz="2700" kern="1200" dirty="0"/>
        </a:p>
      </dsp:txBody>
      <dsp:txXfrm>
        <a:off x="0" y="0"/>
        <a:ext cx="8686800" cy="6397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5/18/2016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5/18/2016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5/18/2016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5/18/2016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28600" y="228600"/>
            <a:ext cx="3657600" cy="6477000"/>
          </a:xfrm>
          <a:solidFill>
            <a:schemeClr val="bg2">
              <a:lumMod val="75000"/>
            </a:schemeClr>
          </a:solidFill>
          <a:ln w="57150">
            <a:solidFill>
              <a:schemeClr val="tx1"/>
            </a:solidFill>
          </a:ln>
        </p:spPr>
        <p:txBody>
          <a:bodyPr>
            <a:normAutofit fontScale="92500" lnSpcReduction="10000"/>
          </a:bodyPr>
          <a:lstStyle/>
          <a:p>
            <a:r>
              <a:rPr lang="ru-RU" sz="5040" b="1" i="1" dirty="0" smtClean="0">
                <a:solidFill>
                  <a:schemeClr val="tx1"/>
                </a:solidFill>
                <a:latin typeface="+mj-lt"/>
              </a:rPr>
              <a:t>Перов Василий Григорьевич   </a:t>
            </a:r>
          </a:p>
          <a:p>
            <a:endParaRPr lang="ru-RU" i="1" dirty="0" smtClean="0"/>
          </a:p>
          <a:p>
            <a:r>
              <a:rPr lang="ru-RU" i="1" dirty="0" smtClean="0">
                <a:solidFill>
                  <a:schemeClr val="tx1"/>
                </a:solidFill>
              </a:rPr>
              <a:t>Русский  живописец </a:t>
            </a:r>
            <a:r>
              <a:rPr lang="ru-RU" sz="3300" i="1" dirty="0" smtClean="0">
                <a:solidFill>
                  <a:schemeClr val="tx1"/>
                </a:solidFill>
              </a:rPr>
              <a:t>художник-передвижник.</a:t>
            </a:r>
            <a:r>
              <a:rPr lang="ru-RU" i="1" dirty="0" smtClean="0">
                <a:solidFill>
                  <a:schemeClr val="tx1"/>
                </a:solidFill>
              </a:rPr>
              <a:t> </a:t>
            </a:r>
          </a:p>
          <a:p>
            <a:endParaRPr lang="ru-RU" sz="2800" i="1" dirty="0" smtClean="0"/>
          </a:p>
          <a:p>
            <a:r>
              <a:rPr lang="ru-RU" sz="2800" i="1" dirty="0" smtClean="0">
                <a:solidFill>
                  <a:schemeClr val="tx1"/>
                </a:solidFill>
              </a:rPr>
              <a:t>Годы жизни </a:t>
            </a:r>
            <a:r>
              <a:rPr lang="en-US" sz="2800" i="1" dirty="0" smtClean="0">
                <a:solidFill>
                  <a:schemeClr val="tx1"/>
                </a:solidFill>
              </a:rPr>
              <a:t>:</a:t>
            </a:r>
            <a:endParaRPr lang="ru-RU" sz="2800" i="1" dirty="0" smtClean="0">
              <a:solidFill>
                <a:schemeClr val="tx1"/>
              </a:solidFill>
            </a:endParaRPr>
          </a:p>
          <a:p>
            <a:r>
              <a:rPr lang="ru-RU" sz="2800" i="1" dirty="0" smtClean="0">
                <a:solidFill>
                  <a:schemeClr val="tx1"/>
                </a:solidFill>
              </a:rPr>
              <a:t>21декабря1833года       (2 января  1834г.) - </a:t>
            </a:r>
            <a:r>
              <a:rPr lang="en-US" sz="2800" i="1" dirty="0" smtClean="0">
                <a:solidFill>
                  <a:schemeClr val="tx1"/>
                </a:solidFill>
              </a:rPr>
              <a:t>         </a:t>
            </a:r>
            <a:r>
              <a:rPr lang="ru-RU" sz="2800" i="1" dirty="0" smtClean="0">
                <a:solidFill>
                  <a:schemeClr val="tx1"/>
                </a:solidFill>
              </a:rPr>
              <a:t>29 мая (10 июня</a:t>
            </a:r>
            <a:r>
              <a:rPr lang="en-US" sz="2800" i="1" dirty="0" smtClean="0">
                <a:solidFill>
                  <a:schemeClr val="tx1"/>
                </a:solidFill>
              </a:rPr>
              <a:t>)</a:t>
            </a:r>
            <a:r>
              <a:rPr lang="ru-RU" sz="2800" i="1" dirty="0" smtClean="0">
                <a:solidFill>
                  <a:schemeClr val="tx1"/>
                </a:solidFill>
              </a:rPr>
              <a:t> 1882года</a:t>
            </a:r>
            <a:endParaRPr lang="ru-RU" sz="2800" i="1" dirty="0">
              <a:solidFill>
                <a:schemeClr val="tx1"/>
              </a:solidFill>
            </a:endParaRPr>
          </a:p>
        </p:txBody>
      </p:sp>
      <p:pic>
        <p:nvPicPr>
          <p:cNvPr id="1026" name="Picture 2" descr="Портрет художника Василий Григорьевич Перов"/>
          <p:cNvPicPr>
            <a:picLocks noChangeAspect="1" noChangeArrowheads="1"/>
          </p:cNvPicPr>
          <p:nvPr/>
        </p:nvPicPr>
        <p:blipFill>
          <a:blip r:embed="rId3" cstate="print"/>
          <a:srcRect/>
          <a:stretch>
            <a:fillRect/>
          </a:stretch>
        </p:blipFill>
        <p:spPr bwMode="auto">
          <a:xfrm>
            <a:off x="4419600" y="381000"/>
            <a:ext cx="4419600" cy="6096000"/>
          </a:xfrm>
          <a:prstGeom prst="rect">
            <a:avLst/>
          </a:prstGeom>
          <a:ln w="228600" cap="sq" cmpd="thickThin">
            <a:solidFill>
              <a:srgbClr val="000000"/>
            </a:solidFill>
            <a:prstDash val="solid"/>
            <a:miter lim="800000"/>
          </a:ln>
          <a:effectLst>
            <a:innerShdw blurRad="76200">
              <a:srgbClr val="000000"/>
            </a:innerShdw>
          </a:effectLst>
        </p:spPr>
      </p:pic>
      <p:cxnSp>
        <p:nvCxnSpPr>
          <p:cNvPr id="7" name="Скругленная соединительная линия 6"/>
          <p:cNvCxnSpPr/>
          <p:nvPr/>
        </p:nvCxnSpPr>
        <p:spPr>
          <a:xfrm>
            <a:off x="838200" y="4495800"/>
            <a:ext cx="2438400" cy="158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4" name="Скругленная соединительная линия 13"/>
          <p:cNvCxnSpPr/>
          <p:nvPr/>
        </p:nvCxnSpPr>
        <p:spPr>
          <a:xfrm>
            <a:off x="990600" y="2590800"/>
            <a:ext cx="2209800" cy="158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152400"/>
            <a:ext cx="8839200" cy="609600"/>
          </a:xfrm>
          <a:solidFill>
            <a:schemeClr val="bg2">
              <a:lumMod val="50000"/>
            </a:schemeClr>
          </a:solidFill>
          <a:ln w="28575">
            <a:solidFill>
              <a:schemeClr val="tx1">
                <a:lumMod val="75000"/>
                <a:lumOff val="25000"/>
              </a:schemeClr>
            </a:solidFill>
          </a:ln>
        </p:spPr>
        <p:txBody>
          <a:bodyPr>
            <a:normAutofit fontScale="90000"/>
          </a:bodyPr>
          <a:lstStyle/>
          <a:p>
            <a:r>
              <a:rPr lang="ru-RU" dirty="0" smtClean="0"/>
              <a:t>Картина </a:t>
            </a:r>
            <a:r>
              <a:rPr lang="en-US" dirty="0" smtClean="0"/>
              <a:t>“</a:t>
            </a:r>
            <a:r>
              <a:rPr lang="ru-RU" dirty="0" smtClean="0"/>
              <a:t>Тройка</a:t>
            </a:r>
            <a:r>
              <a:rPr lang="en-US" dirty="0" smtClean="0"/>
              <a:t>”</a:t>
            </a:r>
            <a:r>
              <a:rPr lang="ru-RU" dirty="0" smtClean="0"/>
              <a:t>1866 год.</a:t>
            </a:r>
            <a:endParaRPr lang="ru-RU" dirty="0"/>
          </a:p>
        </p:txBody>
      </p:sp>
      <p:pic>
        <p:nvPicPr>
          <p:cNvPr id="22530" name="Picture 2" descr="http://files.smallbay.ru/images2/perov02.jpg"/>
          <p:cNvPicPr>
            <a:picLocks noChangeAspect="1" noChangeArrowheads="1"/>
          </p:cNvPicPr>
          <p:nvPr/>
        </p:nvPicPr>
        <p:blipFill>
          <a:blip r:embed="rId3" cstate="print"/>
          <a:srcRect/>
          <a:stretch>
            <a:fillRect/>
          </a:stretch>
        </p:blipFill>
        <p:spPr bwMode="auto">
          <a:xfrm>
            <a:off x="228600" y="914400"/>
            <a:ext cx="8763000" cy="5715000"/>
          </a:xfrm>
          <a:prstGeom prst="rect">
            <a:avLst/>
          </a:prstGeom>
          <a:ln w="57150">
            <a:solidFill>
              <a:schemeClr val="tx1">
                <a:lumMod val="75000"/>
                <a:lumOff val="25000"/>
              </a:schemeClr>
            </a:solid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52400"/>
            <a:ext cx="8686800" cy="685800"/>
          </a:xfrm>
          <a:solidFill>
            <a:schemeClr val="tx2">
              <a:lumMod val="40000"/>
              <a:lumOff val="60000"/>
            </a:schemeClr>
          </a:solidFill>
          <a:ln>
            <a:solidFill>
              <a:schemeClr val="bg1"/>
            </a:solidFill>
          </a:ln>
        </p:spPr>
        <p:txBody>
          <a:bodyPr>
            <a:normAutofit fontScale="90000"/>
          </a:bodyPr>
          <a:lstStyle/>
          <a:p>
            <a:r>
              <a:rPr lang="ru-RU" dirty="0" smtClean="0"/>
              <a:t>О натурщиках картины </a:t>
            </a:r>
            <a:r>
              <a:rPr lang="en-US" dirty="0" smtClean="0"/>
              <a:t>“</a:t>
            </a:r>
            <a:r>
              <a:rPr lang="ru-RU" dirty="0" smtClean="0"/>
              <a:t> Тройка</a:t>
            </a:r>
            <a:r>
              <a:rPr lang="en-US" dirty="0" smtClean="0"/>
              <a:t>”</a:t>
            </a:r>
            <a:r>
              <a:rPr lang="ru-RU" dirty="0" smtClean="0"/>
              <a:t>.</a:t>
            </a:r>
            <a:endParaRPr lang="ru-RU" dirty="0"/>
          </a:p>
        </p:txBody>
      </p:sp>
      <p:sp>
        <p:nvSpPr>
          <p:cNvPr id="3" name="Содержимое 2"/>
          <p:cNvSpPr>
            <a:spLocks noGrp="1"/>
          </p:cNvSpPr>
          <p:nvPr>
            <p:ph idx="1"/>
          </p:nvPr>
        </p:nvSpPr>
        <p:spPr>
          <a:xfrm>
            <a:off x="228600" y="990600"/>
            <a:ext cx="8534400" cy="5715000"/>
          </a:xfrm>
          <a:solidFill>
            <a:schemeClr val="tx2">
              <a:lumMod val="40000"/>
              <a:lumOff val="60000"/>
            </a:schemeClr>
          </a:solidFill>
          <a:ln>
            <a:solidFill>
              <a:schemeClr val="bg1"/>
            </a:solidFill>
          </a:ln>
        </p:spPr>
        <p:txBody>
          <a:bodyPr>
            <a:normAutofit fontScale="62500" lnSpcReduction="20000"/>
          </a:bodyPr>
          <a:lstStyle/>
          <a:p>
            <a:pPr>
              <a:buFont typeface="Wingdings" pitchFamily="2" charset="2"/>
              <a:buChar char="Ø"/>
            </a:pPr>
            <a:r>
              <a:rPr lang="ru-RU" dirty="0" smtClean="0">
                <a:solidFill>
                  <a:srgbClr val="002060"/>
                </a:solidFill>
              </a:rPr>
              <a:t>Если для крайнего мальчика и девочки художник нашёл натурщиков быстро, то для фигуры центрального мальчика его найти не мог. Большая часть работы уже была написана, а главная фигура, которая должна была являться композиционным центром, так и оставалась нетронутой.</a:t>
            </a:r>
          </a:p>
          <a:p>
            <a:pPr>
              <a:buFont typeface="Wingdings" pitchFamily="2" charset="2"/>
              <a:buChar char="Ø"/>
            </a:pPr>
            <a:r>
              <a:rPr lang="ru-RU" dirty="0" smtClean="0">
                <a:solidFill>
                  <a:srgbClr val="002060"/>
                </a:solidFill>
              </a:rPr>
              <a:t> Но к счастью, Перов встретил на улице крестьянку с сыном и сразу понял, что именно такой мальчик нужен для его картины. Перову удалось уговорить женщину разрешить написать портрет её сына, во время работы художник узнал, что мальчика зовут Васей, что он — последняя надежда и радость вдовы, похоронившей других своих детей. </a:t>
            </a:r>
          </a:p>
          <a:p>
            <a:pPr>
              <a:buFont typeface="Wingdings" pitchFamily="2" charset="2"/>
              <a:buChar char="Ø"/>
            </a:pPr>
            <a:r>
              <a:rPr lang="ru-RU" dirty="0" smtClean="0">
                <a:solidFill>
                  <a:srgbClr val="002060"/>
                </a:solidFill>
              </a:rPr>
              <a:t>Вскоре картина была закончена и куплена Третьяковым. </a:t>
            </a:r>
          </a:p>
          <a:p>
            <a:pPr>
              <a:buFont typeface="Wingdings" pitchFamily="2" charset="2"/>
              <a:buChar char="Ø"/>
            </a:pPr>
            <a:r>
              <a:rPr lang="ru-RU" dirty="0" smtClean="0">
                <a:solidFill>
                  <a:srgbClr val="002060"/>
                </a:solidFill>
              </a:rPr>
              <a:t>А через несколько лет к художнику пришла бедная женщина, в которой художник с трудом узнал мать Васи. Она рассказала, что её сын заболел и умер в прошлом году, и попросила купить у Перова картину, на которую хотела потратить последние свои сбережения. </a:t>
            </a:r>
          </a:p>
          <a:p>
            <a:pPr>
              <a:buFont typeface="Wingdings" pitchFamily="2" charset="2"/>
              <a:buChar char="Ø"/>
            </a:pPr>
            <a:r>
              <a:rPr lang="ru-RU" dirty="0" smtClean="0">
                <a:solidFill>
                  <a:srgbClr val="002060"/>
                </a:solidFill>
              </a:rPr>
              <a:t>Художник объяснил, что картина уже давно продана и отвел в галерею бедную женщину, где та упала на колени перед картиной и стала молиться. </a:t>
            </a:r>
          </a:p>
          <a:p>
            <a:pPr>
              <a:buFont typeface="Wingdings" pitchFamily="2" charset="2"/>
              <a:buChar char="Ø"/>
            </a:pPr>
            <a:r>
              <a:rPr lang="ru-RU" dirty="0" smtClean="0">
                <a:solidFill>
                  <a:srgbClr val="002060"/>
                </a:solidFill>
              </a:rPr>
              <a:t>Увидев эту сцену, Перов специально написал портрет Васеньки и подарил его женщине</a:t>
            </a:r>
            <a:r>
              <a:rPr lang="ru-RU" dirty="0">
                <a:solidFill>
                  <a:srgbClr val="002060"/>
                </a:solidFill>
              </a:rPr>
              <a:t>.</a:t>
            </a:r>
            <a:endParaRPr lang="ru-RU" dirty="0" smtClean="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8763000" cy="609600"/>
          </a:xfrm>
          <a:blipFill>
            <a:blip r:embed="rId3" cstate="print"/>
            <a:tile tx="0" ty="0" sx="100000" sy="100000" flip="none" algn="tl"/>
          </a:blipFill>
          <a:ln>
            <a:solidFill>
              <a:schemeClr val="tx1"/>
            </a:solidFill>
            <a:prstDash val="sysDot"/>
          </a:ln>
        </p:spPr>
        <p:txBody>
          <a:bodyPr>
            <a:normAutofit fontScale="90000"/>
          </a:bodyPr>
          <a:lstStyle/>
          <a:p>
            <a:r>
              <a:rPr lang="ru-RU" b="1" dirty="0" smtClean="0"/>
              <a:t/>
            </a:r>
            <a:br>
              <a:rPr lang="ru-RU" b="1" dirty="0" smtClean="0"/>
            </a:br>
            <a:r>
              <a:rPr lang="ru-RU" b="1" dirty="0" smtClean="0"/>
              <a:t>Картина </a:t>
            </a:r>
            <a:r>
              <a:rPr lang="en-US" b="1" dirty="0" smtClean="0"/>
              <a:t>“</a:t>
            </a:r>
            <a:r>
              <a:rPr lang="ru-RU" b="1" dirty="0" smtClean="0"/>
              <a:t>Утопленница</a:t>
            </a:r>
            <a:r>
              <a:rPr lang="en-US" b="1" dirty="0" smtClean="0"/>
              <a:t>”</a:t>
            </a:r>
            <a:r>
              <a:rPr lang="ru-RU" b="1" dirty="0" smtClean="0"/>
              <a:t>1867г.</a:t>
            </a:r>
            <a:br>
              <a:rPr lang="ru-RU" b="1" dirty="0" smtClean="0"/>
            </a:br>
            <a:endParaRPr lang="ru-RU" dirty="0"/>
          </a:p>
        </p:txBody>
      </p:sp>
      <p:sp>
        <p:nvSpPr>
          <p:cNvPr id="3" name="Содержимое 2"/>
          <p:cNvSpPr>
            <a:spLocks noGrp="1"/>
          </p:cNvSpPr>
          <p:nvPr>
            <p:ph idx="1"/>
          </p:nvPr>
        </p:nvSpPr>
        <p:spPr>
          <a:xfrm>
            <a:off x="7086600" y="914400"/>
            <a:ext cx="1905000" cy="5791200"/>
          </a:xfrm>
          <a:blipFill>
            <a:blip r:embed="rId3" cstate="print"/>
            <a:tile tx="0" ty="0" sx="100000" sy="100000" flip="none" algn="tl"/>
          </a:blipFill>
          <a:ln cap="rnd">
            <a:solidFill>
              <a:schemeClr val="tx2"/>
            </a:solidFill>
          </a:ln>
        </p:spPr>
        <p:txBody>
          <a:bodyPr>
            <a:noAutofit/>
          </a:bodyPr>
          <a:lstStyle/>
          <a:p>
            <a:pPr>
              <a:buNone/>
            </a:pPr>
            <a:r>
              <a:rPr lang="ru-RU" sz="1770" b="1" dirty="0" smtClean="0">
                <a:solidFill>
                  <a:schemeClr val="accent1">
                    <a:lumMod val="75000"/>
                  </a:schemeClr>
                </a:solidFill>
              </a:rPr>
              <a:t>      </a:t>
            </a:r>
            <a:r>
              <a:rPr lang="ru-RU" sz="1700" b="1" dirty="0" smtClean="0">
                <a:solidFill>
                  <a:schemeClr val="accent1">
                    <a:lumMod val="75000"/>
                  </a:schemeClr>
                </a:solidFill>
              </a:rPr>
              <a:t> Трагедия загубленной молодой жизни - так можно обозначить сюжет картины. Мастера возмущает равнодушие и безразличие, воплощенное в фигуре курящего жандарма. Художник искренне переживает смерть молодой девушки.</a:t>
            </a:r>
            <a:endParaRPr lang="ru-RU" sz="1700" b="1" dirty="0">
              <a:solidFill>
                <a:schemeClr val="accent1">
                  <a:lumMod val="75000"/>
                </a:schemeClr>
              </a:solidFill>
            </a:endParaRPr>
          </a:p>
        </p:txBody>
      </p:sp>
      <p:pic>
        <p:nvPicPr>
          <p:cNvPr id="1026" name="Picture 2" descr="Утопленница. 1867 Х. , м. 23, 7х37, 5 ГТГ. Василий Григорьевич Перов"/>
          <p:cNvPicPr>
            <a:picLocks noChangeAspect="1" noChangeArrowheads="1"/>
          </p:cNvPicPr>
          <p:nvPr/>
        </p:nvPicPr>
        <p:blipFill>
          <a:blip r:embed="rId4" cstate="print"/>
          <a:srcRect/>
          <a:stretch>
            <a:fillRect/>
          </a:stretch>
        </p:blipFill>
        <p:spPr bwMode="auto">
          <a:xfrm>
            <a:off x="152400" y="990600"/>
            <a:ext cx="6858000" cy="5638800"/>
          </a:xfrm>
          <a:prstGeom prst="rect">
            <a:avLst/>
          </a:prstGeom>
          <a:ln w="190500" cap="sq">
            <a:solidFill>
              <a:schemeClr val="accent1">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8763000" cy="56356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solidFill>
              <a:schemeClr val="bg1"/>
            </a:solidFill>
          </a:ln>
        </p:spPr>
        <p:txBody>
          <a:bodyPr>
            <a:normAutofit fontScale="90000"/>
          </a:bodyPr>
          <a:lstStyle/>
          <a:p>
            <a:r>
              <a:rPr lang="ru-RU" dirty="0" smtClean="0"/>
              <a:t>Звание профессора.</a:t>
            </a:r>
            <a:endParaRPr lang="ru-RU" dirty="0"/>
          </a:p>
        </p:txBody>
      </p:sp>
      <p:sp>
        <p:nvSpPr>
          <p:cNvPr id="3" name="Содержимое 2"/>
          <p:cNvSpPr>
            <a:spLocks noGrp="1"/>
          </p:cNvSpPr>
          <p:nvPr>
            <p:ph idx="1"/>
          </p:nvPr>
        </p:nvSpPr>
        <p:spPr>
          <a:xfrm>
            <a:off x="152400" y="990600"/>
            <a:ext cx="2438400" cy="5715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bg1"/>
            </a:solidFill>
          </a:ln>
        </p:spPr>
        <p:txBody>
          <a:bodyPr>
            <a:normAutofit fontScale="77500" lnSpcReduction="20000"/>
          </a:bodyPr>
          <a:lstStyle/>
          <a:p>
            <a:pPr>
              <a:buFont typeface="Wingdings" pitchFamily="2" charset="2"/>
              <a:buChar char="Ø"/>
            </a:pPr>
            <a:r>
              <a:rPr lang="ru-RU" dirty="0" smtClean="0"/>
              <a:t>В 1866 году Перов получает звание академика. </a:t>
            </a:r>
          </a:p>
          <a:p>
            <a:pPr>
              <a:buNone/>
            </a:pPr>
            <a:r>
              <a:rPr lang="ru-RU" dirty="0" smtClean="0"/>
              <a:t> </a:t>
            </a:r>
          </a:p>
          <a:p>
            <a:pPr>
              <a:buFont typeface="Wingdings" pitchFamily="2" charset="2"/>
              <a:buChar char="Ø"/>
            </a:pPr>
            <a:r>
              <a:rPr lang="ru-RU" sz="2900" dirty="0" smtClean="0"/>
              <a:t>В 1870 году художник пишет картину «Птицелов», за которую ему присваивают звание профессора.</a:t>
            </a:r>
          </a:p>
          <a:p>
            <a:pPr>
              <a:buNone/>
            </a:pPr>
            <a:endParaRPr lang="ru-RU" sz="2900" dirty="0" smtClean="0"/>
          </a:p>
          <a:p>
            <a:pPr>
              <a:buFont typeface="Wingdings" pitchFamily="2" charset="2"/>
              <a:buChar char="Ø"/>
            </a:pPr>
            <a:r>
              <a:rPr lang="ru-RU" sz="2900" dirty="0" smtClean="0"/>
              <a:t>Картина</a:t>
            </a:r>
            <a:r>
              <a:rPr lang="en-US" sz="2900" dirty="0" smtClean="0"/>
              <a:t> “</a:t>
            </a:r>
            <a:r>
              <a:rPr lang="ru-RU" sz="2900" dirty="0" smtClean="0"/>
              <a:t>Птицелов</a:t>
            </a:r>
            <a:r>
              <a:rPr lang="en-US" sz="2900" dirty="0" smtClean="0"/>
              <a:t>”</a:t>
            </a:r>
            <a:r>
              <a:rPr lang="ru-RU" sz="2900" dirty="0" smtClean="0"/>
              <a:t> 1870года.</a:t>
            </a:r>
            <a:endParaRPr lang="ru-RU" sz="2900" dirty="0"/>
          </a:p>
        </p:txBody>
      </p:sp>
      <p:cxnSp>
        <p:nvCxnSpPr>
          <p:cNvPr id="5" name="Скругленная соединительная линия 4"/>
          <p:cNvCxnSpPr/>
          <p:nvPr/>
        </p:nvCxnSpPr>
        <p:spPr>
          <a:xfrm>
            <a:off x="609600" y="2895600"/>
            <a:ext cx="1524000" cy="158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8" name="Скругленная соединительная линия 7"/>
          <p:cNvCxnSpPr/>
          <p:nvPr/>
        </p:nvCxnSpPr>
        <p:spPr>
          <a:xfrm>
            <a:off x="533400" y="5410200"/>
            <a:ext cx="1447800" cy="158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pic>
        <p:nvPicPr>
          <p:cNvPr id="2052" name="Picture 4" descr="http://f.rodon.org/p/5/071106164314.jpg"/>
          <p:cNvPicPr>
            <a:picLocks noChangeAspect="1" noChangeArrowheads="1"/>
          </p:cNvPicPr>
          <p:nvPr/>
        </p:nvPicPr>
        <p:blipFill>
          <a:blip r:embed="rId3" cstate="print"/>
          <a:srcRect/>
          <a:stretch>
            <a:fillRect/>
          </a:stretch>
        </p:blipFill>
        <p:spPr bwMode="auto">
          <a:xfrm>
            <a:off x="2743200" y="990600"/>
            <a:ext cx="6134100" cy="571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304800"/>
            <a:ext cx="8229600" cy="411162"/>
          </a:xfrm>
          <a:blipFill>
            <a:blip r:embed="rId3" cstate="print"/>
            <a:tile tx="0" ty="0" sx="100000" sy="100000" flip="none" algn="tl"/>
          </a:blipFill>
          <a:ln>
            <a:solidFill>
              <a:schemeClr val="tx2">
                <a:lumMod val="60000"/>
                <a:lumOff val="40000"/>
              </a:schemeClr>
            </a:solidFill>
          </a:ln>
        </p:spPr>
        <p:txBody>
          <a:bodyPr>
            <a:normAutofit fontScale="90000"/>
          </a:bodyPr>
          <a:lstStyle/>
          <a:p>
            <a:r>
              <a:rPr lang="ru-RU" dirty="0" smtClean="0">
                <a:solidFill>
                  <a:schemeClr val="accent4">
                    <a:lumMod val="75000"/>
                  </a:schemeClr>
                </a:solidFill>
              </a:rPr>
              <a:t>Картина </a:t>
            </a:r>
            <a:r>
              <a:rPr lang="en-US" dirty="0" smtClean="0">
                <a:solidFill>
                  <a:schemeClr val="accent4">
                    <a:lumMod val="75000"/>
                  </a:schemeClr>
                </a:solidFill>
              </a:rPr>
              <a:t>“ </a:t>
            </a:r>
            <a:r>
              <a:rPr lang="ru-RU" dirty="0" smtClean="0">
                <a:solidFill>
                  <a:schemeClr val="accent4">
                    <a:lumMod val="75000"/>
                  </a:schemeClr>
                </a:solidFill>
              </a:rPr>
              <a:t>Спящие дети</a:t>
            </a:r>
            <a:r>
              <a:rPr lang="en-US" dirty="0" smtClean="0">
                <a:solidFill>
                  <a:schemeClr val="accent4">
                    <a:lumMod val="75000"/>
                  </a:schemeClr>
                </a:solidFill>
              </a:rPr>
              <a:t>“</a:t>
            </a:r>
            <a:r>
              <a:rPr lang="ru-RU" dirty="0" smtClean="0">
                <a:solidFill>
                  <a:schemeClr val="accent4">
                    <a:lumMod val="75000"/>
                  </a:schemeClr>
                </a:solidFill>
              </a:rPr>
              <a:t>1870г.</a:t>
            </a:r>
            <a:endParaRPr lang="ru-RU" dirty="0">
              <a:solidFill>
                <a:schemeClr val="accent4">
                  <a:lumMod val="75000"/>
                </a:schemeClr>
              </a:solidFill>
            </a:endParaRPr>
          </a:p>
        </p:txBody>
      </p:sp>
      <p:sp>
        <p:nvSpPr>
          <p:cNvPr id="3" name="Содержимое 2"/>
          <p:cNvSpPr>
            <a:spLocks noGrp="1"/>
          </p:cNvSpPr>
          <p:nvPr>
            <p:ph idx="1"/>
          </p:nvPr>
        </p:nvSpPr>
        <p:spPr>
          <a:xfrm>
            <a:off x="152400" y="838200"/>
            <a:ext cx="1752600" cy="5867400"/>
          </a:xfrm>
          <a:blipFill>
            <a:blip r:embed="rId3" cstate="print"/>
            <a:tile tx="0" ty="0" sx="100000" sy="100000" flip="none" algn="tl"/>
          </a:blipFill>
          <a:ln>
            <a:solidFill>
              <a:schemeClr val="accent1">
                <a:lumMod val="60000"/>
                <a:lumOff val="40000"/>
              </a:schemeClr>
            </a:solidFill>
          </a:ln>
        </p:spPr>
        <p:txBody>
          <a:bodyPr>
            <a:noAutofit/>
          </a:bodyPr>
          <a:lstStyle/>
          <a:p>
            <a:pPr>
              <a:lnSpc>
                <a:spcPct val="120000"/>
              </a:lnSpc>
              <a:buNone/>
            </a:pPr>
            <a:r>
              <a:rPr lang="ru-RU" sz="1200" dirty="0" smtClean="0"/>
              <a:t>         Солнечный свет, просочившийся сквозь щели стен старого сарая, освещает двух спящих на соломе детей. В этой обычной на первый взгляд ситуации, автор сумел найти множество нюансов и тонкостей, вызывающих у зрителя множество самых положительных эмоций. Сложный ракурс, игра света и тени, подмеченные детали - все наполняет работу трогательной нежностью.</a:t>
            </a:r>
            <a:br>
              <a:rPr lang="ru-RU" sz="1200" dirty="0" smtClean="0"/>
            </a:br>
            <a:endParaRPr lang="ru-RU" sz="1200" dirty="0"/>
          </a:p>
        </p:txBody>
      </p:sp>
      <p:pic>
        <p:nvPicPr>
          <p:cNvPr id="30722" name="Picture 2" descr="Василий Перов картина Спящие дети"/>
          <p:cNvPicPr>
            <a:picLocks noChangeAspect="1" noChangeArrowheads="1"/>
          </p:cNvPicPr>
          <p:nvPr/>
        </p:nvPicPr>
        <p:blipFill>
          <a:blip r:embed="rId4" cstate="print"/>
          <a:srcRect/>
          <a:stretch>
            <a:fillRect/>
          </a:stretch>
        </p:blipFill>
        <p:spPr bwMode="auto">
          <a:xfrm>
            <a:off x="2057400" y="914400"/>
            <a:ext cx="6858000" cy="5762626"/>
          </a:xfrm>
          <a:prstGeom prst="rect">
            <a:avLst/>
          </a:prstGeom>
          <a:solidFill>
            <a:srgbClr val="FFFFFF">
              <a:shade val="85000"/>
            </a:srgbClr>
          </a:solidFill>
          <a:ln w="88900" cap="sq">
            <a:solidFill>
              <a:schemeClr val="accent1">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52400"/>
            <a:ext cx="8686800" cy="533400"/>
          </a:xfr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6200000" scaled="1"/>
            <a:tileRect/>
          </a:gradFill>
          <a:ln>
            <a:solidFill>
              <a:srgbClr val="00B050"/>
            </a:solidFill>
          </a:ln>
        </p:spPr>
        <p:txBody>
          <a:bodyPr>
            <a:normAutofit fontScale="90000"/>
          </a:bodyPr>
          <a:lstStyle/>
          <a:p>
            <a:r>
              <a:rPr lang="ru-RU" b="1" i="1" dirty="0" smtClean="0"/>
              <a:t/>
            </a:r>
            <a:br>
              <a:rPr lang="ru-RU" b="1" i="1" dirty="0" smtClean="0"/>
            </a:br>
            <a:r>
              <a:rPr lang="ru-RU" sz="3900" b="1" i="1" dirty="0" smtClean="0"/>
              <a:t>Картина</a:t>
            </a:r>
            <a:r>
              <a:rPr lang="en-US" sz="3900" b="1" i="1" dirty="0" smtClean="0"/>
              <a:t> ”</a:t>
            </a:r>
            <a:r>
              <a:rPr lang="ru-RU" sz="3900" b="1" i="1" dirty="0" smtClean="0"/>
              <a:t>Охотники на привале</a:t>
            </a:r>
            <a:r>
              <a:rPr lang="en-US" sz="3900" b="1" i="1" dirty="0" smtClean="0"/>
              <a:t>”</a:t>
            </a:r>
            <a:r>
              <a:rPr lang="ru-RU" sz="3900" b="1" i="1" dirty="0" smtClean="0"/>
              <a:t>  1871. </a:t>
            </a:r>
            <a:br>
              <a:rPr lang="ru-RU" sz="3900" b="1" i="1" dirty="0" smtClean="0"/>
            </a:br>
            <a:endParaRPr lang="ru-RU" sz="3900" dirty="0"/>
          </a:p>
        </p:txBody>
      </p:sp>
      <p:sp>
        <p:nvSpPr>
          <p:cNvPr id="3" name="Содержимое 2"/>
          <p:cNvSpPr>
            <a:spLocks noGrp="1"/>
          </p:cNvSpPr>
          <p:nvPr>
            <p:ph idx="1"/>
          </p:nvPr>
        </p:nvSpPr>
        <p:spPr>
          <a:xfrm>
            <a:off x="228600" y="6248400"/>
            <a:ext cx="8686800" cy="457200"/>
          </a:xfr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0" scaled="1"/>
            <a:tileRect/>
          </a:gradFill>
          <a:ln>
            <a:solidFill>
              <a:schemeClr val="accent3"/>
            </a:solidFill>
          </a:ln>
        </p:spPr>
        <p:txBody>
          <a:bodyPr>
            <a:normAutofit fontScale="55000" lnSpcReduction="20000"/>
          </a:bodyPr>
          <a:lstStyle/>
          <a:p>
            <a:pPr>
              <a:buNone/>
            </a:pPr>
            <a:r>
              <a:rPr lang="ru-RU" b="1" i="1" dirty="0" smtClean="0"/>
              <a:t> </a:t>
            </a:r>
            <a:r>
              <a:rPr lang="ru-RU" dirty="0" smtClean="0"/>
              <a:t> На картине изображены три охотника, которые ведут между собой разговор. </a:t>
            </a:r>
            <a:endParaRPr lang="ru-RU" dirty="0"/>
          </a:p>
        </p:txBody>
      </p:sp>
      <p:pic>
        <p:nvPicPr>
          <p:cNvPr id="27650" name="Picture 2" descr="Картина "/>
          <p:cNvPicPr>
            <a:picLocks noChangeAspect="1" noChangeArrowheads="1"/>
          </p:cNvPicPr>
          <p:nvPr/>
        </p:nvPicPr>
        <p:blipFill>
          <a:blip r:embed="rId3" cstate="print"/>
          <a:srcRect/>
          <a:stretch>
            <a:fillRect/>
          </a:stretch>
        </p:blipFill>
        <p:spPr bwMode="auto">
          <a:xfrm>
            <a:off x="381000" y="1143000"/>
            <a:ext cx="8382000" cy="4800600"/>
          </a:xfrm>
          <a:prstGeom prst="rect">
            <a:avLst/>
          </a:prstGeom>
          <a:ln w="228600" cap="sq" cmpd="thickThin">
            <a:solidFill>
              <a:schemeClr val="accent3">
                <a:lumMod val="50000"/>
              </a:schemeClr>
            </a:solidFill>
            <a:prstDash val="solid"/>
            <a:miter lim="800000"/>
          </a:ln>
          <a:effectLst>
            <a:innerShdw blurRad="76200">
              <a:srgbClr val="000000"/>
            </a:innerShdw>
          </a:effectLst>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3562"/>
          </a:xfrm>
          <a:gradFill flip="none" rotWithShape="1">
            <a:gsLst>
              <a:gs pos="0">
                <a:srgbClr val="8488C4"/>
              </a:gs>
              <a:gs pos="53000">
                <a:srgbClr val="D4DEFF"/>
              </a:gs>
              <a:gs pos="83000">
                <a:srgbClr val="D4DEFF"/>
              </a:gs>
              <a:gs pos="100000">
                <a:srgbClr val="96AB94"/>
              </a:gs>
            </a:gsLst>
            <a:lin ang="5400000" scaled="0"/>
            <a:tileRect/>
          </a:gradFill>
          <a:ln>
            <a:solidFill>
              <a:schemeClr val="accent1">
                <a:lumMod val="40000"/>
                <a:lumOff val="60000"/>
              </a:schemeClr>
            </a:solidFill>
          </a:ln>
        </p:spPr>
        <p:txBody>
          <a:bodyPr>
            <a:normAutofit fontScale="90000"/>
          </a:bodyPr>
          <a:lstStyle/>
          <a:p>
            <a:r>
              <a:rPr lang="ru-RU" dirty="0" smtClean="0"/>
              <a:t>Картина </a:t>
            </a:r>
            <a:r>
              <a:rPr lang="en-US" dirty="0" smtClean="0"/>
              <a:t>“</a:t>
            </a:r>
            <a:r>
              <a:rPr lang="ru-RU" dirty="0" smtClean="0"/>
              <a:t>Рыболов</a:t>
            </a:r>
            <a:r>
              <a:rPr lang="en-US" dirty="0" smtClean="0"/>
              <a:t>”</a:t>
            </a:r>
            <a:r>
              <a:rPr lang="ru-RU" dirty="0" smtClean="0"/>
              <a:t>1871г.</a:t>
            </a:r>
            <a:endParaRPr lang="ru-RU" dirty="0"/>
          </a:p>
        </p:txBody>
      </p:sp>
      <p:pic>
        <p:nvPicPr>
          <p:cNvPr id="31746" name="Picture 2" descr="Рыболов. 1871 Холст, масло. 91x68. 7 ГТГ. Василий Григорьевич Перов"/>
          <p:cNvPicPr>
            <a:picLocks noChangeAspect="1" noChangeArrowheads="1"/>
          </p:cNvPicPr>
          <p:nvPr/>
        </p:nvPicPr>
        <p:blipFill>
          <a:blip r:embed="rId3" cstate="print"/>
          <a:srcRect/>
          <a:stretch>
            <a:fillRect/>
          </a:stretch>
        </p:blipFill>
        <p:spPr bwMode="auto">
          <a:xfrm>
            <a:off x="533400" y="1066800"/>
            <a:ext cx="8305800" cy="5486400"/>
          </a:xfrm>
          <a:prstGeom prst="rect">
            <a:avLst/>
          </a:prstGeom>
          <a:solidFill>
            <a:srgbClr val="FFFFFF">
              <a:shade val="85000"/>
            </a:srgbClr>
          </a:solidFill>
          <a:ln w="88900" cap="sq">
            <a:solidFill>
              <a:schemeClr val="accent1">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1162"/>
          </a:xfr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p:spPr>
        <p:txBody>
          <a:bodyPr>
            <a:normAutofit fontScale="90000"/>
          </a:bodyPr>
          <a:lstStyle/>
          <a:p>
            <a:r>
              <a:rPr lang="ru-RU" dirty="0" smtClean="0">
                <a:solidFill>
                  <a:schemeClr val="bg1"/>
                </a:solidFill>
              </a:rPr>
              <a:t>Портрет Ф.М. Достоевского 1872г.</a:t>
            </a:r>
            <a:endParaRPr lang="ru-RU" dirty="0">
              <a:solidFill>
                <a:schemeClr val="bg1"/>
              </a:solidFill>
            </a:endParaRPr>
          </a:p>
        </p:txBody>
      </p:sp>
      <p:sp>
        <p:nvSpPr>
          <p:cNvPr id="3" name="Содержимое 2"/>
          <p:cNvSpPr>
            <a:spLocks noGrp="1"/>
          </p:cNvSpPr>
          <p:nvPr>
            <p:ph idx="1"/>
          </p:nvPr>
        </p:nvSpPr>
        <p:spPr>
          <a:xfrm>
            <a:off x="6248400" y="838200"/>
            <a:ext cx="2743200" cy="5867400"/>
          </a:xfr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tileRect r="-100000" b="-100000"/>
          </a:gradFill>
        </p:spPr>
        <p:txBody>
          <a:bodyPr>
            <a:normAutofit fontScale="55000" lnSpcReduction="20000"/>
          </a:bodyPr>
          <a:lstStyle/>
          <a:p>
            <a:pPr>
              <a:buFont typeface="Wingdings" pitchFamily="2" charset="2"/>
              <a:buChar char="Ø"/>
            </a:pPr>
            <a:r>
              <a:rPr lang="ru-RU" dirty="0" smtClean="0">
                <a:solidFill>
                  <a:schemeClr val="bg1">
                    <a:lumMod val="95000"/>
                  </a:schemeClr>
                </a:solidFill>
              </a:rPr>
              <a:t>В 1870-х годах Василий Григорьевич обращается к портретному жанру. </a:t>
            </a:r>
            <a:endParaRPr lang="en-US" dirty="0" smtClean="0">
              <a:solidFill>
                <a:schemeClr val="bg1">
                  <a:lumMod val="95000"/>
                </a:schemeClr>
              </a:solidFill>
            </a:endParaRPr>
          </a:p>
          <a:p>
            <a:pPr>
              <a:buFont typeface="Wingdings" pitchFamily="2" charset="2"/>
              <a:buChar char="Ø"/>
            </a:pPr>
            <a:r>
              <a:rPr lang="ru-RU" dirty="0" smtClean="0">
                <a:solidFill>
                  <a:schemeClr val="bg1">
                    <a:lumMod val="95000"/>
                  </a:schemeClr>
                </a:solidFill>
              </a:rPr>
              <a:t>Художник пишет портреты представителей русской интеллигенции: филолога В.И. Даля, врача и писателя В.В. Бессонова, поэта А.Н. </a:t>
            </a:r>
            <a:r>
              <a:rPr lang="ru-RU" dirty="0" err="1" smtClean="0">
                <a:solidFill>
                  <a:schemeClr val="bg1">
                    <a:lumMod val="95000"/>
                  </a:schemeClr>
                </a:solidFill>
              </a:rPr>
              <a:t>Майкова</a:t>
            </a:r>
            <a:r>
              <a:rPr lang="ru-RU" dirty="0" smtClean="0">
                <a:solidFill>
                  <a:schemeClr val="bg1">
                    <a:lumMod val="95000"/>
                  </a:schemeClr>
                </a:solidFill>
              </a:rPr>
              <a:t>, писателя А.Н. Островского, историка и литератора М.Н. Погодина, писателя И.С. Тургенева.</a:t>
            </a:r>
            <a:endParaRPr lang="en-US" dirty="0" smtClean="0">
              <a:solidFill>
                <a:schemeClr val="bg1">
                  <a:lumMod val="95000"/>
                </a:schemeClr>
              </a:solidFill>
            </a:endParaRPr>
          </a:p>
          <a:p>
            <a:pPr>
              <a:buFont typeface="Wingdings" pitchFamily="2" charset="2"/>
              <a:buChar char="Ø"/>
            </a:pPr>
            <a:r>
              <a:rPr lang="ru-RU" dirty="0" smtClean="0">
                <a:solidFill>
                  <a:schemeClr val="bg1">
                    <a:lumMod val="95000"/>
                  </a:schemeClr>
                </a:solidFill>
              </a:rPr>
              <a:t> Портрет русского писателя Ф.М. Достоевского Крамской назвал одним из лучших портретов русской школы живописи. </a:t>
            </a:r>
            <a:endParaRPr lang="ru-RU" dirty="0">
              <a:solidFill>
                <a:schemeClr val="bg1">
                  <a:lumMod val="95000"/>
                </a:schemeClr>
              </a:solidFill>
            </a:endParaRPr>
          </a:p>
        </p:txBody>
      </p:sp>
      <p:pic>
        <p:nvPicPr>
          <p:cNvPr id="25602" name="Picture 2" descr="Портрет писателя Федора Михайловича Достоевского. 1872 Х. , м. 99х80, 5 ГТГ. Василий Григорьевич Перов"/>
          <p:cNvPicPr>
            <a:picLocks noChangeAspect="1" noChangeArrowheads="1"/>
          </p:cNvPicPr>
          <p:nvPr/>
        </p:nvPicPr>
        <p:blipFill>
          <a:blip r:embed="rId3" cstate="print"/>
          <a:srcRect/>
          <a:stretch>
            <a:fillRect/>
          </a:stretch>
        </p:blipFill>
        <p:spPr bwMode="auto">
          <a:xfrm>
            <a:off x="228600" y="838200"/>
            <a:ext cx="5886450" cy="586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74638"/>
            <a:ext cx="8458200" cy="563562"/>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bg1">
                <a:lumMod val="50000"/>
              </a:schemeClr>
            </a:solidFill>
          </a:ln>
        </p:spPr>
        <p:txBody>
          <a:bodyPr>
            <a:normAutofit fontScale="90000"/>
          </a:bodyPr>
          <a:lstStyle/>
          <a:p>
            <a:r>
              <a:rPr lang="ru-RU" dirty="0" smtClean="0"/>
              <a:t>Портрет Тургенева И.С., 1872г.</a:t>
            </a:r>
            <a:endParaRPr lang="ru-RU" dirty="0"/>
          </a:p>
        </p:txBody>
      </p:sp>
      <p:pic>
        <p:nvPicPr>
          <p:cNvPr id="26626" name="Picture 2" descr="http://mtdata.ru/u28/photoFDAD/20879628019-0/original.jpg"/>
          <p:cNvPicPr>
            <a:picLocks noChangeAspect="1" noChangeArrowheads="1"/>
          </p:cNvPicPr>
          <p:nvPr/>
        </p:nvPicPr>
        <p:blipFill>
          <a:blip r:embed="rId3" cstate="print"/>
          <a:srcRect/>
          <a:stretch>
            <a:fillRect/>
          </a:stretch>
        </p:blipFill>
        <p:spPr bwMode="auto">
          <a:xfrm>
            <a:off x="228600" y="990600"/>
            <a:ext cx="8610600" cy="5715000"/>
          </a:xfrm>
          <a:prstGeom prst="rect">
            <a:avLst/>
          </a:prstGeom>
          <a:ln>
            <a:solidFill>
              <a:schemeClr val="bg1">
                <a:lumMod val="95000"/>
              </a:schemeClr>
            </a:solid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52400"/>
            <a:ext cx="8610600" cy="609600"/>
          </a:xfr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path path="circle">
              <a:fillToRect l="50000" t="50000" r="50000" b="50000"/>
            </a:path>
            <a:tileRect/>
          </a:gradFill>
          <a:ln w="19050">
            <a:solidFill>
              <a:schemeClr val="accent1"/>
            </a:solidFill>
          </a:ln>
        </p:spPr>
        <p:txBody>
          <a:bodyPr>
            <a:normAutofit fontScale="90000"/>
          </a:bodyPr>
          <a:lstStyle/>
          <a:p>
            <a:r>
              <a:rPr lang="ru-RU" dirty="0" smtClean="0"/>
              <a:t>Картина</a:t>
            </a:r>
            <a:r>
              <a:rPr lang="en-US" dirty="0" smtClean="0"/>
              <a:t>”</a:t>
            </a:r>
            <a:r>
              <a:rPr lang="ru-RU" dirty="0" smtClean="0"/>
              <a:t>Голубятник</a:t>
            </a:r>
            <a:r>
              <a:rPr lang="en-US" dirty="0" smtClean="0"/>
              <a:t>”</a:t>
            </a:r>
            <a:r>
              <a:rPr lang="ru-RU" dirty="0" smtClean="0"/>
              <a:t>1874г. </a:t>
            </a:r>
            <a:endParaRPr lang="ru-RU" dirty="0"/>
          </a:p>
        </p:txBody>
      </p:sp>
      <p:pic>
        <p:nvPicPr>
          <p:cNvPr id="4" name="Picture 2" descr="Перов Голубятник.jpg"/>
          <p:cNvPicPr>
            <a:picLocks noChangeAspect="1" noChangeArrowheads="1"/>
          </p:cNvPicPr>
          <p:nvPr/>
        </p:nvPicPr>
        <p:blipFill>
          <a:blip r:embed="rId3" cstate="print"/>
          <a:srcRect/>
          <a:stretch>
            <a:fillRect/>
          </a:stretch>
        </p:blipFill>
        <p:spPr bwMode="auto">
          <a:xfrm>
            <a:off x="152400" y="990600"/>
            <a:ext cx="8763000" cy="5715000"/>
          </a:xfrm>
          <a:prstGeom prst="rect">
            <a:avLst/>
          </a:prstGeom>
          <a:ln w="190500" cap="sq">
            <a:solidFill>
              <a:schemeClr val="accent1">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304800"/>
            <a:ext cx="8458200" cy="1143000"/>
          </a:xfrm>
          <a:solidFill>
            <a:schemeClr val="bg2">
              <a:lumMod val="25000"/>
            </a:schemeClr>
          </a:solidFill>
        </p:spPr>
        <p:txBody>
          <a:bodyPr/>
          <a:lstStyle/>
          <a:p>
            <a:r>
              <a:rPr lang="ru-RU" b="1" dirty="0" smtClean="0">
                <a:solidFill>
                  <a:schemeClr val="bg1"/>
                </a:solidFill>
              </a:rPr>
              <a:t>Детство Василия Перова.</a:t>
            </a:r>
            <a:endParaRPr lang="ru-RU" b="1" dirty="0">
              <a:solidFill>
                <a:schemeClr val="bg1"/>
              </a:solidFill>
            </a:endParaRPr>
          </a:p>
        </p:txBody>
      </p:sp>
      <p:sp>
        <p:nvSpPr>
          <p:cNvPr id="3" name="Содержимое 2"/>
          <p:cNvSpPr>
            <a:spLocks noGrp="1"/>
          </p:cNvSpPr>
          <p:nvPr>
            <p:ph idx="1"/>
          </p:nvPr>
        </p:nvSpPr>
        <p:spPr>
          <a:xfrm>
            <a:off x="152400" y="1600200"/>
            <a:ext cx="4343400" cy="5105400"/>
          </a:xfrm>
          <a:solidFill>
            <a:schemeClr val="bg2">
              <a:lumMod val="25000"/>
            </a:schemeClr>
          </a:solidFill>
        </p:spPr>
        <p:txBody>
          <a:bodyPr>
            <a:noAutofit/>
          </a:bodyPr>
          <a:lstStyle/>
          <a:p>
            <a:pPr>
              <a:buFont typeface="Wingdings" pitchFamily="2" charset="2"/>
              <a:buChar char="Ø"/>
            </a:pPr>
            <a:r>
              <a:rPr lang="ru-RU" sz="1900" dirty="0" smtClean="0">
                <a:solidFill>
                  <a:schemeClr val="bg1"/>
                </a:solidFill>
              </a:rPr>
              <a:t>      Перов родился в городе Тобольске.</a:t>
            </a:r>
          </a:p>
          <a:p>
            <a:pPr>
              <a:buFont typeface="Wingdings" pitchFamily="2" charset="2"/>
              <a:buChar char="Ø"/>
            </a:pPr>
            <a:endParaRPr lang="ru-RU" sz="1900" dirty="0" smtClean="0">
              <a:solidFill>
                <a:schemeClr val="bg1"/>
              </a:solidFill>
            </a:endParaRPr>
          </a:p>
          <a:p>
            <a:pPr>
              <a:buFont typeface="Wingdings" pitchFamily="2" charset="2"/>
              <a:buChar char="Ø"/>
            </a:pPr>
            <a:r>
              <a:rPr lang="ru-RU" sz="1900" dirty="0" smtClean="0">
                <a:solidFill>
                  <a:schemeClr val="bg1"/>
                </a:solidFill>
              </a:rPr>
              <a:t> Детство Перова проходило в окрестностях Арзамаса. Он оканчивает уездное училище. Идя навстречу влечению сына, отец устраивает его в </a:t>
            </a:r>
            <a:r>
              <a:rPr lang="ru-RU" sz="1900" dirty="0" err="1" smtClean="0">
                <a:solidFill>
                  <a:schemeClr val="bg1"/>
                </a:solidFill>
              </a:rPr>
              <a:t>Арзамасскую</a:t>
            </a:r>
            <a:r>
              <a:rPr lang="ru-RU" sz="1900" dirty="0" smtClean="0">
                <a:solidFill>
                  <a:schemeClr val="bg1"/>
                </a:solidFill>
              </a:rPr>
              <a:t> художественную школу А.В. Ступина. </a:t>
            </a:r>
          </a:p>
          <a:p>
            <a:pPr>
              <a:buNone/>
            </a:pPr>
            <a:r>
              <a:rPr lang="ru-RU" sz="1900" dirty="0" smtClean="0">
                <a:solidFill>
                  <a:schemeClr val="bg1"/>
                </a:solidFill>
              </a:rPr>
              <a:t>               </a:t>
            </a:r>
          </a:p>
          <a:p>
            <a:pPr>
              <a:buFont typeface="Wingdings" pitchFamily="2" charset="2"/>
              <a:buChar char="Ø"/>
            </a:pPr>
            <a:r>
              <a:rPr lang="ru-RU" sz="1900" dirty="0" smtClean="0">
                <a:solidFill>
                  <a:schemeClr val="bg1"/>
                </a:solidFill>
              </a:rPr>
              <a:t>Находясь в ней, кроме копирования оригиналов, стал впервые пробовать свои силы в композиции и  в живописи с натуры.</a:t>
            </a:r>
            <a:r>
              <a:rPr lang="ru-RU" sz="1900" i="1" dirty="0" smtClean="0">
                <a:solidFill>
                  <a:schemeClr val="bg1"/>
                </a:solidFill>
              </a:rPr>
              <a:t> </a:t>
            </a:r>
          </a:p>
          <a:p>
            <a:pPr>
              <a:buNone/>
            </a:pPr>
            <a:r>
              <a:rPr lang="ru-RU" sz="1900" i="1" dirty="0" smtClean="0">
                <a:solidFill>
                  <a:schemeClr val="bg1"/>
                </a:solidFill>
              </a:rPr>
              <a:t>                                  </a:t>
            </a:r>
          </a:p>
          <a:p>
            <a:pPr>
              <a:buNone/>
            </a:pPr>
            <a:r>
              <a:rPr lang="ru-RU" sz="1900" i="1" dirty="0" smtClean="0">
                <a:solidFill>
                  <a:schemeClr val="bg1"/>
                </a:solidFill>
              </a:rPr>
              <a:t>                                  Автопортрет 1851 г.</a:t>
            </a:r>
            <a:endParaRPr lang="ru-RU" sz="1900" i="1" dirty="0">
              <a:solidFill>
                <a:schemeClr val="bg1"/>
              </a:solidFill>
            </a:endParaRPr>
          </a:p>
        </p:txBody>
      </p:sp>
      <p:pic>
        <p:nvPicPr>
          <p:cNvPr id="4" name="Рисунок 3" descr="http://f11.ifotki.info/org/4552ea67c5ed7fa6935a2820f34c2cddbc5f6c135152998.jpg"/>
          <p:cNvPicPr/>
          <p:nvPr/>
        </p:nvPicPr>
        <p:blipFill>
          <a:blip r:embed="rId3" cstate="print"/>
          <a:srcRect/>
          <a:stretch>
            <a:fillRect/>
          </a:stretch>
        </p:blipFill>
        <p:spPr bwMode="auto">
          <a:xfrm>
            <a:off x="4724400" y="1600200"/>
            <a:ext cx="3962399" cy="495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9" name="Скругленная соединительная линия 8"/>
          <p:cNvCxnSpPr/>
          <p:nvPr/>
        </p:nvCxnSpPr>
        <p:spPr>
          <a:xfrm>
            <a:off x="1295400" y="2438400"/>
            <a:ext cx="2133600" cy="158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2" name="Скругленная соединительная линия 11"/>
          <p:cNvCxnSpPr/>
          <p:nvPr/>
        </p:nvCxnSpPr>
        <p:spPr>
          <a:xfrm>
            <a:off x="1295400" y="4572000"/>
            <a:ext cx="1981200" cy="158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7" name="Скругленная соединительная линия 16"/>
          <p:cNvCxnSpPr/>
          <p:nvPr/>
        </p:nvCxnSpPr>
        <p:spPr>
          <a:xfrm>
            <a:off x="1219200" y="6096000"/>
            <a:ext cx="2057400" cy="158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5" name="Схема 4"/>
          <p:cNvGraphicFramePr/>
          <p:nvPr/>
        </p:nvGraphicFramePr>
        <p:xfrm>
          <a:off x="228600" y="274638"/>
          <a:ext cx="8686800" cy="639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Содержимое 2"/>
          <p:cNvSpPr>
            <a:spLocks noGrp="1"/>
          </p:cNvSpPr>
          <p:nvPr>
            <p:ph idx="1"/>
          </p:nvPr>
        </p:nvSpPr>
        <p:spPr>
          <a:xfrm>
            <a:off x="152400" y="1143000"/>
            <a:ext cx="1828800" cy="5562600"/>
          </a:xfrm>
          <a:solidFill>
            <a:schemeClr val="accent1"/>
          </a:solidFill>
          <a:ln>
            <a:solidFill>
              <a:schemeClr val="accent1"/>
            </a:solidFill>
          </a:ln>
        </p:spPr>
        <p:txBody>
          <a:bodyPr>
            <a:noAutofit/>
          </a:bodyPr>
          <a:lstStyle/>
          <a:p>
            <a:pPr marL="36000" indent="0">
              <a:spcBef>
                <a:spcPts val="0"/>
              </a:spcBef>
              <a:buNone/>
            </a:pPr>
            <a:r>
              <a:rPr lang="ru-RU" sz="1100" dirty="0" smtClean="0"/>
              <a:t> Существует несколько вариантов картины В.Г.Перова "Суд Пугачева" или "Пугачевский бунт".  На крыльце помещичьего дома сидит Пугачев, окруженный толпой своих приближенных, разбойничьи лица которых чрезвычайно характерны. Идет церемония присяги, которую производит   трясущийся от страха священник. На дворе, перед Пугачевым, скучена толпа народа, в первых рядах которой стоит помещичье семейство, члены которого ожидают решения своей участи. На заднем плане на зловещем фоне пожара вырисовываются силуэты виселиц. Предводителю восстания противопоставлена гордая, властная помещица, с гневом взирающая на "</a:t>
            </a:r>
            <a:r>
              <a:rPr lang="ru-RU" sz="1100" dirty="0" err="1" smtClean="0"/>
              <a:t>Емельку</a:t>
            </a:r>
            <a:r>
              <a:rPr lang="ru-RU" sz="1100" dirty="0" smtClean="0"/>
              <a:t>".</a:t>
            </a:r>
            <a:endParaRPr lang="ru-RU" sz="1100" dirty="0"/>
          </a:p>
        </p:txBody>
      </p:sp>
      <p:pic>
        <p:nvPicPr>
          <p:cNvPr id="2050" name="Picture 2" descr="Суд Пугачева. 1979 Х. , м. 226х330 ГРМ. Василий Григорьевич Перов"/>
          <p:cNvPicPr>
            <a:picLocks noChangeAspect="1" noChangeArrowheads="1"/>
          </p:cNvPicPr>
          <p:nvPr/>
        </p:nvPicPr>
        <p:blipFill>
          <a:blip r:embed="rId8" cstate="print"/>
          <a:srcRect/>
          <a:stretch>
            <a:fillRect/>
          </a:stretch>
        </p:blipFill>
        <p:spPr bwMode="auto">
          <a:xfrm>
            <a:off x="2133600" y="1143000"/>
            <a:ext cx="6858000" cy="5562600"/>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152400"/>
            <a:ext cx="8229600" cy="5334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t/>
            </a:r>
            <a:br>
              <a:rPr lang="en-US" dirty="0" smtClean="0"/>
            </a:br>
            <a:r>
              <a:rPr lang="ru-RU" sz="3300" dirty="0" smtClean="0"/>
              <a:t>Картина </a:t>
            </a:r>
            <a:r>
              <a:rPr lang="en-US" sz="3300" dirty="0" smtClean="0"/>
              <a:t>“</a:t>
            </a:r>
            <a:r>
              <a:rPr lang="ru-RU" sz="3300" dirty="0" smtClean="0"/>
              <a:t>Никита Пустосвят. Спор о вере</a:t>
            </a:r>
            <a:r>
              <a:rPr lang="en-US" sz="3300" dirty="0" smtClean="0"/>
              <a:t>”</a:t>
            </a:r>
            <a:r>
              <a:rPr lang="ru-RU" sz="3300" dirty="0" smtClean="0"/>
              <a:t> 1880г.</a:t>
            </a:r>
            <a:r>
              <a:rPr lang="ru-RU" dirty="0" smtClean="0"/>
              <a:t/>
            </a:r>
            <a:br>
              <a:rPr lang="ru-RU" dirty="0" smtClean="0"/>
            </a:br>
            <a:endParaRPr lang="ru-RU" dirty="0"/>
          </a:p>
        </p:txBody>
      </p:sp>
      <p:sp>
        <p:nvSpPr>
          <p:cNvPr id="10" name="Содержимое 9"/>
          <p:cNvSpPr>
            <a:spLocks noGrp="1"/>
          </p:cNvSpPr>
          <p:nvPr>
            <p:ph idx="1"/>
          </p:nvPr>
        </p:nvSpPr>
        <p:spPr>
          <a:xfrm>
            <a:off x="228600" y="6019800"/>
            <a:ext cx="8686800" cy="685800"/>
          </a:xfrm>
        </p:spPr>
        <p:style>
          <a:lnRef idx="1">
            <a:schemeClr val="accent5"/>
          </a:lnRef>
          <a:fillRef idx="2">
            <a:schemeClr val="accent5"/>
          </a:fillRef>
          <a:effectRef idx="1">
            <a:schemeClr val="accent5"/>
          </a:effectRef>
          <a:fontRef idx="minor">
            <a:schemeClr val="dk1"/>
          </a:fontRef>
        </p:style>
        <p:txBody>
          <a:bodyPr>
            <a:noAutofit/>
          </a:bodyPr>
          <a:lstStyle/>
          <a:p>
            <a:pPr marL="0" indent="0">
              <a:spcBef>
                <a:spcPts val="0"/>
              </a:spcBef>
              <a:buNone/>
            </a:pPr>
            <a:r>
              <a:rPr lang="ru-RU" sz="1280" b="1" dirty="0" smtClean="0"/>
              <a:t>Картина Перова </a:t>
            </a:r>
            <a:r>
              <a:rPr lang="ru-RU" sz="1280" b="1" u="sng" dirty="0" smtClean="0"/>
              <a:t>«Никита Пустосвят. Спор о вере»</a:t>
            </a:r>
            <a:r>
              <a:rPr lang="ru-RU" sz="1280" b="1" dirty="0" smtClean="0"/>
              <a:t> трактовала значительное историческое событие. В 1682 году, 5 июня, в</a:t>
            </a:r>
            <a:r>
              <a:rPr lang="en-US" sz="1280" b="1" dirty="0" smtClean="0"/>
              <a:t> </a:t>
            </a:r>
            <a:r>
              <a:rPr lang="ru-RU" sz="1280" b="1" dirty="0" err="1" smtClean="0"/>
              <a:t>Грановитой</a:t>
            </a:r>
            <a:r>
              <a:rPr lang="ru-RU" sz="1280" b="1" dirty="0" smtClean="0"/>
              <a:t> палате в Кремле в присутствии царевны Софьи происходили «прения о вере», закончившиеся приказанием схватить и казнить Никиту Пустосвята, что и было на следующий день исполнено.</a:t>
            </a:r>
            <a:endParaRPr lang="ru-RU" sz="1280" b="1" dirty="0"/>
          </a:p>
        </p:txBody>
      </p:sp>
      <p:pic>
        <p:nvPicPr>
          <p:cNvPr id="34822" name="Picture 6" descr="Перов Василий Григорьевич. Никита Пустосвят. Спор о вере"/>
          <p:cNvPicPr>
            <a:picLocks noChangeAspect="1" noChangeArrowheads="1"/>
          </p:cNvPicPr>
          <p:nvPr/>
        </p:nvPicPr>
        <p:blipFill>
          <a:blip r:embed="rId3" cstate="print"/>
          <a:srcRect/>
          <a:stretch>
            <a:fillRect/>
          </a:stretch>
        </p:blipFill>
        <p:spPr bwMode="auto">
          <a:xfrm>
            <a:off x="304800" y="914400"/>
            <a:ext cx="8534400" cy="4953000"/>
          </a:xfrm>
          <a:prstGeom prst="rect">
            <a:avLst/>
          </a:prstGeom>
          <a:ln>
            <a:solidFill>
              <a:schemeClr val="tx2">
                <a:lumMod val="40000"/>
                <a:lumOff val="60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28600" y="152400"/>
            <a:ext cx="8458200" cy="609600"/>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b="1" dirty="0" smtClean="0"/>
              <a:t/>
            </a:r>
            <a:br>
              <a:rPr lang="en-US" b="1" dirty="0" smtClean="0"/>
            </a:br>
            <a:r>
              <a:rPr lang="ru-RU" b="1" dirty="0" smtClean="0"/>
              <a:t>Картина </a:t>
            </a:r>
            <a:r>
              <a:rPr lang="en-US" b="1" dirty="0" smtClean="0"/>
              <a:t>“</a:t>
            </a:r>
            <a:r>
              <a:rPr lang="ru-RU" b="1" dirty="0" smtClean="0"/>
              <a:t>Плач Ярославны</a:t>
            </a:r>
            <a:r>
              <a:rPr lang="en-US" b="1" dirty="0" smtClean="0"/>
              <a:t>”</a:t>
            </a:r>
            <a:r>
              <a:rPr lang="ru-RU" b="1" dirty="0" smtClean="0"/>
              <a:t> 1881г.</a:t>
            </a:r>
            <a:br>
              <a:rPr lang="ru-RU" b="1" dirty="0" smtClean="0"/>
            </a:br>
            <a:endParaRPr lang="ru-RU" dirty="0"/>
          </a:p>
        </p:txBody>
      </p:sp>
      <p:sp>
        <p:nvSpPr>
          <p:cNvPr id="6" name="Содержимое 5"/>
          <p:cNvSpPr>
            <a:spLocks noGrp="1"/>
          </p:cNvSpPr>
          <p:nvPr>
            <p:ph idx="1"/>
          </p:nvPr>
        </p:nvSpPr>
        <p:spPr>
          <a:xfrm>
            <a:off x="152400" y="914400"/>
            <a:ext cx="2743200" cy="5715000"/>
          </a:xfrm>
        </p:spPr>
        <p:style>
          <a:lnRef idx="1">
            <a:schemeClr val="accent6"/>
          </a:lnRef>
          <a:fillRef idx="2">
            <a:schemeClr val="accent6"/>
          </a:fillRef>
          <a:effectRef idx="1">
            <a:schemeClr val="accent6"/>
          </a:effectRef>
          <a:fontRef idx="minor">
            <a:schemeClr val="dk1"/>
          </a:fontRef>
        </p:style>
        <p:txBody>
          <a:bodyPr>
            <a:normAutofit fontScale="47500" lnSpcReduction="20000"/>
          </a:bodyPr>
          <a:lstStyle/>
          <a:p>
            <a:pPr>
              <a:buFont typeface="Wingdings" pitchFamily="2" charset="2"/>
              <a:buChar char="Ø"/>
            </a:pPr>
            <a:r>
              <a:rPr lang="ru-RU" dirty="0" smtClean="0"/>
              <a:t>Одна из последних работ великого художника несет на себе печать угасающего таланта. Картина создавалась, когда мастер был болен. Однако, несмотря на несколько неточный, "сбитый" рисунок, нарочитость позы, болезненную патетику, картина сохранила манеру и технику великого живописца.</a:t>
            </a:r>
          </a:p>
          <a:p>
            <a:pPr>
              <a:buNone/>
            </a:pPr>
            <a:r>
              <a:rPr lang="ru-RU" dirty="0" smtClean="0"/>
              <a:t>      </a:t>
            </a:r>
          </a:p>
          <a:p>
            <a:pPr>
              <a:buFont typeface="Wingdings" pitchFamily="2" charset="2"/>
              <a:buChar char="Ø"/>
            </a:pPr>
            <a:r>
              <a:rPr lang="ru-RU" dirty="0" smtClean="0"/>
              <a:t> Сюжет старейшего русского литературного произведения в глазах художника приобретает особое значение. Велики страдания Ярославны. Лицо ее обращено к небу в отчаянной мольбе.</a:t>
            </a:r>
            <a:endParaRPr lang="ru-RU" dirty="0"/>
          </a:p>
        </p:txBody>
      </p:sp>
      <p:pic>
        <p:nvPicPr>
          <p:cNvPr id="32772" name="Picture 4" descr="Плач Ярославны. 1881. Василий Григорьевич Перов"/>
          <p:cNvPicPr>
            <a:picLocks noChangeAspect="1" noChangeArrowheads="1"/>
          </p:cNvPicPr>
          <p:nvPr/>
        </p:nvPicPr>
        <p:blipFill>
          <a:blip r:embed="rId3" cstate="print"/>
          <a:srcRect/>
          <a:stretch>
            <a:fillRect/>
          </a:stretch>
        </p:blipFill>
        <p:spPr bwMode="auto">
          <a:xfrm>
            <a:off x="3048000" y="914400"/>
            <a:ext cx="5867400" cy="5791200"/>
          </a:xfrm>
          <a:prstGeom prst="rect">
            <a:avLst/>
          </a:prstGeom>
          <a:noFill/>
        </p:spPr>
      </p:pic>
      <p:cxnSp>
        <p:nvCxnSpPr>
          <p:cNvPr id="9" name="Скругленная соединительная линия 8"/>
          <p:cNvCxnSpPr/>
          <p:nvPr/>
        </p:nvCxnSpPr>
        <p:spPr>
          <a:xfrm>
            <a:off x="533400" y="3581400"/>
            <a:ext cx="1905000" cy="158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3810000" cy="838200"/>
          </a:xfrm>
          <a:solidFill>
            <a:schemeClr val="bg1">
              <a:lumMod val="50000"/>
            </a:schemeClr>
          </a:solidFill>
          <a:ln w="57150">
            <a:solidFill>
              <a:schemeClr val="tx1"/>
            </a:solidFill>
          </a:ln>
        </p:spPr>
        <p:txBody>
          <a:bodyPr>
            <a:normAutofit/>
          </a:bodyPr>
          <a:lstStyle/>
          <a:p>
            <a:r>
              <a:rPr lang="ru-RU" sz="3000" dirty="0" smtClean="0">
                <a:solidFill>
                  <a:schemeClr val="bg2"/>
                </a:solidFill>
              </a:rPr>
              <a:t>Смерть художника</a:t>
            </a:r>
            <a:endParaRPr lang="ru-RU" sz="3000" dirty="0">
              <a:solidFill>
                <a:schemeClr val="bg2"/>
              </a:solidFill>
            </a:endParaRPr>
          </a:p>
        </p:txBody>
      </p:sp>
      <p:sp>
        <p:nvSpPr>
          <p:cNvPr id="3" name="Содержимое 2"/>
          <p:cNvSpPr>
            <a:spLocks noGrp="1"/>
          </p:cNvSpPr>
          <p:nvPr>
            <p:ph idx="1"/>
          </p:nvPr>
        </p:nvSpPr>
        <p:spPr>
          <a:xfrm>
            <a:off x="304800" y="1219200"/>
            <a:ext cx="3962400" cy="5334000"/>
          </a:xfrm>
          <a:solidFill>
            <a:schemeClr val="tx1">
              <a:lumMod val="65000"/>
              <a:lumOff val="35000"/>
            </a:schemeClr>
          </a:solidFill>
          <a:ln w="76200">
            <a:solidFill>
              <a:schemeClr val="tx1"/>
            </a:solidFill>
          </a:ln>
        </p:spPr>
        <p:txBody>
          <a:bodyPr>
            <a:normAutofit fontScale="62500" lnSpcReduction="20000"/>
          </a:bodyPr>
          <a:lstStyle/>
          <a:p>
            <a:pPr>
              <a:buFont typeface="Wingdings" pitchFamily="2" charset="2"/>
              <a:buChar char="Ø"/>
            </a:pPr>
            <a:r>
              <a:rPr lang="ru-RU" dirty="0" smtClean="0">
                <a:solidFill>
                  <a:schemeClr val="tx2">
                    <a:lumMod val="20000"/>
                    <a:lumOff val="80000"/>
                  </a:schemeClr>
                </a:solidFill>
              </a:rPr>
              <a:t>В конце 1881 года тиф и воспаление лёгких окончательно подорвали  здоровье Перова В.Г. Скончался В. Г. Перов от чахотки в маленькой подмосковной больнице на территории усадьбы Кузьминки (ныне территория Москвы). Был похоронен на монастырском кладбище в Даниловом монастыре.</a:t>
            </a:r>
          </a:p>
          <a:p>
            <a:pPr>
              <a:buNone/>
            </a:pPr>
            <a:endParaRPr lang="ru-RU" dirty="0" smtClean="0">
              <a:solidFill>
                <a:schemeClr val="tx2">
                  <a:lumMod val="20000"/>
                  <a:lumOff val="80000"/>
                </a:schemeClr>
              </a:solidFill>
            </a:endParaRPr>
          </a:p>
          <a:p>
            <a:pPr>
              <a:buFont typeface="Wingdings" pitchFamily="2" charset="2"/>
              <a:buChar char="Ø"/>
            </a:pPr>
            <a:r>
              <a:rPr lang="ru-RU" dirty="0" smtClean="0">
                <a:solidFill>
                  <a:schemeClr val="tx2">
                    <a:lumMod val="20000"/>
                    <a:lumOff val="80000"/>
                  </a:schemeClr>
                </a:solidFill>
              </a:rPr>
              <a:t>Прах его был перезахоронен на монастырском кладбище в Донском монастыре. На новой могиле художника был установлен памятник работы скульптора Алексея Евгеньевича  Елецкого.</a:t>
            </a:r>
          </a:p>
          <a:p>
            <a:endParaRPr lang="ru-RU" dirty="0"/>
          </a:p>
        </p:txBody>
      </p:sp>
      <p:pic>
        <p:nvPicPr>
          <p:cNvPr id="35842" name="Picture 2" descr="https://upload.wikimedia.org/wikipedia/commons/thumb/8/83/Tomb_in_Cemetery_in_Donskoy_Monastery_10.jpg/200px-Tomb_in_Cemetery_in_Donskoy_Monastery_10.jpg"/>
          <p:cNvPicPr>
            <a:picLocks noChangeAspect="1" noChangeArrowheads="1"/>
          </p:cNvPicPr>
          <p:nvPr/>
        </p:nvPicPr>
        <p:blipFill>
          <a:blip r:embed="rId3" cstate="print"/>
          <a:srcRect/>
          <a:stretch>
            <a:fillRect/>
          </a:stretch>
        </p:blipFill>
        <p:spPr bwMode="auto">
          <a:xfrm>
            <a:off x="4495800" y="152400"/>
            <a:ext cx="4419600" cy="6553200"/>
          </a:xfrm>
          <a:prstGeom prst="rect">
            <a:avLst/>
          </a:prstGeom>
          <a:noFill/>
          <a:ln w="76200">
            <a:solidFill>
              <a:schemeClr val="tx1"/>
            </a:solidFill>
          </a:ln>
        </p:spPr>
      </p:pic>
      <p:cxnSp>
        <p:nvCxnSpPr>
          <p:cNvPr id="6" name="Скругленная соединительная линия 5"/>
          <p:cNvCxnSpPr/>
          <p:nvPr/>
        </p:nvCxnSpPr>
        <p:spPr>
          <a:xfrm>
            <a:off x="762000" y="4191000"/>
            <a:ext cx="2971800" cy="158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52400"/>
            <a:ext cx="8686800" cy="487362"/>
          </a:xfrm>
          <a:solidFill>
            <a:schemeClr val="accent6">
              <a:lumMod val="40000"/>
              <a:lumOff val="60000"/>
            </a:schemeClr>
          </a:solidFill>
          <a:ln w="57150">
            <a:solidFill>
              <a:schemeClr val="bg2">
                <a:lumMod val="50000"/>
              </a:schemeClr>
            </a:solidFill>
          </a:ln>
        </p:spPr>
        <p:txBody>
          <a:bodyPr>
            <a:noAutofit/>
          </a:bodyPr>
          <a:lstStyle/>
          <a:p>
            <a:r>
              <a:rPr lang="ru-RU" sz="3300" b="1" dirty="0" smtClean="0"/>
              <a:t>Большая серебряная медаль.</a:t>
            </a:r>
            <a:endParaRPr lang="ru-RU" sz="3300" b="1" dirty="0"/>
          </a:p>
        </p:txBody>
      </p:sp>
      <p:sp>
        <p:nvSpPr>
          <p:cNvPr id="3" name="Содержимое 2"/>
          <p:cNvSpPr>
            <a:spLocks noGrp="1"/>
          </p:cNvSpPr>
          <p:nvPr>
            <p:ph idx="1"/>
          </p:nvPr>
        </p:nvSpPr>
        <p:spPr>
          <a:xfrm>
            <a:off x="228600" y="6019800"/>
            <a:ext cx="8610600" cy="685800"/>
          </a:xfrm>
          <a:solidFill>
            <a:schemeClr val="accent6">
              <a:lumMod val="40000"/>
              <a:lumOff val="60000"/>
            </a:schemeClr>
          </a:solidFill>
          <a:ln w="76200">
            <a:solidFill>
              <a:schemeClr val="bg2">
                <a:lumMod val="50000"/>
              </a:schemeClr>
            </a:solidFill>
          </a:ln>
        </p:spPr>
        <p:txBody>
          <a:bodyPr>
            <a:normAutofit fontScale="62500" lnSpcReduction="20000"/>
          </a:bodyPr>
          <a:lstStyle/>
          <a:p>
            <a:pPr>
              <a:buFont typeface="Wingdings" pitchFamily="2" charset="2"/>
              <a:buChar char="Ø"/>
            </a:pPr>
            <a:r>
              <a:rPr lang="ru-RU" dirty="0" smtClean="0"/>
              <a:t>Картина  </a:t>
            </a:r>
            <a:r>
              <a:rPr lang="ru-RU" dirty="0" smtClean="0">
                <a:solidFill>
                  <a:schemeClr val="accent3">
                    <a:lumMod val="50000"/>
                  </a:schemeClr>
                </a:solidFill>
              </a:rPr>
              <a:t>«Приезд станового на следствие». 1857 г.</a:t>
            </a:r>
          </a:p>
          <a:p>
            <a:pPr>
              <a:buFont typeface="Wingdings" pitchFamily="2" charset="2"/>
              <a:buChar char="Ø"/>
            </a:pPr>
            <a:r>
              <a:rPr lang="ru-RU" dirty="0" smtClean="0"/>
              <a:t>Картина принесла молодому художнику большую серебряную медаль.</a:t>
            </a:r>
          </a:p>
        </p:txBody>
      </p:sp>
      <p:pic>
        <p:nvPicPr>
          <p:cNvPr id="1026" name="Picture 2" descr="Приезд станового на следствие - Василий Перов"/>
          <p:cNvPicPr>
            <a:picLocks noChangeAspect="1" noChangeArrowheads="1"/>
          </p:cNvPicPr>
          <p:nvPr/>
        </p:nvPicPr>
        <p:blipFill>
          <a:blip r:embed="rId3" cstate="print"/>
          <a:srcRect/>
          <a:stretch>
            <a:fillRect/>
          </a:stretch>
        </p:blipFill>
        <p:spPr bwMode="auto">
          <a:xfrm>
            <a:off x="228600" y="838200"/>
            <a:ext cx="8610600" cy="5029200"/>
          </a:xfrm>
          <a:prstGeom prst="rect">
            <a:avLst/>
          </a:prstGeom>
          <a:ln w="190500" cap="sq">
            <a:solidFill>
              <a:schemeClr val="bg2">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91200"/>
            <a:ext cx="8305800" cy="838200"/>
          </a:xfrm>
          <a:solidFill>
            <a:schemeClr val="tx1">
              <a:lumMod val="75000"/>
              <a:lumOff val="25000"/>
            </a:schemeClr>
          </a:solidFill>
          <a:ln>
            <a:solidFill>
              <a:schemeClr val="bg1"/>
            </a:solidFill>
          </a:ln>
        </p:spPr>
        <p:txBody>
          <a:bodyPr>
            <a:normAutofit fontScale="90000"/>
          </a:bodyPr>
          <a:lstStyle/>
          <a:p>
            <a:r>
              <a:rPr lang="ru-RU" sz="2510" dirty="0" smtClean="0">
                <a:solidFill>
                  <a:schemeClr val="bg1"/>
                </a:solidFill>
              </a:rPr>
              <a:t>Следующее произведение Перова «Первый чин», написанное в 1860 году, было отмечено Малой золотой медалью.</a:t>
            </a:r>
            <a:endParaRPr lang="ru-RU" sz="2510" dirty="0">
              <a:solidFill>
                <a:schemeClr val="bg1"/>
              </a:solidFill>
            </a:endParaRPr>
          </a:p>
        </p:txBody>
      </p:sp>
      <p:pic>
        <p:nvPicPr>
          <p:cNvPr id="1026" name="Picture 2" descr="Первый чин. Сын дьячка, произведенный в коллежские регистраторы. 1860 Литография. 39x56 ГРМ. Василий Григорьевич Перов"/>
          <p:cNvPicPr>
            <a:picLocks noChangeAspect="1" noChangeArrowheads="1"/>
          </p:cNvPicPr>
          <p:nvPr/>
        </p:nvPicPr>
        <p:blipFill>
          <a:blip r:embed="rId3" cstate="print"/>
          <a:srcRect/>
          <a:stretch>
            <a:fillRect/>
          </a:stretch>
        </p:blipFill>
        <p:spPr bwMode="auto">
          <a:xfrm>
            <a:off x="762000" y="457200"/>
            <a:ext cx="7848600" cy="5029200"/>
          </a:xfrm>
          <a:prstGeom prst="rect">
            <a:avLst/>
          </a:prstGeom>
          <a:ln w="228600" cap="sq" cmpd="thickThin">
            <a:solidFill>
              <a:schemeClr val="tx1">
                <a:lumMod val="65000"/>
                <a:lumOff val="35000"/>
              </a:schemeClr>
            </a:solidFill>
            <a:prstDash val="solid"/>
            <a:miter lim="800000"/>
          </a:ln>
          <a:effectLst>
            <a:innerShdw blurRad="76200">
              <a:srgbClr val="000000"/>
            </a:innerShdw>
          </a:effectLst>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400"/>
            <a:ext cx="8610600" cy="838200"/>
          </a:xfrm>
          <a:solidFill>
            <a:schemeClr val="bg1">
              <a:lumMod val="85000"/>
            </a:schemeClr>
          </a:solidFill>
          <a:ln w="57150">
            <a:solidFill>
              <a:schemeClr val="bg1"/>
            </a:solidFill>
          </a:ln>
        </p:spPr>
        <p:txBody>
          <a:bodyPr>
            <a:normAutofit fontScale="90000"/>
          </a:bodyPr>
          <a:lstStyle/>
          <a:p>
            <a:pPr algn="l"/>
            <a:r>
              <a:rPr lang="ru-RU" sz="4200" dirty="0" smtClean="0"/>
              <a:t/>
            </a:r>
            <a:br>
              <a:rPr lang="ru-RU" sz="4200" dirty="0" smtClean="0"/>
            </a:br>
            <a:r>
              <a:rPr lang="ru-RU" sz="4200" dirty="0" smtClean="0"/>
              <a:t>«Сельский крестный ход на пасхе(1861).</a:t>
            </a:r>
            <a:r>
              <a:rPr lang="ru-RU" dirty="0" smtClean="0"/>
              <a:t/>
            </a:r>
            <a:br>
              <a:rPr lang="ru-RU" dirty="0" smtClean="0"/>
            </a:br>
            <a:endParaRPr lang="ru-RU" dirty="0"/>
          </a:p>
        </p:txBody>
      </p:sp>
      <p:sp>
        <p:nvSpPr>
          <p:cNvPr id="3" name="Содержимое 2"/>
          <p:cNvSpPr>
            <a:spLocks noGrp="1"/>
          </p:cNvSpPr>
          <p:nvPr>
            <p:ph idx="1"/>
          </p:nvPr>
        </p:nvSpPr>
        <p:spPr>
          <a:xfrm>
            <a:off x="228600" y="1143000"/>
            <a:ext cx="3124200" cy="5486400"/>
          </a:xfrm>
          <a:solidFill>
            <a:schemeClr val="bg1">
              <a:lumMod val="85000"/>
            </a:schemeClr>
          </a:solidFill>
          <a:ln w="57150">
            <a:solidFill>
              <a:schemeClr val="bg1"/>
            </a:solidFill>
          </a:ln>
        </p:spPr>
        <p:txBody>
          <a:bodyPr>
            <a:normAutofit fontScale="70000" lnSpcReduction="20000"/>
          </a:bodyPr>
          <a:lstStyle/>
          <a:p>
            <a:pPr>
              <a:buFont typeface="Wingdings" pitchFamily="2" charset="2"/>
              <a:buChar char="Ø"/>
            </a:pPr>
            <a:r>
              <a:rPr lang="ru-RU" dirty="0" smtClean="0"/>
              <a:t>Получив право участвовать в конкурсе на Большую золотую медаль, Перов решился представить Академическому совету эскиз на тему «Сельский крестный ход на пасхе» (1861), но был отвергнут академией.</a:t>
            </a:r>
          </a:p>
          <a:p>
            <a:pPr>
              <a:buFont typeface="Wingdings" pitchFamily="2" charset="2"/>
              <a:buChar char="Ø"/>
            </a:pPr>
            <a:endParaRPr lang="ru-RU" dirty="0" smtClean="0"/>
          </a:p>
          <a:p>
            <a:pPr>
              <a:buFont typeface="Wingdings" pitchFamily="2" charset="2"/>
              <a:buChar char="Ø"/>
            </a:pPr>
            <a:r>
              <a:rPr lang="ru-RU" dirty="0" smtClean="0"/>
              <a:t> С этой картиной молодой художник входит в историю русского искусства.</a:t>
            </a:r>
          </a:p>
          <a:p>
            <a:pPr>
              <a:buNone/>
            </a:pPr>
            <a:endParaRPr lang="ru-RU" dirty="0"/>
          </a:p>
        </p:txBody>
      </p:sp>
      <p:pic>
        <p:nvPicPr>
          <p:cNvPr id="4" name="Рисунок 3" descr="Wassilij Grigorjewitsch Perow 006.jpg"/>
          <p:cNvPicPr/>
          <p:nvPr/>
        </p:nvPicPr>
        <p:blipFill>
          <a:blip r:embed="rId3" cstate="print"/>
          <a:srcRect/>
          <a:stretch>
            <a:fillRect/>
          </a:stretch>
        </p:blipFill>
        <p:spPr bwMode="auto">
          <a:xfrm>
            <a:off x="3581400" y="1143000"/>
            <a:ext cx="5334000"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6" name="Скругленная соединительная линия 5"/>
          <p:cNvCxnSpPr/>
          <p:nvPr/>
        </p:nvCxnSpPr>
        <p:spPr>
          <a:xfrm>
            <a:off x="533400" y="4648200"/>
            <a:ext cx="2286000" cy="158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8" name="Скругленная соединительная линия 17"/>
          <p:cNvCxnSpPr/>
          <p:nvPr/>
        </p:nvCxnSpPr>
        <p:spPr>
          <a:xfrm>
            <a:off x="685800" y="6248400"/>
            <a:ext cx="2057400" cy="158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6019800"/>
            <a:ext cx="8610600" cy="609600"/>
          </a:xfrm>
          <a:solidFill>
            <a:schemeClr val="bg1"/>
          </a:solidFill>
          <a:ln w="28575">
            <a:solidFill>
              <a:schemeClr val="tx1"/>
            </a:solidFill>
          </a:ln>
        </p:spPr>
        <p:txBody>
          <a:bodyPr/>
          <a:lstStyle/>
          <a:p>
            <a:r>
              <a:rPr lang="ru-RU" dirty="0" smtClean="0"/>
              <a:t>«Проповедь в селе» (1861). </a:t>
            </a:r>
            <a:endParaRPr lang="ru-RU" dirty="0"/>
          </a:p>
        </p:txBody>
      </p:sp>
      <p:pic>
        <p:nvPicPr>
          <p:cNvPr id="18434" name="Picture 2" descr="Описание картины Василия Перова «Проповедь в селе»"/>
          <p:cNvPicPr>
            <a:picLocks noChangeAspect="1" noChangeArrowheads="1"/>
          </p:cNvPicPr>
          <p:nvPr/>
        </p:nvPicPr>
        <p:blipFill>
          <a:blip r:embed="rId3" cstate="print"/>
          <a:srcRect/>
          <a:stretch>
            <a:fillRect/>
          </a:stretch>
        </p:blipFill>
        <p:spPr bwMode="auto">
          <a:xfrm>
            <a:off x="304800" y="228600"/>
            <a:ext cx="8610600" cy="5448301"/>
          </a:xfrm>
          <a:prstGeom prst="roundRect">
            <a:avLst>
              <a:gd name="adj" fmla="val 8594"/>
            </a:avLst>
          </a:prstGeom>
          <a:solidFill>
            <a:srgbClr val="FFFFFF">
              <a:shade val="85000"/>
            </a:srgbClr>
          </a:solidFill>
          <a:ln w="38100">
            <a:solidFill>
              <a:schemeClr val="bg2">
                <a:lumMod val="50000"/>
              </a:schemeClr>
            </a:solid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274638"/>
            <a:ext cx="8686800" cy="411162"/>
          </a:xfr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a:solidFill>
              <a:schemeClr val="tx1">
                <a:lumMod val="75000"/>
                <a:lumOff val="25000"/>
              </a:schemeClr>
            </a:solidFill>
          </a:ln>
        </p:spPr>
        <p:txBody>
          <a:bodyPr>
            <a:normAutofit fontScale="90000"/>
          </a:bodyPr>
          <a:lstStyle/>
          <a:p>
            <a:r>
              <a:rPr lang="ru-RU" dirty="0" smtClean="0"/>
              <a:t>Картина </a:t>
            </a:r>
            <a:r>
              <a:rPr lang="en-US" dirty="0" smtClean="0"/>
              <a:t>“</a:t>
            </a:r>
            <a:r>
              <a:rPr lang="ru-RU" dirty="0" smtClean="0"/>
              <a:t>Чаепитие в Мытищах</a:t>
            </a:r>
            <a:r>
              <a:rPr lang="en-US" dirty="0" smtClean="0"/>
              <a:t>”</a:t>
            </a:r>
            <a:r>
              <a:rPr lang="ru-RU" dirty="0" smtClean="0"/>
              <a:t>1862 г.</a:t>
            </a:r>
            <a:endParaRPr lang="ru-RU" dirty="0"/>
          </a:p>
        </p:txBody>
      </p:sp>
      <p:sp>
        <p:nvSpPr>
          <p:cNvPr id="3" name="Содержимое 2"/>
          <p:cNvSpPr>
            <a:spLocks noGrp="1"/>
          </p:cNvSpPr>
          <p:nvPr>
            <p:ph idx="1"/>
          </p:nvPr>
        </p:nvSpPr>
        <p:spPr>
          <a:xfrm>
            <a:off x="152400" y="914400"/>
            <a:ext cx="2362200" cy="5791200"/>
          </a:xfr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ln>
            <a:solidFill>
              <a:schemeClr val="tx1">
                <a:lumMod val="75000"/>
                <a:lumOff val="25000"/>
              </a:schemeClr>
            </a:solidFill>
          </a:ln>
        </p:spPr>
        <p:txBody>
          <a:bodyPr>
            <a:normAutofit fontScale="70000" lnSpcReduction="20000"/>
          </a:bodyPr>
          <a:lstStyle/>
          <a:p>
            <a:pPr algn="just">
              <a:buFont typeface="Wingdings" pitchFamily="2" charset="2"/>
              <a:buChar char="Ø"/>
            </a:pPr>
            <a:r>
              <a:rPr lang="ru-RU" dirty="0" smtClean="0"/>
              <a:t>В 1862 году Перов написал «Чаепитие в Мытищах». </a:t>
            </a:r>
          </a:p>
          <a:p>
            <a:pPr>
              <a:buNone/>
            </a:pPr>
            <a:endParaRPr lang="ru-RU" dirty="0" smtClean="0"/>
          </a:p>
          <a:p>
            <a:pPr>
              <a:buFont typeface="Wingdings" pitchFamily="2" charset="2"/>
              <a:buChar char="Ø"/>
            </a:pPr>
            <a:r>
              <a:rPr lang="ru-RU" dirty="0" smtClean="0"/>
              <a:t>Композиция картины построена на противопоставлении тучного монаха-чревоугодника и хромого слепца, инвалида войны, с мальчиком-поводырем. </a:t>
            </a:r>
            <a:endParaRPr lang="ru-RU" dirty="0"/>
          </a:p>
        </p:txBody>
      </p:sp>
      <p:pic>
        <p:nvPicPr>
          <p:cNvPr id="19460" name="Picture 4" descr="http://f.rodon.org/p/5/071106163100.jpg"/>
          <p:cNvPicPr>
            <a:picLocks noChangeAspect="1" noChangeArrowheads="1"/>
          </p:cNvPicPr>
          <p:nvPr/>
        </p:nvPicPr>
        <p:blipFill>
          <a:blip r:embed="rId3" cstate="print"/>
          <a:srcRect/>
          <a:stretch>
            <a:fillRect/>
          </a:stretch>
        </p:blipFill>
        <p:spPr bwMode="auto">
          <a:xfrm>
            <a:off x="2705100" y="914400"/>
            <a:ext cx="6210300" cy="5791200"/>
          </a:xfrm>
          <a:prstGeom prst="rect">
            <a:avLst/>
          </a:prstGeom>
          <a:noFill/>
          <a:ln w="38100">
            <a:solidFill>
              <a:schemeClr val="tx1"/>
            </a:solidFill>
          </a:ln>
        </p:spPr>
      </p:pic>
      <p:cxnSp>
        <p:nvCxnSpPr>
          <p:cNvPr id="7" name="Скругленная соединительная линия 6"/>
          <p:cNvCxnSpPr/>
          <p:nvPr/>
        </p:nvCxnSpPr>
        <p:spPr>
          <a:xfrm>
            <a:off x="609600" y="2286000"/>
            <a:ext cx="1524000" cy="1588"/>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74638"/>
            <a:ext cx="8686800" cy="563562"/>
          </a:xfrm>
          <a:solidFill>
            <a:schemeClr val="accent1">
              <a:lumMod val="20000"/>
              <a:lumOff val="80000"/>
            </a:schemeClr>
          </a:solidFill>
          <a:ln>
            <a:solidFill>
              <a:schemeClr val="tx2"/>
            </a:solidFill>
          </a:ln>
        </p:spPr>
        <p:txBody>
          <a:bodyPr>
            <a:noAutofit/>
          </a:bodyPr>
          <a:lstStyle/>
          <a:p>
            <a:r>
              <a:rPr lang="ru-RU" sz="3800" dirty="0" smtClean="0">
                <a:solidFill>
                  <a:schemeClr val="accent2">
                    <a:lumMod val="75000"/>
                  </a:schemeClr>
                </a:solidFill>
              </a:rPr>
              <a:t>Картина </a:t>
            </a:r>
            <a:r>
              <a:rPr lang="en-US" sz="3800" dirty="0" smtClean="0">
                <a:solidFill>
                  <a:schemeClr val="accent2">
                    <a:lumMod val="75000"/>
                  </a:schemeClr>
                </a:solidFill>
              </a:rPr>
              <a:t>“</a:t>
            </a:r>
            <a:r>
              <a:rPr lang="ru-RU" sz="3800" dirty="0" smtClean="0">
                <a:solidFill>
                  <a:schemeClr val="accent2">
                    <a:lumMod val="75000"/>
                  </a:schemeClr>
                </a:solidFill>
              </a:rPr>
              <a:t>Продавец песенников</a:t>
            </a:r>
            <a:r>
              <a:rPr lang="en-US" sz="3800" dirty="0" smtClean="0">
                <a:solidFill>
                  <a:schemeClr val="accent2">
                    <a:lumMod val="75000"/>
                  </a:schemeClr>
                </a:solidFill>
              </a:rPr>
              <a:t>”</a:t>
            </a:r>
            <a:r>
              <a:rPr lang="ru-RU" sz="3800" dirty="0" smtClean="0">
                <a:solidFill>
                  <a:schemeClr val="accent2">
                    <a:lumMod val="75000"/>
                  </a:schemeClr>
                </a:solidFill>
              </a:rPr>
              <a:t>1863г.</a:t>
            </a:r>
            <a:endParaRPr lang="ru-RU" sz="3800" dirty="0">
              <a:solidFill>
                <a:schemeClr val="accent2">
                  <a:lumMod val="75000"/>
                </a:schemeClr>
              </a:solidFill>
            </a:endParaRPr>
          </a:p>
        </p:txBody>
      </p:sp>
      <p:sp>
        <p:nvSpPr>
          <p:cNvPr id="3" name="Содержимое 2"/>
          <p:cNvSpPr>
            <a:spLocks noGrp="1"/>
          </p:cNvSpPr>
          <p:nvPr>
            <p:ph idx="1"/>
          </p:nvPr>
        </p:nvSpPr>
        <p:spPr>
          <a:xfrm>
            <a:off x="152400" y="5791200"/>
            <a:ext cx="8839200" cy="914400"/>
          </a:xfrm>
          <a:solidFill>
            <a:schemeClr val="accent1">
              <a:lumMod val="20000"/>
              <a:lumOff val="80000"/>
            </a:schemeClr>
          </a:solidFill>
          <a:ln>
            <a:solidFill>
              <a:schemeClr val="tx2"/>
            </a:solidFill>
          </a:ln>
        </p:spPr>
        <p:txBody>
          <a:bodyPr>
            <a:noAutofit/>
          </a:bodyPr>
          <a:lstStyle/>
          <a:p>
            <a:pPr>
              <a:buFont typeface="Wingdings" pitchFamily="2" charset="2"/>
              <a:buChar char="Ø"/>
            </a:pPr>
            <a:r>
              <a:rPr lang="ru-RU" sz="1400" dirty="0" smtClean="0">
                <a:solidFill>
                  <a:srgbClr val="C00000"/>
                </a:solidFill>
              </a:rPr>
              <a:t>   Осенью 1862 года едет во Францию.   Наблюдая народную жизнь в столице Франции, он создает такие яркие работы, как «Продавец песенников», «Уличная сцена в Париже», «Савояр». Эти произведения говорят о росте живописного мастерства художника, в них видно стремление более глубоко раскрыть психологию человека.</a:t>
            </a:r>
            <a:endParaRPr lang="ru-RU" sz="1400" dirty="0">
              <a:solidFill>
                <a:srgbClr val="C00000"/>
              </a:solidFill>
            </a:endParaRPr>
          </a:p>
        </p:txBody>
      </p:sp>
      <p:pic>
        <p:nvPicPr>
          <p:cNvPr id="20486" name="Picture 6" descr="http://f11.ifotki.info/org/cac9363cb503415c90e1a48407ad53bebc5f6c135153617.jpg"/>
          <p:cNvPicPr>
            <a:picLocks noChangeAspect="1" noChangeArrowheads="1"/>
          </p:cNvPicPr>
          <p:nvPr/>
        </p:nvPicPr>
        <p:blipFill>
          <a:blip r:embed="rId3" cstate="print"/>
          <a:srcRect/>
          <a:stretch>
            <a:fillRect/>
          </a:stretch>
        </p:blipFill>
        <p:spPr bwMode="auto">
          <a:xfrm>
            <a:off x="228600" y="1066800"/>
            <a:ext cx="8686800" cy="4648200"/>
          </a:xfrm>
          <a:prstGeom prst="rect">
            <a:avLst/>
          </a:prstGeom>
          <a:ln w="38100">
            <a:solidFill>
              <a:schemeClr val="tx2"/>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400"/>
            <a:ext cx="8534400" cy="990600"/>
          </a:xfrm>
          <a:solidFill>
            <a:schemeClr val="tx1">
              <a:lumMod val="50000"/>
              <a:lumOff val="50000"/>
            </a:schemeClr>
          </a:solidFill>
          <a:ln w="28575">
            <a:solidFill>
              <a:schemeClr val="tx1">
                <a:lumMod val="85000"/>
                <a:lumOff val="15000"/>
              </a:schemeClr>
            </a:solidFill>
          </a:ln>
        </p:spPr>
        <p:txBody>
          <a:bodyPr>
            <a:normAutofit/>
          </a:bodyPr>
          <a:lstStyle/>
          <a:p>
            <a:r>
              <a:rPr lang="ru-RU" sz="3800" dirty="0" smtClean="0"/>
              <a:t>Картина «Проводы покойника» (1865) </a:t>
            </a:r>
            <a:endParaRPr lang="ru-RU" sz="3800" dirty="0"/>
          </a:p>
        </p:txBody>
      </p:sp>
      <p:pic>
        <p:nvPicPr>
          <p:cNvPr id="21508" name="Picture 4" descr="http://art19.info/gallery/image/perov/provody-pokojnika.jpg"/>
          <p:cNvPicPr>
            <a:picLocks noChangeAspect="1" noChangeArrowheads="1"/>
          </p:cNvPicPr>
          <p:nvPr/>
        </p:nvPicPr>
        <p:blipFill>
          <a:blip r:embed="rId3" cstate="print"/>
          <a:srcRect/>
          <a:stretch>
            <a:fillRect/>
          </a:stretch>
        </p:blipFill>
        <p:spPr bwMode="auto">
          <a:xfrm>
            <a:off x="304800" y="1295400"/>
            <a:ext cx="8534400" cy="5334000"/>
          </a:xfrm>
          <a:prstGeom prst="rect">
            <a:avLst/>
          </a:prstGeom>
          <a:solidFill>
            <a:schemeClr val="tx1">
              <a:lumMod val="85000"/>
              <a:lumOff val="15000"/>
            </a:schemeClr>
          </a:solidFill>
          <a:ln w="57150">
            <a:solidFill>
              <a:schemeClr val="tx1">
                <a:lumMod val="85000"/>
                <a:lumOff val="15000"/>
              </a:schemeClr>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1033</TotalTime>
  <Words>586</Words>
  <Application>Microsoft Office PowerPoint</Application>
  <PresentationFormat>Экран (4:3)</PresentationFormat>
  <Paragraphs>69</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Office Theme</vt:lpstr>
      <vt:lpstr>Слайд 1</vt:lpstr>
      <vt:lpstr>Детство Василия Перова.</vt:lpstr>
      <vt:lpstr>Большая серебряная медаль.</vt:lpstr>
      <vt:lpstr>Следующее произведение Перова «Первый чин», написанное в 1860 году, было отмечено Малой золотой медалью.</vt:lpstr>
      <vt:lpstr> «Сельский крестный ход на пасхе(1861). </vt:lpstr>
      <vt:lpstr>Слайд 6</vt:lpstr>
      <vt:lpstr>Картина “Чаепитие в Мытищах”1862 г.</vt:lpstr>
      <vt:lpstr>Картина “Продавец песенников”1863г.</vt:lpstr>
      <vt:lpstr>Картина «Проводы покойника» (1865) </vt:lpstr>
      <vt:lpstr>Картина “Тройка”1866 год.</vt:lpstr>
      <vt:lpstr>О натурщиках картины “ Тройка”.</vt:lpstr>
      <vt:lpstr> Картина “Утопленница”1867г. </vt:lpstr>
      <vt:lpstr>Звание профессора.</vt:lpstr>
      <vt:lpstr>Картина “ Спящие дети“1870г.</vt:lpstr>
      <vt:lpstr> Картина ”Охотники на привале”  1871.  </vt:lpstr>
      <vt:lpstr>Картина “Рыболов”1871г.</vt:lpstr>
      <vt:lpstr>Портрет Ф.М. Достоевского 1872г.</vt:lpstr>
      <vt:lpstr>Портрет Тургенева И.С., 1872г.</vt:lpstr>
      <vt:lpstr>Картина”Голубятник”1874г. </vt:lpstr>
      <vt:lpstr>Слайд 20</vt:lpstr>
      <vt:lpstr> Картина “Никита Пустосвят. Спор о вере” 1880г. </vt:lpstr>
      <vt:lpstr> Картина “Плач Ярославны” 1881г. </vt:lpstr>
      <vt:lpstr>Смерть художника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admin</cp:lastModifiedBy>
  <cp:revision>108</cp:revision>
  <dcterms:modified xsi:type="dcterms:W3CDTF">2016-05-18T15:58:48Z</dcterms:modified>
</cp:coreProperties>
</file>