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75EE-77FA-47F2-80B0-9085C1C2D972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A0E5-1BA1-45A0-B07C-FE36B3DE5A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75EE-77FA-47F2-80B0-9085C1C2D972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A0E5-1BA1-45A0-B07C-FE36B3DE5A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75EE-77FA-47F2-80B0-9085C1C2D972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A0E5-1BA1-45A0-B07C-FE36B3DE5AE2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75EE-77FA-47F2-80B0-9085C1C2D972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A0E5-1BA1-45A0-B07C-FE36B3DE5AE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75EE-77FA-47F2-80B0-9085C1C2D972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A0E5-1BA1-45A0-B07C-FE36B3DE5A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75EE-77FA-47F2-80B0-9085C1C2D972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A0E5-1BA1-45A0-B07C-FE36B3DE5AE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75EE-77FA-47F2-80B0-9085C1C2D972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A0E5-1BA1-45A0-B07C-FE36B3DE5A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75EE-77FA-47F2-80B0-9085C1C2D972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A0E5-1BA1-45A0-B07C-FE36B3DE5A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75EE-77FA-47F2-80B0-9085C1C2D972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A0E5-1BA1-45A0-B07C-FE36B3DE5AE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75EE-77FA-47F2-80B0-9085C1C2D972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A0E5-1BA1-45A0-B07C-FE36B3DE5AE2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75EE-77FA-47F2-80B0-9085C1C2D972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0A0E5-1BA1-45A0-B07C-FE36B3DE5AE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FFB75EE-77FA-47F2-80B0-9085C1C2D972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130A0E5-1BA1-45A0-B07C-FE36B3DE5AE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3960439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Характеристика универсальных учебных действий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b="1" dirty="0"/>
              <a:t>учащихся на уроке иностранного языка 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3100" b="1" dirty="0"/>
              <a:t>(на материале урока английского языка в 5 классе 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en-US" sz="3100" b="1" dirty="0"/>
              <a:t>What kind of music do you like?)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4581128"/>
            <a:ext cx="3312368" cy="158417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dirty="0"/>
              <a:t>Шипунова </a:t>
            </a:r>
            <a:r>
              <a:rPr lang="ru-RU" dirty="0" smtClean="0"/>
              <a:t>М.В.,</a:t>
            </a:r>
            <a:endParaRPr lang="ru-RU" dirty="0"/>
          </a:p>
          <a:p>
            <a:pPr algn="l"/>
            <a:r>
              <a:rPr lang="ru-RU" dirty="0"/>
              <a:t> учитель английского </a:t>
            </a:r>
            <a:r>
              <a:rPr lang="ru-RU" dirty="0" smtClean="0"/>
              <a:t>языка </a:t>
            </a:r>
            <a:endParaRPr lang="ru-RU" dirty="0"/>
          </a:p>
          <a:p>
            <a:pPr algn="l"/>
            <a:r>
              <a:rPr lang="ru-RU" dirty="0"/>
              <a:t>МОУ «Средняя общеобразовательная школа № </a:t>
            </a:r>
            <a:r>
              <a:rPr lang="ru-RU" u="sng" dirty="0"/>
              <a:t>24</a:t>
            </a:r>
            <a:r>
              <a:rPr lang="ru-RU" dirty="0"/>
              <a:t>» </a:t>
            </a:r>
            <a:r>
              <a:rPr lang="ru-RU" dirty="0" smtClean="0"/>
              <a:t> </a:t>
            </a:r>
            <a:r>
              <a:rPr lang="ru-RU" dirty="0"/>
              <a:t>г. Белово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25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низ 5"/>
          <p:cNvSpPr/>
          <p:nvPr/>
        </p:nvSpPr>
        <p:spPr>
          <a:xfrm>
            <a:off x="4211960" y="1772816"/>
            <a:ext cx="504056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</a:t>
            </a:r>
            <a:r>
              <a:rPr lang="ru-RU" dirty="0" smtClean="0"/>
              <a:t>формирование УУД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</a:t>
            </a:r>
            <a:r>
              <a:rPr lang="ru-RU" dirty="0" smtClean="0"/>
              <a:t>развитие </a:t>
            </a:r>
            <a:r>
              <a:rPr lang="ru-RU" dirty="0" smtClean="0"/>
              <a:t>личности ученика</a:t>
            </a:r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ФГОС</a:t>
            </a:r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>
            <a:off x="4337974" y="3717032"/>
            <a:ext cx="450050" cy="16561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7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dirty="0"/>
              <a:t>л</a:t>
            </a:r>
            <a:r>
              <a:rPr lang="ru-RU" sz="4000" dirty="0" smtClean="0"/>
              <a:t>ичностные</a:t>
            </a:r>
          </a:p>
          <a:p>
            <a:endParaRPr lang="ru-RU" sz="4000" dirty="0"/>
          </a:p>
          <a:p>
            <a:r>
              <a:rPr lang="ru-RU" sz="4000" dirty="0" err="1"/>
              <a:t>м</a:t>
            </a:r>
            <a:r>
              <a:rPr lang="ru-RU" sz="4000" dirty="0" err="1" smtClean="0"/>
              <a:t>етапредметные</a:t>
            </a:r>
            <a:endParaRPr lang="ru-RU" sz="4000" dirty="0" smtClean="0"/>
          </a:p>
          <a:p>
            <a:endParaRPr lang="ru-RU" sz="4000" dirty="0"/>
          </a:p>
          <a:p>
            <a:r>
              <a:rPr lang="ru-RU" sz="4000" dirty="0" smtClean="0"/>
              <a:t>предметные</a:t>
            </a:r>
            <a:endParaRPr lang="ru-RU" sz="4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обучения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960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       УУД открывают возможность </a:t>
            </a:r>
            <a:r>
              <a:rPr lang="ru-RU" dirty="0"/>
              <a:t>широкой ориентации как в различных предметных областях, так и в строении самой учебной деятельности, включающей осознание её целевой направленности, ценностно-смысловых и </a:t>
            </a:r>
            <a:r>
              <a:rPr lang="ru-RU" dirty="0" err="1"/>
              <a:t>операциональных</a:t>
            </a:r>
            <a:r>
              <a:rPr lang="ru-RU" dirty="0"/>
              <a:t> характеристик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98776" cy="1143000"/>
          </a:xfrm>
        </p:spPr>
        <p:txBody>
          <a:bodyPr/>
          <a:lstStyle/>
          <a:p>
            <a:r>
              <a:rPr lang="ru-RU" dirty="0" smtClean="0"/>
              <a:t>А.Г. </a:t>
            </a:r>
            <a:r>
              <a:rPr lang="ru-RU" dirty="0" err="1" smtClean="0"/>
              <a:t>Асмолов</a:t>
            </a:r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512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5327759"/>
              </p:ext>
            </p:extLst>
          </p:nvPr>
        </p:nvGraphicFramePr>
        <p:xfrm>
          <a:off x="871538" y="2674938"/>
          <a:ext cx="7408862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6858"/>
                <a:gridCol w="4612004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предметная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1" marR="6174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закрепить знание лексики темы «Музыка»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1" marR="61741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социально-личностном развитии 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1" marR="61741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воспитывать любовь к музыке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1" marR="61741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сфере коммуникационного развития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1" marR="6174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отрабатывать умение вести диалог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1" marR="61741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сфере способности к регуляции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1" marR="6174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создать условия для самостоятельного определения обучающимися познавательной цели урока и оценки ее достижения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741" marR="61741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556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5940617"/>
              </p:ext>
            </p:extLst>
          </p:nvPr>
        </p:nvGraphicFramePr>
        <p:xfrm>
          <a:off x="467544" y="1268760"/>
          <a:ext cx="8229600" cy="51954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536"/>
                <a:gridCol w="2880320"/>
                <a:gridCol w="1553344"/>
                <a:gridCol w="2057400"/>
              </a:tblGrid>
              <a:tr h="51126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Основные этапы организации учебной деятельности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Содержание педагогического взаимодействия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Формируемые УУД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474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Деятельность учителя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Деятельность обучающихся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4452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1.Организационный момент (1 минута). Говорение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Приветствие на английском языке, проверка готовности обучающихся к уроку.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Доброе утро, дети. Я рада вас видеть. Я надеюсь: все готовы к работе. Давайте поприветствуем наших гостей. Садитесь, пожалуйста. Начинаем наш урок, вспомните некоторые правила: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Good morning, children! I m glad to see you, sit down, please. I hope everybody is ready to work. </a:t>
                      </a:r>
                      <a:endParaRPr lang="ru-RU" sz="1400" i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 т.д.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Приветствие, запись в рабочих тетрадях даты урока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Good morning, teacher!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Коммуникативные – осваивают разнообразные формулы вежливого обращения, приветствия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Планирование УУД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150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146479"/>
              </p:ext>
            </p:extLst>
          </p:nvPr>
        </p:nvGraphicFramePr>
        <p:xfrm>
          <a:off x="467544" y="1268760"/>
          <a:ext cx="8229600" cy="51954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536"/>
                <a:gridCol w="2880320"/>
                <a:gridCol w="1553344"/>
                <a:gridCol w="2057400"/>
              </a:tblGrid>
              <a:tr h="51126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Основные этапы организации учебной деятельности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Содержание педагогического взаимодействия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Формируемые УУД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474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Деятельность учителя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Деятельность обучающихся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445279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Применение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знаний (5 минут)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Now answer my </a:t>
                      </a:r>
                      <a:r>
                        <a:rPr lang="en-US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questions,please</a:t>
                      </a: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!  What kind of music do you like to listen to most of all?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When </a:t>
                      </a: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 am happy, I listen to rock music.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Когда я счастлив</a:t>
                      </a: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 слушаю рок музыку</a:t>
                      </a: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When I am sad ,… 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когда я грустный</a:t>
                      </a: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,…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When I … 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когда я</a:t>
                      </a: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…..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 like to listen to rock music.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When I am happy I listen  to rock music.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Когда я счастлив, я слушаю рок  музыку.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Личностные – осознают свои музыкальные предпочтения.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Метапредметные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– применяют знания в новых для них речевых конструкциях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Планирование УУД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609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развитие </a:t>
            </a:r>
            <a:r>
              <a:rPr lang="ru-RU" dirty="0"/>
              <a:t>доброжелательности, доверия и внимательности к людям, готовности к сотрудничеству и дружбе, оказанию помощи тем, кто в ней нуждается;</a:t>
            </a:r>
          </a:p>
          <a:p>
            <a:r>
              <a:rPr lang="ru-RU" dirty="0" smtClean="0"/>
              <a:t>Побуждение к </a:t>
            </a:r>
            <a:r>
              <a:rPr lang="ru-RU" dirty="0" err="1" smtClean="0"/>
              <a:t>эмпатии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smtClean="0"/>
              <a:t>сопереживанию, </a:t>
            </a:r>
            <a:r>
              <a:rPr lang="ru-RU" dirty="0"/>
              <a:t>эмоционально-нравственной отзывчивости;</a:t>
            </a:r>
          </a:p>
          <a:p>
            <a:r>
              <a:rPr lang="ru-RU" dirty="0" smtClean="0"/>
              <a:t>освоение </a:t>
            </a:r>
            <a:r>
              <a:rPr lang="ru-RU" dirty="0"/>
              <a:t>основных моральных норм (взаимопомощь, правдивость, честность, ответственность);</a:t>
            </a:r>
          </a:p>
          <a:p>
            <a:r>
              <a:rPr lang="ru-RU" dirty="0" smtClean="0"/>
              <a:t>формирование </a:t>
            </a:r>
            <a:r>
              <a:rPr lang="ru-RU" dirty="0"/>
              <a:t>адекватной позитивной осознанной самооценки; ценностных ориентиров и смыслов учебной </a:t>
            </a:r>
            <a:r>
              <a:rPr lang="ru-RU" dirty="0" smtClean="0"/>
              <a:t>деятельности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Возможности, создающиеся в процессе формирования УУД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911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/>
              <a:t>Спасибо за внимание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8610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61</TotalTime>
  <Words>361</Words>
  <Application>Microsoft Office PowerPoint</Application>
  <PresentationFormat>Экран (4:3)</PresentationFormat>
  <Paragraphs>80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Характеристика универсальных учебных действий учащихся на уроке иностранного языка  (на материале урока английского языка в 5 классе  What kind of music do you like?) </vt:lpstr>
      <vt:lpstr>ФГОС</vt:lpstr>
      <vt:lpstr>Результаты обучения</vt:lpstr>
      <vt:lpstr>А.Г. Асмолов:</vt:lpstr>
      <vt:lpstr>Цели урока</vt:lpstr>
      <vt:lpstr>Планирование УУД</vt:lpstr>
      <vt:lpstr>Планирование УУД</vt:lpstr>
      <vt:lpstr>Возможности, создающиеся в процессе формирования УУД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Характеристика универсальных учебных действий учащихся на уроке иностранного языка  (на материале урока английского языка в 5 классе  What kind of music do you like?) </dc:title>
  <dc:creator>RePack by Diakov</dc:creator>
  <cp:lastModifiedBy>RePack by Diakov</cp:lastModifiedBy>
  <cp:revision>13</cp:revision>
  <dcterms:created xsi:type="dcterms:W3CDTF">2016-03-05T07:34:47Z</dcterms:created>
  <dcterms:modified xsi:type="dcterms:W3CDTF">2016-03-06T02:59:43Z</dcterms:modified>
</cp:coreProperties>
</file>