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63246-DA6E-4F34-908D-D61984364F8A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DEED-DD77-4BC7-BAA8-12C5B4ED90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фон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116616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23528" y="1628800"/>
            <a:ext cx="8521756" cy="144655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Функции в </a:t>
            </a:r>
            <a:r>
              <a:rPr lang="en-US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EXCEL</a:t>
            </a:r>
            <a:endParaRPr lang="ru-RU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356992"/>
            <a:ext cx="46265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</a:t>
            </a:r>
            <a:r>
              <a:rPr lang="ru-RU" sz="5400" b="1" cap="all" spc="0" dirty="0" err="1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умм</a:t>
            </a:r>
            <a:r>
              <a:rPr lang="ru-RU" sz="5400" b="1" cap="all" spc="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а1</a:t>
            </a:r>
            <a:r>
              <a:rPr lang="en-US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:B20)</a:t>
            </a:r>
            <a:endParaRPr lang="ru-RU" sz="5400" b="1" cap="all" spc="0" dirty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5229200"/>
            <a:ext cx="37895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C</a:t>
            </a:r>
            <a:r>
              <a:rPr lang="ru-RU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РЗНАЧ(1</a:t>
            </a:r>
            <a:r>
              <a:rPr lang="en-US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;3)</a:t>
            </a:r>
            <a:endParaRPr lang="ru-RU" sz="5400" b="1" cap="all" spc="0" dirty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4221088"/>
            <a:ext cx="4757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Произвед</a:t>
            </a:r>
            <a:r>
              <a:rPr lang="ru-RU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(1</a:t>
            </a:r>
            <a:r>
              <a:rPr lang="en-US" sz="5400" b="1" cap="all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;3)</a:t>
            </a:r>
            <a:endParaRPr lang="ru-RU" sz="5400" b="1" cap="all" spc="0" dirty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0"/>
            <a:ext cx="7515960" cy="52322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>
                  <a:prstDash val="solid"/>
                </a:ln>
                <a:solidFill>
                  <a:schemeClr val="accent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Красноярский строительный техникум</a:t>
            </a:r>
            <a:endParaRPr lang="ru-RU" sz="2800" b="1" cap="none" spc="0" dirty="0">
              <a:ln>
                <a:prstDash val="solid"/>
              </a:ln>
              <a:solidFill>
                <a:schemeClr val="accent1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6136" y="5517232"/>
            <a:ext cx="3347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Преподаватель: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Розенкевич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Н.Р.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188640"/>
            <a:ext cx="42338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Встроенные функции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348880"/>
            <a:ext cx="8964488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600" dirty="0" smtClean="0"/>
              <a:t>Примеры: </a:t>
            </a:r>
            <a:r>
              <a:rPr lang="ru-RU" sz="2600" dirty="0" smtClean="0">
                <a:solidFill>
                  <a:srgbClr val="00B0F0"/>
                </a:solidFill>
              </a:rPr>
              <a:t>СУММ(</a:t>
            </a:r>
            <a:r>
              <a:rPr lang="en-US" sz="2600" dirty="0" smtClean="0">
                <a:solidFill>
                  <a:srgbClr val="00B0F0"/>
                </a:solidFill>
              </a:rPr>
              <a:t>A1:A8), </a:t>
            </a:r>
            <a:r>
              <a:rPr lang="ru-RU" sz="2600" dirty="0" smtClean="0">
                <a:solidFill>
                  <a:srgbClr val="00B0F0"/>
                </a:solidFill>
              </a:rPr>
              <a:t>КОРЕНЬ(20)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980728"/>
            <a:ext cx="7884368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600" dirty="0" smtClean="0"/>
              <a:t>Функция – встроенная формула в </a:t>
            </a:r>
            <a:r>
              <a:rPr lang="en-US" sz="2600" dirty="0" smtClean="0"/>
              <a:t>Excel</a:t>
            </a:r>
            <a:r>
              <a:rPr lang="ru-RU" sz="2600" dirty="0" smtClean="0"/>
              <a:t>.</a:t>
            </a:r>
          </a:p>
          <a:p>
            <a:pPr>
              <a:lnSpc>
                <a:spcPct val="90000"/>
              </a:lnSpc>
            </a:pPr>
            <a:endParaRPr lang="ru-RU" sz="2600" dirty="0" smtClean="0"/>
          </a:p>
        </p:txBody>
      </p:sp>
      <p:grpSp>
        <p:nvGrpSpPr>
          <p:cNvPr id="3" name="Группа 20"/>
          <p:cNvGrpSpPr/>
          <p:nvPr/>
        </p:nvGrpSpPr>
        <p:grpSpPr>
          <a:xfrm>
            <a:off x="1547664" y="3140968"/>
            <a:ext cx="4608512" cy="1034012"/>
            <a:chOff x="1619672" y="3140968"/>
            <a:chExt cx="4608512" cy="1034012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1619672" y="3861048"/>
              <a:ext cx="1584176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600" b="1" i="1" dirty="0" smtClean="0"/>
                <a:t>Имя функции</a:t>
              </a:r>
              <a:endParaRPr lang="ru-RU" sz="2600" b="1" i="1" dirty="0" smtClean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835696" y="3140968"/>
              <a:ext cx="439248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СУММ(</a:t>
              </a:r>
              <a:r>
                <a:rPr lang="en-US" sz="4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A1:A8;10</a:t>
              </a:r>
              <a:r>
                <a:rPr lang="ru-RU" sz="4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067944" y="3861048"/>
              <a:ext cx="1584176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600" b="1" i="1" dirty="0" smtClean="0"/>
                <a:t>аргументы</a:t>
              </a:r>
              <a:endParaRPr lang="ru-RU" sz="2600" b="1" i="1" dirty="0" smtClean="0"/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flipV="1">
              <a:off x="2555776" y="3645024"/>
              <a:ext cx="288032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>
              <a:stCxn id="14" idx="0"/>
            </p:cNvCxnSpPr>
            <p:nvPr/>
          </p:nvCxnSpPr>
          <p:spPr>
            <a:xfrm flipH="1" flipV="1">
              <a:off x="4499992" y="3645024"/>
              <a:ext cx="360040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>
              <a:stCxn id="14" idx="0"/>
            </p:cNvCxnSpPr>
            <p:nvPr/>
          </p:nvCxnSpPr>
          <p:spPr>
            <a:xfrm flipV="1">
              <a:off x="4860032" y="3645024"/>
              <a:ext cx="504056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2" name="Прямоугольник 21"/>
          <p:cNvSpPr/>
          <p:nvPr/>
        </p:nvSpPr>
        <p:spPr>
          <a:xfrm>
            <a:off x="899592" y="4365104"/>
            <a:ext cx="4608512" cy="1584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600" b="1" i="1" dirty="0" smtClean="0"/>
              <a:t>Виды аргументов</a:t>
            </a:r>
            <a:r>
              <a:rPr lang="ru-RU" sz="2600" dirty="0" smtClean="0"/>
              <a:t>: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600" dirty="0" smtClean="0"/>
              <a:t>Ссылки на ячейки </a:t>
            </a:r>
            <a:r>
              <a:rPr lang="ru-RU" sz="2600" b="1" dirty="0" smtClean="0">
                <a:solidFill>
                  <a:srgbClr val="C00000"/>
                </a:solidFill>
              </a:rPr>
              <a:t>А1, </a:t>
            </a:r>
            <a:r>
              <a:rPr lang="en-US" sz="2600" b="1" dirty="0" smtClean="0">
                <a:solidFill>
                  <a:srgbClr val="C00000"/>
                </a:solidFill>
              </a:rPr>
              <a:t>B4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600" dirty="0" smtClean="0"/>
              <a:t>Ссылки на диапазон </a:t>
            </a:r>
            <a:r>
              <a:rPr lang="ru-RU" sz="2600" b="1" dirty="0" smtClean="0">
                <a:solidFill>
                  <a:srgbClr val="C00000"/>
                </a:solidFill>
              </a:rPr>
              <a:t>А1:</a:t>
            </a:r>
            <a:r>
              <a:rPr lang="en-US" sz="2600" b="1" dirty="0" smtClean="0">
                <a:solidFill>
                  <a:srgbClr val="C00000"/>
                </a:solidFill>
              </a:rPr>
              <a:t>B4</a:t>
            </a:r>
            <a:endParaRPr lang="ru-RU" sz="2600" b="1" dirty="0" smtClean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600" dirty="0" smtClean="0"/>
              <a:t>Константы </a:t>
            </a:r>
            <a:r>
              <a:rPr lang="ru-RU" sz="2600" b="1" dirty="0" smtClean="0">
                <a:solidFill>
                  <a:srgbClr val="C00000"/>
                </a:solidFill>
              </a:rPr>
              <a:t>-4; 7; 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низ стрелка 4">
            <a:hlinkClick r:id="rId2" action="ppaction://hlinksldjump"/>
          </p:cNvPr>
          <p:cNvSpPr/>
          <p:nvPr/>
        </p:nvSpPr>
        <p:spPr>
          <a:xfrm rot="16437503">
            <a:off x="8719749" y="6259817"/>
            <a:ext cx="419414" cy="401092"/>
          </a:xfrm>
          <a:prstGeom prst="curvedUpArrow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User\Desktop\3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852936"/>
            <a:ext cx="4464496" cy="3804527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51520" y="2564904"/>
            <a:ext cx="28083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-</a:t>
            </a:r>
            <a:r>
              <a:rPr lang="ru-RU" sz="2400" dirty="0" smtClean="0"/>
              <a:t>Математические</a:t>
            </a:r>
          </a:p>
          <a:p>
            <a:r>
              <a:rPr lang="ru-RU" sz="2400" dirty="0" smtClean="0"/>
              <a:t>-Статистические</a:t>
            </a:r>
          </a:p>
          <a:p>
            <a:r>
              <a:rPr lang="ru-RU" sz="2400" dirty="0" smtClean="0"/>
              <a:t>-Финансовые</a:t>
            </a:r>
          </a:p>
          <a:p>
            <a:r>
              <a:rPr lang="ru-RU" sz="2400" dirty="0" smtClean="0"/>
              <a:t>-Дата и время и т. д.</a:t>
            </a:r>
            <a:endParaRPr lang="ru-RU" sz="2400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763688" y="5229200"/>
            <a:ext cx="1403648" cy="648072"/>
          </a:xfrm>
          <a:prstGeom prst="wedgeRoundRectCallout">
            <a:avLst>
              <a:gd name="adj1" fmla="val 166518"/>
              <a:gd name="adj2" fmla="val -265889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Категории</a:t>
            </a:r>
            <a:endParaRPr lang="ru-RU" sz="1400" b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7744" y="404664"/>
            <a:ext cx="3930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Категории функций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15616" y="1700808"/>
            <a:ext cx="7056784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dirty="0" smtClean="0"/>
              <a:t>Для удобства выбора и обращения к ним, все функции объединены в группы, называемые </a:t>
            </a:r>
            <a:r>
              <a:rPr lang="ru-RU" b="1" i="1" dirty="0" smtClean="0"/>
              <a:t>категориями</a:t>
            </a:r>
            <a:r>
              <a:rPr lang="ru-RU" dirty="0" smtClean="0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B4BFF-D8AD-41E1-AD0D-D9E66DB0AE9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548680"/>
            <a:ext cx="71235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Порядок ввода функции с помощью мастера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060848"/>
            <a:ext cx="66967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Выделить ячейку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Вызвать мастер функций (кнопка        на строке формул)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Выбрать категорию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Выбрать имя функции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Ввести аргументы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ОК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564904"/>
            <a:ext cx="4476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068960"/>
            <a:ext cx="288032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4869160"/>
            <a:ext cx="3535288" cy="1687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/>
          <p:nvPr/>
        </p:nvCxnSpPr>
        <p:spPr>
          <a:xfrm>
            <a:off x="3707904" y="3645024"/>
            <a:ext cx="266429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923928" y="4077072"/>
            <a:ext cx="223224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3131840" y="4509120"/>
            <a:ext cx="7200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1" y="188640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Например, суммирование значений диапазона ячеек одна из наиболее часто используемых функций. Для этого  выделяем нужный диапазон  ячеек, выбираем категорию </a:t>
            </a:r>
            <a:r>
              <a:rPr lang="ru-RU" sz="2800" u="sng" dirty="0" smtClean="0"/>
              <a:t>математические,</a:t>
            </a:r>
            <a:r>
              <a:rPr lang="ru-RU" sz="2800" dirty="0" smtClean="0"/>
              <a:t> функцию</a:t>
            </a:r>
            <a:r>
              <a:rPr lang="ru-RU" sz="2800" u="sng" dirty="0" smtClean="0"/>
              <a:t> СУММ</a:t>
            </a:r>
            <a:r>
              <a:rPr lang="ru-RU" sz="2800" dirty="0" smtClean="0"/>
              <a:t>, нужный диапазон ячеек и </a:t>
            </a:r>
            <a:r>
              <a:rPr lang="ru-RU" sz="2800" u="sng" dirty="0" smtClean="0"/>
              <a:t>ОК.</a:t>
            </a:r>
            <a:r>
              <a:rPr lang="ru-RU" sz="2800" dirty="0" smtClean="0"/>
              <a:t> Получаем  искомую сумму.</a:t>
            </a:r>
            <a:endParaRPr lang="ru-RU" sz="2800" u="sng" dirty="0"/>
          </a:p>
        </p:txBody>
      </p:sp>
      <p:pic>
        <p:nvPicPr>
          <p:cNvPr id="6146" name="Picture 2" descr="C:\Users\User\Desktop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40968"/>
            <a:ext cx="3801161" cy="2995042"/>
          </a:xfrm>
          <a:prstGeom prst="rect">
            <a:avLst/>
          </a:prstGeom>
          <a:noFill/>
        </p:spPr>
      </p:pic>
      <p:pic>
        <p:nvPicPr>
          <p:cNvPr id="6147" name="Picture 3" descr="C:\Users\User\Desktop\2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645024"/>
            <a:ext cx="4211960" cy="2505153"/>
          </a:xfrm>
          <a:prstGeom prst="rect">
            <a:avLst/>
          </a:prstGeom>
          <a:noFill/>
        </p:spPr>
      </p:pic>
      <p:pic>
        <p:nvPicPr>
          <p:cNvPr id="6148" name="Picture 4" descr="C:\Users\User\Desktop\333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636912"/>
            <a:ext cx="3092366" cy="28282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B4BFF-D8AD-41E1-AD0D-D9E66DB0AE9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548680"/>
            <a:ext cx="73395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Виды функций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844824"/>
            <a:ext cx="770485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Математические:</a:t>
            </a:r>
            <a:endParaRPr kumimoji="0" lang="ru-RU" sz="9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Сумм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(…) – вычисляет сумму аргументов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Произвед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(…) – перемножает аргументы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Корень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(число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– вычисляет квадратный корень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Степень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(а;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вычисляет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23528" y="4393266"/>
            <a:ext cx="828092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татистические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Мин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(…) – самое маленькое значение аргументов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Макс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(…) – выбирает самое большое значение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Срзнач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(..) -  вычисляет среднее арифметическое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B4BFF-D8AD-41E1-AD0D-D9E66DB0AE9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548680"/>
            <a:ext cx="73395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таблице определите, чему будет равна функция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2276872"/>
          <a:ext cx="2952328" cy="18542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50071"/>
                <a:gridCol w="1334105"/>
                <a:gridCol w="1368152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3968" y="1988840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ru-RU" sz="2800" dirty="0" smtClean="0"/>
              <a:t>УММ(А1:</a:t>
            </a:r>
            <a:r>
              <a:rPr lang="en-US" sz="2800" dirty="0" smtClean="0"/>
              <a:t>B2;A3</a:t>
            </a:r>
            <a:r>
              <a:rPr lang="ru-RU" sz="2800" dirty="0" smtClean="0"/>
              <a:t>;6)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283968" y="292494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МИН(А1:</a:t>
            </a:r>
            <a:r>
              <a:rPr lang="en-US" sz="2800" dirty="0" smtClean="0"/>
              <a:t>B4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283968" y="3717032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ru-RU" sz="2800" dirty="0" smtClean="0"/>
              <a:t>РЗНАЧ(А1:</a:t>
            </a:r>
            <a:r>
              <a:rPr lang="en-US" sz="2800" dirty="0" smtClean="0"/>
              <a:t>B2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283968" y="4489956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МАКС(А1:</a:t>
            </a:r>
            <a:r>
              <a:rPr lang="en-US" sz="2800" dirty="0" smtClean="0"/>
              <a:t>B4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524328" y="198884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=18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44208" y="292494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</a:rPr>
              <a:t>-4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48264" y="371703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88224" y="448995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=9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3968" y="5282044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ПРОИЗВЕД(А1:</a:t>
            </a:r>
            <a:r>
              <a:rPr lang="en-US" sz="2800" dirty="0" smtClean="0"/>
              <a:t>B4</a:t>
            </a:r>
            <a:r>
              <a:rPr lang="ru-RU" sz="2800" dirty="0" smtClean="0"/>
              <a:t>;225)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8172400" y="528204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=0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450912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КОРЕНЬ(</a:t>
            </a:r>
            <a:r>
              <a:rPr lang="en-US" sz="2800" dirty="0" smtClean="0"/>
              <a:t>B1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2339752" y="450912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</a:rPr>
              <a:t>3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512" y="5229200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СТЕПЕНЬ(</a:t>
            </a:r>
            <a:r>
              <a:rPr lang="en-US" sz="2800" dirty="0" smtClean="0"/>
              <a:t>B</a:t>
            </a:r>
            <a:r>
              <a:rPr lang="ru-RU" sz="2800" dirty="0" smtClean="0"/>
              <a:t>2;3)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915816" y="522920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=8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281</Words>
  <Application>Microsoft Office PowerPoint</Application>
  <PresentationFormat>Экран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kurs</dc:creator>
  <cp:lastModifiedBy>kurs</cp:lastModifiedBy>
  <cp:revision>1</cp:revision>
  <dcterms:created xsi:type="dcterms:W3CDTF">2015-01-23T02:04:43Z</dcterms:created>
  <dcterms:modified xsi:type="dcterms:W3CDTF">2015-01-23T02:44:05Z</dcterms:modified>
</cp:coreProperties>
</file>