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91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189708-3EA2-48D4-96DA-B43FAE229A93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EF528-0E78-4E4A-A6A4-80101591F41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BEF528-0E78-4E4A-A6A4-80101591F419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D4242-A685-4227-9C0C-8AFAE83BBB13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BD5F8-5C25-4BD8-8C68-BE2052FE89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D4242-A685-4227-9C0C-8AFAE83BBB13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BD5F8-5C25-4BD8-8C68-BE2052FE89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D4242-A685-4227-9C0C-8AFAE83BBB13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BD5F8-5C25-4BD8-8C68-BE2052FE89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D4242-A685-4227-9C0C-8AFAE83BBB13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BD5F8-5C25-4BD8-8C68-BE2052FE89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D4242-A685-4227-9C0C-8AFAE83BBB13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BD5F8-5C25-4BD8-8C68-BE2052FE89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D4242-A685-4227-9C0C-8AFAE83BBB13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BD5F8-5C25-4BD8-8C68-BE2052FE89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D4242-A685-4227-9C0C-8AFAE83BBB13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BD5F8-5C25-4BD8-8C68-BE2052FE89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D4242-A685-4227-9C0C-8AFAE83BBB13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BD5F8-5C25-4BD8-8C68-BE2052FE89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D4242-A685-4227-9C0C-8AFAE83BBB13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BD5F8-5C25-4BD8-8C68-BE2052FE89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D4242-A685-4227-9C0C-8AFAE83BBB13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BD5F8-5C25-4BD8-8C68-BE2052FE89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D4242-A685-4227-9C0C-8AFAE83BBB13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BD5F8-5C25-4BD8-8C68-BE2052FE89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D4242-A685-4227-9C0C-8AFAE83BBB13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BBD5F8-5C25-4BD8-8C68-BE2052FE89F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412776"/>
            <a:ext cx="7772400" cy="2766169"/>
          </a:xfrm>
        </p:spPr>
        <p:txBody>
          <a:bodyPr>
            <a:noAutofit/>
          </a:bodyPr>
          <a:lstStyle/>
          <a:p>
            <a:r>
              <a:rPr lang="ru-RU" sz="6600" dirty="0" smtClean="0"/>
              <a:t>Графические операторы </a:t>
            </a:r>
            <a:r>
              <a:rPr lang="en-US" sz="6600" dirty="0" smtClean="0"/>
              <a:t/>
            </a:r>
            <a:br>
              <a:rPr lang="en-US" sz="6600" dirty="0" smtClean="0"/>
            </a:br>
            <a:r>
              <a:rPr lang="en-US" sz="6600" b="1" dirty="0" smtClean="0"/>
              <a:t>QBASIC</a:t>
            </a:r>
            <a:endParaRPr lang="ru-RU" sz="66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43200" y="5105400"/>
            <a:ext cx="6400800" cy="1752600"/>
          </a:xfrm>
        </p:spPr>
        <p:txBody>
          <a:bodyPr/>
          <a:lstStyle/>
          <a:p>
            <a:r>
              <a:rPr lang="ru-RU" dirty="0" smtClean="0"/>
              <a:t>Составил преподаватель</a:t>
            </a:r>
          </a:p>
          <a:p>
            <a:r>
              <a:rPr lang="ru-RU" dirty="0" err="1" smtClean="0"/>
              <a:t>Розенкевич</a:t>
            </a:r>
            <a:r>
              <a:rPr lang="ru-RU" dirty="0" smtClean="0"/>
              <a:t> Н.Р.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43608" y="476672"/>
            <a:ext cx="6696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Красноярский строительный техникум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3356992"/>
            <a:ext cx="2123728" cy="18442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755576" y="4077072"/>
            <a:ext cx="2123728" cy="184429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1691680" y="5085184"/>
            <a:ext cx="1512168" cy="151216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Дуга 7"/>
          <p:cNvSpPr/>
          <p:nvPr/>
        </p:nvSpPr>
        <p:spPr>
          <a:xfrm rot="4124082">
            <a:off x="5444830" y="2635592"/>
            <a:ext cx="2279488" cy="2659403"/>
          </a:xfrm>
          <a:prstGeom prst="arc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108520" y="1052736"/>
            <a:ext cx="9144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324544" y="1124744"/>
            <a:ext cx="9144000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251520" y="908720"/>
            <a:ext cx="0" cy="223224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323528" y="1124744"/>
            <a:ext cx="0" cy="208823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8" name="Дуга 17"/>
          <p:cNvSpPr/>
          <p:nvPr/>
        </p:nvSpPr>
        <p:spPr>
          <a:xfrm rot="4124082">
            <a:off x="5385436" y="2238976"/>
            <a:ext cx="2655659" cy="3098269"/>
          </a:xfrm>
          <a:prstGeom prst="arc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Дуга 18"/>
          <p:cNvSpPr/>
          <p:nvPr/>
        </p:nvSpPr>
        <p:spPr>
          <a:xfrm rot="4124082">
            <a:off x="5673468" y="2166967"/>
            <a:ext cx="2655659" cy="3098269"/>
          </a:xfrm>
          <a:prstGeom prst="arc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000"/>
                            </p:stCondLst>
                            <p:childTnLst>
                              <p:par>
                                <p:cTn id="3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8000"/>
                            </p:stCondLst>
                            <p:childTnLst>
                              <p:par>
                                <p:cTn id="4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9000"/>
                            </p:stCondLst>
                            <p:childTnLst>
                              <p:par>
                                <p:cTn id="4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0"/>
                            </p:stCondLst>
                            <p:childTnLst>
                              <p:par>
                                <p:cTn id="5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1000"/>
                            </p:stCondLst>
                            <p:childTnLst>
                              <p:par>
                                <p:cTn id="6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2000"/>
                            </p:stCondLst>
                            <p:childTnLst>
                              <p:par>
                                <p:cTn id="7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30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30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 animBg="1"/>
      <p:bldP spid="6" grpId="0" animBg="1"/>
      <p:bldP spid="7" grpId="0" animBg="1"/>
      <p:bldP spid="8" grpId="0" animBg="1"/>
      <p:bldP spid="18" grpId="0" animBg="1"/>
      <p:bldP spid="1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2530624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SCREEN 12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9344" y="620688"/>
            <a:ext cx="5904656" cy="532656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Подключение графического режима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1619672" y="1340768"/>
            <a:ext cx="5904656" cy="53265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Характеристики</a:t>
            </a:r>
            <a:r>
              <a:rPr kumimoji="0" lang="ru-RU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графического режима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1988840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Разрешение экрана 640х480</a:t>
            </a:r>
            <a:endParaRPr lang="ru-RU" dirty="0"/>
          </a:p>
        </p:txBody>
      </p:sp>
      <p:grpSp>
        <p:nvGrpSpPr>
          <p:cNvPr id="14" name="Группа 13"/>
          <p:cNvGrpSpPr/>
          <p:nvPr/>
        </p:nvGrpSpPr>
        <p:grpSpPr>
          <a:xfrm>
            <a:off x="467544" y="2492896"/>
            <a:ext cx="3528392" cy="3096344"/>
            <a:chOff x="467544" y="2492896"/>
            <a:chExt cx="3528392" cy="3096344"/>
          </a:xfrm>
        </p:grpSpPr>
        <p:grpSp>
          <p:nvGrpSpPr>
            <p:cNvPr id="10" name="Группа 9"/>
            <p:cNvGrpSpPr/>
            <p:nvPr/>
          </p:nvGrpSpPr>
          <p:grpSpPr>
            <a:xfrm>
              <a:off x="611560" y="2852936"/>
              <a:ext cx="3384376" cy="2736304"/>
              <a:chOff x="539552" y="2852936"/>
              <a:chExt cx="2376264" cy="1944216"/>
            </a:xfrm>
          </p:grpSpPr>
          <p:cxnSp>
            <p:nvCxnSpPr>
              <p:cNvPr id="7" name="Прямая со стрелкой 6"/>
              <p:cNvCxnSpPr/>
              <p:nvPr/>
            </p:nvCxnSpPr>
            <p:spPr>
              <a:xfrm>
                <a:off x="539552" y="2852936"/>
                <a:ext cx="2376264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Прямая со стрелкой 8"/>
              <p:cNvCxnSpPr/>
              <p:nvPr/>
            </p:nvCxnSpPr>
            <p:spPr>
              <a:xfrm>
                <a:off x="539552" y="2852936"/>
                <a:ext cx="0" cy="1944216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" name="TextBox 10"/>
            <p:cNvSpPr txBox="1"/>
            <p:nvPr/>
          </p:nvSpPr>
          <p:spPr>
            <a:xfrm>
              <a:off x="467544" y="2492896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0,0</a:t>
              </a:r>
              <a:endParaRPr lang="ru-RU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347864" y="2492896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640</a:t>
              </a:r>
              <a:endParaRPr lang="ru-RU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83568" y="5085184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480</a:t>
              </a:r>
              <a:endParaRPr lang="ru-RU" dirty="0"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4860032" y="1844824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Количество цветов - 16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4860032" y="2333685"/>
            <a:ext cx="381642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0 – черный</a:t>
            </a:r>
          </a:p>
          <a:p>
            <a:r>
              <a:rPr lang="ru-RU" dirty="0" smtClean="0"/>
              <a:t>1 -  синий</a:t>
            </a:r>
          </a:p>
          <a:p>
            <a:r>
              <a:rPr lang="ru-RU" dirty="0" smtClean="0"/>
              <a:t>2 – зеленый</a:t>
            </a:r>
          </a:p>
          <a:p>
            <a:r>
              <a:rPr lang="ru-RU" dirty="0" smtClean="0"/>
              <a:t>3 – серо-голубой</a:t>
            </a:r>
          </a:p>
          <a:p>
            <a:r>
              <a:rPr lang="ru-RU" dirty="0" smtClean="0"/>
              <a:t>4 -  красный</a:t>
            </a:r>
          </a:p>
          <a:p>
            <a:r>
              <a:rPr lang="ru-RU" dirty="0" smtClean="0"/>
              <a:t>5 – темно-малиновый</a:t>
            </a:r>
          </a:p>
          <a:p>
            <a:r>
              <a:rPr lang="ru-RU" dirty="0" smtClean="0"/>
              <a:t>6 -  коричневый</a:t>
            </a:r>
          </a:p>
          <a:p>
            <a:r>
              <a:rPr lang="ru-RU" dirty="0" smtClean="0"/>
              <a:t>7 – светло-серый</a:t>
            </a:r>
          </a:p>
          <a:p>
            <a:r>
              <a:rPr lang="ru-RU" dirty="0" smtClean="0"/>
              <a:t>8 – темно-серый</a:t>
            </a:r>
          </a:p>
          <a:p>
            <a:r>
              <a:rPr lang="ru-RU" dirty="0" smtClean="0"/>
              <a:t>9 -  голубой</a:t>
            </a:r>
          </a:p>
          <a:p>
            <a:r>
              <a:rPr lang="ru-RU" dirty="0" smtClean="0"/>
              <a:t>10 – ярко зеленый</a:t>
            </a:r>
          </a:p>
          <a:p>
            <a:r>
              <a:rPr lang="ru-RU" dirty="0" smtClean="0"/>
              <a:t>11 бирюзовый</a:t>
            </a:r>
          </a:p>
          <a:p>
            <a:pPr marL="342900" indent="-342900">
              <a:buAutoNum type="arabicPlain" startAt="12"/>
            </a:pPr>
            <a:r>
              <a:rPr lang="ru-RU" dirty="0" smtClean="0"/>
              <a:t>- розовый</a:t>
            </a:r>
          </a:p>
          <a:p>
            <a:pPr marL="342900" indent="-342900">
              <a:buAutoNum type="arabicPlain" startAt="12"/>
            </a:pPr>
            <a:r>
              <a:rPr lang="ru-RU" dirty="0" smtClean="0"/>
              <a:t>Малиновый</a:t>
            </a:r>
          </a:p>
          <a:p>
            <a:pPr marL="342900" indent="-342900">
              <a:buAutoNum type="arabicPlain" startAt="12"/>
            </a:pPr>
            <a:r>
              <a:rPr lang="ru-RU" dirty="0" smtClean="0"/>
              <a:t>Желтый </a:t>
            </a:r>
          </a:p>
          <a:p>
            <a:pPr marL="342900" indent="-342900">
              <a:buAutoNum type="arabicPlain" startAt="12"/>
            </a:pPr>
            <a:r>
              <a:rPr lang="ru-RU" dirty="0" smtClean="0"/>
              <a:t>Белый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dirty="0" smtClean="0"/>
              <a:t>Команды рисования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4664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b="1" dirty="0" smtClean="0"/>
              <a:t>PSET (</a:t>
            </a:r>
            <a:r>
              <a:rPr lang="en-US" b="1" dirty="0" err="1" smtClean="0"/>
              <a:t>x,y</a:t>
            </a:r>
            <a:r>
              <a:rPr lang="en-US" b="1" dirty="0" smtClean="0"/>
              <a:t>),</a:t>
            </a:r>
            <a:r>
              <a:rPr lang="en-US" dirty="0" smtClean="0"/>
              <a:t>c </a:t>
            </a:r>
            <a:r>
              <a:rPr lang="ru-RU" dirty="0" smtClean="0"/>
              <a:t>– точка с координатами </a:t>
            </a:r>
            <a:r>
              <a:rPr lang="en-US" b="1" dirty="0" err="1" smtClean="0"/>
              <a:t>x,y</a:t>
            </a:r>
            <a:r>
              <a:rPr lang="en-US" dirty="0" smtClean="0"/>
              <a:t> </a:t>
            </a:r>
            <a:r>
              <a:rPr lang="ru-RU" dirty="0" smtClean="0"/>
              <a:t>цветом</a:t>
            </a:r>
            <a:r>
              <a:rPr lang="ru-RU" b="1" dirty="0" smtClean="0"/>
              <a:t> с</a:t>
            </a:r>
          </a:p>
          <a:p>
            <a:pPr>
              <a:buNone/>
            </a:pPr>
            <a:endParaRPr lang="ru-RU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467544" y="2492896"/>
            <a:ext cx="3528392" cy="3096344"/>
            <a:chOff x="467544" y="2492896"/>
            <a:chExt cx="3528392" cy="3096344"/>
          </a:xfrm>
        </p:grpSpPr>
        <p:grpSp>
          <p:nvGrpSpPr>
            <p:cNvPr id="5" name="Группа 9"/>
            <p:cNvGrpSpPr/>
            <p:nvPr/>
          </p:nvGrpSpPr>
          <p:grpSpPr>
            <a:xfrm>
              <a:off x="611560" y="2852936"/>
              <a:ext cx="3384376" cy="2736304"/>
              <a:chOff x="539552" y="2852936"/>
              <a:chExt cx="2376264" cy="1944216"/>
            </a:xfrm>
          </p:grpSpPr>
          <p:cxnSp>
            <p:nvCxnSpPr>
              <p:cNvPr id="9" name="Прямая со стрелкой 8"/>
              <p:cNvCxnSpPr/>
              <p:nvPr/>
            </p:nvCxnSpPr>
            <p:spPr>
              <a:xfrm>
                <a:off x="539552" y="2852936"/>
                <a:ext cx="2376264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Прямая со стрелкой 9"/>
              <p:cNvCxnSpPr/>
              <p:nvPr/>
            </p:nvCxnSpPr>
            <p:spPr>
              <a:xfrm>
                <a:off x="539552" y="2852936"/>
                <a:ext cx="0" cy="1944216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TextBox 5"/>
            <p:cNvSpPr txBox="1"/>
            <p:nvPr/>
          </p:nvSpPr>
          <p:spPr>
            <a:xfrm>
              <a:off x="467544" y="2492896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0,0</a:t>
              </a:r>
              <a:endParaRPr lang="ru-RU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347864" y="2492896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640</a:t>
              </a:r>
              <a:endParaRPr lang="ru-RU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83568" y="5085184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480</a:t>
              </a:r>
              <a:endParaRPr lang="ru-RU" dirty="0"/>
            </a:p>
          </p:txBody>
        </p:sp>
      </p:grpSp>
      <p:sp>
        <p:nvSpPr>
          <p:cNvPr id="11" name="Овал 10"/>
          <p:cNvSpPr/>
          <p:nvPr/>
        </p:nvSpPr>
        <p:spPr>
          <a:xfrm>
            <a:off x="1979712" y="407707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/>
          <p:cNvCxnSpPr>
            <a:stCxn id="11" idx="0"/>
          </p:cNvCxnSpPr>
          <p:nvPr/>
        </p:nvCxnSpPr>
        <p:spPr>
          <a:xfrm flipV="1">
            <a:off x="2051720" y="2852936"/>
            <a:ext cx="0" cy="122413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stCxn id="11" idx="2"/>
          </p:cNvCxnSpPr>
          <p:nvPr/>
        </p:nvCxnSpPr>
        <p:spPr>
          <a:xfrm flipH="1">
            <a:off x="611560" y="4149080"/>
            <a:ext cx="136815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979712" y="256490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251520" y="400506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4860032" y="2996952"/>
            <a:ext cx="33843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Screen 12</a:t>
            </a:r>
          </a:p>
          <a:p>
            <a:r>
              <a:rPr lang="en-US" sz="3200" dirty="0" smtClean="0"/>
              <a:t>PSET (200,300),1</a:t>
            </a:r>
            <a:endParaRPr lang="ru-RU" sz="3200" dirty="0"/>
          </a:p>
        </p:txBody>
      </p:sp>
      <p:sp>
        <p:nvSpPr>
          <p:cNvPr id="19" name="TextBox 18"/>
          <p:cNvSpPr txBox="1"/>
          <p:nvPr/>
        </p:nvSpPr>
        <p:spPr>
          <a:xfrm>
            <a:off x="4139952" y="5661248"/>
            <a:ext cx="47525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/>
              <a:t>Атрибут цвета является необязательным</a:t>
            </a:r>
            <a:endParaRPr lang="ru-RU" sz="2800" i="1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3707904" y="5661248"/>
            <a:ext cx="4106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!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1" grpId="0" animBg="1"/>
      <p:bldP spid="18" grpId="0"/>
      <p:bldP spid="19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84784"/>
          </a:xfrm>
        </p:spPr>
        <p:txBody>
          <a:bodyPr>
            <a:normAutofit/>
          </a:bodyPr>
          <a:lstStyle/>
          <a:p>
            <a:r>
              <a:rPr lang="en-US" b="1" dirty="0" smtClean="0"/>
              <a:t>LINE (x1,y1)-(x2,y2),c </a:t>
            </a:r>
            <a:r>
              <a:rPr lang="en-US" dirty="0" smtClean="0"/>
              <a:t>–</a:t>
            </a:r>
            <a:r>
              <a:rPr lang="ru-RU" sz="3100" dirty="0" smtClean="0"/>
              <a:t>рисование </a:t>
            </a:r>
            <a:r>
              <a:rPr lang="ru-RU" sz="3100" u="sng" dirty="0" smtClean="0"/>
              <a:t>отрезка</a:t>
            </a:r>
            <a:r>
              <a:rPr lang="ru-RU" sz="3100" dirty="0" smtClean="0"/>
              <a:t>, где </a:t>
            </a:r>
            <a:r>
              <a:rPr lang="en-US" sz="3100" dirty="0" smtClean="0"/>
              <a:t>x1,y1 x2,y2 </a:t>
            </a:r>
            <a:r>
              <a:rPr lang="ru-RU" sz="3100" dirty="0" smtClean="0"/>
              <a:t>координаты  его концов</a:t>
            </a:r>
            <a:endParaRPr lang="ru-RU" dirty="0"/>
          </a:p>
        </p:txBody>
      </p:sp>
      <p:grpSp>
        <p:nvGrpSpPr>
          <p:cNvPr id="11" name="Группа 10"/>
          <p:cNvGrpSpPr/>
          <p:nvPr/>
        </p:nvGrpSpPr>
        <p:grpSpPr>
          <a:xfrm>
            <a:off x="467544" y="2492896"/>
            <a:ext cx="3528392" cy="3096344"/>
            <a:chOff x="467544" y="2492896"/>
            <a:chExt cx="3528392" cy="3096344"/>
          </a:xfrm>
        </p:grpSpPr>
        <p:grpSp>
          <p:nvGrpSpPr>
            <p:cNvPr id="12" name="Группа 9"/>
            <p:cNvGrpSpPr/>
            <p:nvPr/>
          </p:nvGrpSpPr>
          <p:grpSpPr>
            <a:xfrm>
              <a:off x="611560" y="2852936"/>
              <a:ext cx="3384376" cy="2736304"/>
              <a:chOff x="539552" y="2852936"/>
              <a:chExt cx="2376264" cy="1944216"/>
            </a:xfrm>
          </p:grpSpPr>
          <p:cxnSp>
            <p:nvCxnSpPr>
              <p:cNvPr id="16" name="Прямая со стрелкой 15"/>
              <p:cNvCxnSpPr/>
              <p:nvPr/>
            </p:nvCxnSpPr>
            <p:spPr>
              <a:xfrm>
                <a:off x="539552" y="2852936"/>
                <a:ext cx="2376264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Прямая со стрелкой 16"/>
              <p:cNvCxnSpPr/>
              <p:nvPr/>
            </p:nvCxnSpPr>
            <p:spPr>
              <a:xfrm>
                <a:off x="539552" y="2852936"/>
                <a:ext cx="0" cy="1944216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TextBox 12"/>
            <p:cNvSpPr txBox="1"/>
            <p:nvPr/>
          </p:nvSpPr>
          <p:spPr>
            <a:xfrm>
              <a:off x="467544" y="2492896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0,0</a:t>
              </a:r>
              <a:endParaRPr lang="ru-RU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347864" y="2492896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640</a:t>
              </a:r>
              <a:endParaRPr lang="ru-RU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83568" y="5085184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480</a:t>
              </a:r>
              <a:endParaRPr lang="ru-RU" dirty="0"/>
            </a:p>
          </p:txBody>
        </p:sp>
      </p:grpSp>
      <p:cxnSp>
        <p:nvCxnSpPr>
          <p:cNvPr id="19" name="Прямая соединительная линия 18"/>
          <p:cNvCxnSpPr/>
          <p:nvPr/>
        </p:nvCxnSpPr>
        <p:spPr>
          <a:xfrm flipV="1">
            <a:off x="1475656" y="2924944"/>
            <a:ext cx="0" cy="122413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>
            <a:off x="611560" y="4149080"/>
            <a:ext cx="86409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259632" y="256490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251520" y="400506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2555776" y="256490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r>
              <a:rPr lang="ru-RU" dirty="0"/>
              <a:t>2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51520" y="465313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r>
              <a:rPr lang="ru-RU" dirty="0" smtClean="0"/>
              <a:t>2</a:t>
            </a:r>
            <a:endParaRPr lang="ru-RU" dirty="0"/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flipV="1">
            <a:off x="2699792" y="2924944"/>
            <a:ext cx="0" cy="194421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H="1">
            <a:off x="611560" y="4869160"/>
            <a:ext cx="208823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1475656" y="4149080"/>
            <a:ext cx="1224136" cy="72008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283968" y="2996952"/>
            <a:ext cx="39604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Screen 12</a:t>
            </a:r>
            <a:endParaRPr lang="ru-RU" sz="3200" dirty="0" smtClean="0"/>
          </a:p>
          <a:p>
            <a:r>
              <a:rPr lang="en-US" sz="3200" b="1" dirty="0" smtClean="0"/>
              <a:t>LINE (x1,y1)-(x2,y2)</a:t>
            </a:r>
            <a:endParaRPr lang="en-US" sz="3200" dirty="0" smtClean="0"/>
          </a:p>
        </p:txBody>
      </p:sp>
      <p:sp>
        <p:nvSpPr>
          <p:cNvPr id="23" name="TextBox 22"/>
          <p:cNvSpPr txBox="1"/>
          <p:nvPr/>
        </p:nvSpPr>
        <p:spPr>
          <a:xfrm>
            <a:off x="4211960" y="4149080"/>
            <a:ext cx="39604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3200" dirty="0" smtClean="0">
              <a:solidFill>
                <a:srgbClr val="C00000"/>
              </a:solidFill>
            </a:endParaRPr>
          </a:p>
          <a:p>
            <a:r>
              <a:rPr lang="en-US" sz="3200" b="1" dirty="0" smtClean="0">
                <a:solidFill>
                  <a:srgbClr val="C00000"/>
                </a:solidFill>
              </a:rPr>
              <a:t>LINE (x1,y1)-(x2,y2),,B</a:t>
            </a:r>
            <a:endParaRPr lang="en-US" sz="3200" dirty="0" smtClean="0">
              <a:solidFill>
                <a:srgbClr val="C00000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475656" y="4149080"/>
            <a:ext cx="1224136" cy="720080"/>
          </a:xfrm>
          <a:prstGeom prst="rect">
            <a:avLst/>
          </a:prstGeom>
          <a:noFill/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Заголовок 1"/>
          <p:cNvSpPr txBox="1">
            <a:spLocks/>
          </p:cNvSpPr>
          <p:nvPr/>
        </p:nvSpPr>
        <p:spPr>
          <a:xfrm>
            <a:off x="0" y="1268760"/>
            <a:ext cx="9144000" cy="14847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LINE (x1,y1)-(x2,y2),</a:t>
            </a:r>
            <a:r>
              <a:rPr lang="ru-RU" sz="3600" b="1" dirty="0" err="1" smtClean="0">
                <a:latin typeface="+mj-lt"/>
                <a:ea typeface="+mj-ea"/>
                <a:cs typeface="+mj-cs"/>
              </a:rPr>
              <a:t>С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–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рисование </a:t>
            </a:r>
            <a:r>
              <a:rPr kumimoji="0" lang="ru-RU" sz="24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прямоугольника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где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x1,y1 x2,y2 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координаты  его </a:t>
            </a:r>
            <a:r>
              <a:rPr lang="ru-RU" sz="2400" dirty="0" smtClean="0">
                <a:latin typeface="+mj-lt"/>
                <a:ea typeface="+mj-ea"/>
                <a:cs typeface="+mj-cs"/>
              </a:rPr>
              <a:t>диагонали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3" grpId="0"/>
      <p:bldP spid="23" grpId="0"/>
      <p:bldP spid="27" grpId="0" animBg="1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/>
          </a:bodyPr>
          <a:lstStyle/>
          <a:p>
            <a:r>
              <a:rPr lang="en-US" b="1" dirty="0" smtClean="0"/>
              <a:t>CIRCLE(</a:t>
            </a:r>
            <a:r>
              <a:rPr lang="en-US" b="1" dirty="0" err="1" smtClean="0"/>
              <a:t>x,y</a:t>
            </a:r>
            <a:r>
              <a:rPr lang="en-US" b="1" dirty="0" smtClean="0"/>
              <a:t>)</a:t>
            </a:r>
            <a:r>
              <a:rPr lang="en-US" dirty="0" smtClean="0"/>
              <a:t>,</a:t>
            </a:r>
            <a:r>
              <a:rPr lang="en-US" dirty="0" err="1" smtClean="0"/>
              <a:t>R,c</a:t>
            </a:r>
            <a:r>
              <a:rPr lang="en-US" dirty="0" smtClean="0"/>
              <a:t> </a:t>
            </a:r>
            <a:r>
              <a:rPr lang="ru-RU" dirty="0" smtClean="0"/>
              <a:t>окружность с центром в точке </a:t>
            </a:r>
            <a:r>
              <a:rPr lang="en-US" dirty="0" err="1" smtClean="0"/>
              <a:t>x,y</a:t>
            </a:r>
            <a:r>
              <a:rPr lang="en-US" dirty="0" smtClean="0"/>
              <a:t> </a:t>
            </a:r>
            <a:r>
              <a:rPr lang="ru-RU" dirty="0" smtClean="0"/>
              <a:t>радиусом  - </a:t>
            </a:r>
            <a:r>
              <a:rPr lang="en-US" dirty="0" smtClean="0"/>
              <a:t>R</a:t>
            </a:r>
            <a:endParaRPr lang="ru-RU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467544" y="2492896"/>
            <a:ext cx="3528392" cy="3096344"/>
            <a:chOff x="467544" y="2492896"/>
            <a:chExt cx="3528392" cy="3096344"/>
          </a:xfrm>
        </p:grpSpPr>
        <p:grpSp>
          <p:nvGrpSpPr>
            <p:cNvPr id="5" name="Группа 9"/>
            <p:cNvGrpSpPr/>
            <p:nvPr/>
          </p:nvGrpSpPr>
          <p:grpSpPr>
            <a:xfrm>
              <a:off x="611560" y="2852936"/>
              <a:ext cx="3384376" cy="2736304"/>
              <a:chOff x="539552" y="2852936"/>
              <a:chExt cx="2376264" cy="1944216"/>
            </a:xfrm>
          </p:grpSpPr>
          <p:cxnSp>
            <p:nvCxnSpPr>
              <p:cNvPr id="9" name="Прямая со стрелкой 8"/>
              <p:cNvCxnSpPr/>
              <p:nvPr/>
            </p:nvCxnSpPr>
            <p:spPr>
              <a:xfrm>
                <a:off x="539552" y="2852936"/>
                <a:ext cx="2376264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Прямая со стрелкой 9"/>
              <p:cNvCxnSpPr/>
              <p:nvPr/>
            </p:nvCxnSpPr>
            <p:spPr>
              <a:xfrm>
                <a:off x="539552" y="2852936"/>
                <a:ext cx="0" cy="1944216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TextBox 5"/>
            <p:cNvSpPr txBox="1"/>
            <p:nvPr/>
          </p:nvSpPr>
          <p:spPr>
            <a:xfrm>
              <a:off x="467544" y="2492896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0,0</a:t>
              </a:r>
              <a:endParaRPr lang="ru-RU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347864" y="2492896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640</a:t>
              </a:r>
              <a:endParaRPr lang="ru-RU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83568" y="5085184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480</a:t>
              </a:r>
              <a:endParaRPr lang="ru-RU" dirty="0"/>
            </a:p>
          </p:txBody>
        </p:sp>
      </p:grpSp>
      <p:sp>
        <p:nvSpPr>
          <p:cNvPr id="11" name="Овал 10"/>
          <p:cNvSpPr/>
          <p:nvPr/>
        </p:nvSpPr>
        <p:spPr>
          <a:xfrm>
            <a:off x="1475656" y="3573016"/>
            <a:ext cx="1152128" cy="1152128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V="1">
            <a:off x="2051720" y="2852936"/>
            <a:ext cx="0" cy="129614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>
            <a:off x="611560" y="4149080"/>
            <a:ext cx="144016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979712" y="256490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251520" y="400506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  <a:endParaRPr lang="ru-RU" dirty="0"/>
          </a:p>
        </p:txBody>
      </p:sp>
      <p:cxnSp>
        <p:nvCxnSpPr>
          <p:cNvPr id="23" name="Прямая соединительная линия 22"/>
          <p:cNvCxnSpPr>
            <a:endCxn id="11" idx="5"/>
          </p:cNvCxnSpPr>
          <p:nvPr/>
        </p:nvCxnSpPr>
        <p:spPr>
          <a:xfrm>
            <a:off x="2051720" y="4149080"/>
            <a:ext cx="407339" cy="407339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195736" y="407707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4283968" y="2996952"/>
            <a:ext cx="43204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Screen 12</a:t>
            </a:r>
            <a:endParaRPr lang="ru-RU" sz="3200" dirty="0" smtClean="0"/>
          </a:p>
          <a:p>
            <a:r>
              <a:rPr lang="en-US" sz="3200" b="1" dirty="0" smtClean="0"/>
              <a:t>CIRCLE(</a:t>
            </a:r>
            <a:r>
              <a:rPr lang="en-US" sz="3200" b="1" dirty="0" err="1" smtClean="0"/>
              <a:t>x,y</a:t>
            </a:r>
            <a:r>
              <a:rPr lang="en-US" sz="3200" b="1" dirty="0" smtClean="0"/>
              <a:t>)</a:t>
            </a:r>
            <a:r>
              <a:rPr lang="en-US" sz="3200" dirty="0" smtClean="0"/>
              <a:t>,</a:t>
            </a:r>
            <a:r>
              <a:rPr lang="en-US" sz="3200" b="1" dirty="0" err="1" smtClean="0"/>
              <a:t>R</a:t>
            </a:r>
            <a:r>
              <a:rPr lang="en-US" sz="3200" dirty="0" err="1" smtClean="0"/>
              <a:t>,c</a:t>
            </a: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 animBg="1"/>
      <p:bldP spid="14" grpId="0"/>
      <p:bldP spid="15" grpId="0"/>
      <p:bldP spid="24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2376264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CIRCLE(</a:t>
            </a:r>
            <a:r>
              <a:rPr lang="en-US" b="1" dirty="0" err="1" smtClean="0"/>
              <a:t>x,y</a:t>
            </a:r>
            <a:r>
              <a:rPr lang="en-US" b="1" dirty="0" smtClean="0"/>
              <a:t>)</a:t>
            </a:r>
            <a:r>
              <a:rPr lang="en-US" dirty="0" smtClean="0"/>
              <a:t>,</a:t>
            </a:r>
            <a:r>
              <a:rPr lang="en-US" b="1" dirty="0" err="1" smtClean="0"/>
              <a:t>R,c</a:t>
            </a:r>
            <a:r>
              <a:rPr lang="ru-RU" b="1" dirty="0" smtClean="0"/>
              <a:t>,</a:t>
            </a:r>
            <a:r>
              <a:rPr lang="en-US" b="1" dirty="0" smtClean="0"/>
              <a:t>a1,a2</a:t>
            </a:r>
            <a:r>
              <a:rPr lang="en-US" dirty="0" smtClean="0"/>
              <a:t> – </a:t>
            </a:r>
            <a:r>
              <a:rPr lang="ru-RU" dirty="0" smtClean="0"/>
              <a:t>дуга окружности с центром в точке </a:t>
            </a:r>
            <a:r>
              <a:rPr lang="en-US" dirty="0" err="1" smtClean="0"/>
              <a:t>x,y</a:t>
            </a:r>
            <a:r>
              <a:rPr lang="en-US" dirty="0" smtClean="0"/>
              <a:t>, </a:t>
            </a:r>
            <a:r>
              <a:rPr lang="ru-RU" dirty="0" smtClean="0"/>
              <a:t>радиусом – </a:t>
            </a:r>
            <a:r>
              <a:rPr lang="en-US" dirty="0" smtClean="0"/>
              <a:t>R</a:t>
            </a:r>
            <a:r>
              <a:rPr lang="ru-RU" dirty="0" smtClean="0"/>
              <a:t>, а1, а2 – начальный и конечный углы дуги</a:t>
            </a:r>
            <a:endParaRPr lang="ru-RU" dirty="0"/>
          </a:p>
        </p:txBody>
      </p:sp>
      <p:grpSp>
        <p:nvGrpSpPr>
          <p:cNvPr id="30" name="Группа 29"/>
          <p:cNvGrpSpPr/>
          <p:nvPr/>
        </p:nvGrpSpPr>
        <p:grpSpPr>
          <a:xfrm>
            <a:off x="755576" y="3284984"/>
            <a:ext cx="2952328" cy="2232248"/>
            <a:chOff x="611560" y="2564904"/>
            <a:chExt cx="2952328" cy="2232248"/>
          </a:xfrm>
        </p:grpSpPr>
        <p:sp>
          <p:nvSpPr>
            <p:cNvPr id="4" name="Дуга 3"/>
            <p:cNvSpPr/>
            <p:nvPr/>
          </p:nvSpPr>
          <p:spPr>
            <a:xfrm>
              <a:off x="611560" y="2564904"/>
              <a:ext cx="2448272" cy="2232248"/>
            </a:xfrm>
            <a:prstGeom prst="arc">
              <a:avLst>
                <a:gd name="adj1" fmla="val 17430988"/>
                <a:gd name="adj2" fmla="val 264138"/>
              </a:avLst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22" name="Группа 21"/>
            <p:cNvGrpSpPr/>
            <p:nvPr/>
          </p:nvGrpSpPr>
          <p:grpSpPr>
            <a:xfrm>
              <a:off x="827584" y="2564904"/>
              <a:ext cx="2736304" cy="2088232"/>
              <a:chOff x="1691680" y="2636912"/>
              <a:chExt cx="1512168" cy="1152128"/>
            </a:xfrm>
          </p:grpSpPr>
          <p:cxnSp>
            <p:nvCxnSpPr>
              <p:cNvPr id="6" name="Прямая соединительная линия 5"/>
              <p:cNvCxnSpPr>
                <a:stCxn id="4" idx="2"/>
              </p:cNvCxnSpPr>
              <p:nvPr/>
            </p:nvCxnSpPr>
            <p:spPr>
              <a:xfrm flipH="1">
                <a:off x="2123729" y="3304515"/>
                <a:ext cx="799163" cy="268501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Прямая соединительная линия 9"/>
              <p:cNvCxnSpPr/>
              <p:nvPr/>
            </p:nvCxnSpPr>
            <p:spPr>
              <a:xfrm flipH="1">
                <a:off x="2123728" y="2636912"/>
                <a:ext cx="360040" cy="936104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/>
              <p:cNvCxnSpPr/>
              <p:nvPr/>
            </p:nvCxnSpPr>
            <p:spPr>
              <a:xfrm>
                <a:off x="1691680" y="3573016"/>
                <a:ext cx="151216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TextBox 14"/>
              <p:cNvSpPr txBox="1"/>
              <p:nvPr/>
            </p:nvSpPr>
            <p:spPr>
              <a:xfrm>
                <a:off x="2567146" y="3391754"/>
                <a:ext cx="43204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a1</a:t>
                </a:r>
                <a:endParaRPr lang="ru-RU" dirty="0"/>
              </a:p>
            </p:txBody>
          </p:sp>
          <p:sp>
            <p:nvSpPr>
              <p:cNvPr id="16" name="Дуга 15"/>
              <p:cNvSpPr/>
              <p:nvPr/>
            </p:nvSpPr>
            <p:spPr>
              <a:xfrm>
                <a:off x="2195736" y="3356992"/>
                <a:ext cx="288032" cy="432048"/>
              </a:xfrm>
              <a:prstGeom prst="arc">
                <a:avLst>
                  <a:gd name="adj1" fmla="val 19086594"/>
                  <a:gd name="adj2" fmla="val 0"/>
                </a:avLst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7" name="Дуга 16"/>
              <p:cNvSpPr/>
              <p:nvPr/>
            </p:nvSpPr>
            <p:spPr>
              <a:xfrm>
                <a:off x="2051720" y="3356992"/>
                <a:ext cx="288032" cy="432048"/>
              </a:xfrm>
              <a:prstGeom prst="arc">
                <a:avLst>
                  <a:gd name="adj1" fmla="val 16429719"/>
                  <a:gd name="adj2" fmla="val 0"/>
                </a:avLst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2248795" y="3113655"/>
                <a:ext cx="252028" cy="203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a2</a:t>
                </a:r>
                <a:endParaRPr lang="ru-RU" dirty="0"/>
              </a:p>
            </p:txBody>
          </p:sp>
        </p:grpSp>
        <p:sp>
          <p:nvSpPr>
            <p:cNvPr id="28" name="TextBox 27"/>
            <p:cNvSpPr txBox="1"/>
            <p:nvPr/>
          </p:nvSpPr>
          <p:spPr>
            <a:xfrm>
              <a:off x="1331640" y="4293096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X,Y</a:t>
              </a:r>
              <a:endParaRPr lang="ru-RU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835696" y="2780928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R</a:t>
              </a:r>
              <a:endParaRPr lang="ru-RU" dirty="0"/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4391472" y="4437112"/>
            <a:ext cx="47525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/>
              <a:t>Углы дуги измеряются в радианах</a:t>
            </a:r>
            <a:endParaRPr lang="ru-RU" sz="2800" i="1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3995936" y="4509120"/>
            <a:ext cx="4106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!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1" grpId="0"/>
      <p:bldP spid="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Углы в радианах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3178696" cy="676672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1 радиан =57</a:t>
            </a:r>
            <a:r>
              <a:rPr lang="ru-RU" baseline="30000" dirty="0" smtClean="0"/>
              <a:t>0</a:t>
            </a:r>
          </a:p>
          <a:p>
            <a:pPr>
              <a:buNone/>
            </a:pP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flipV="1">
            <a:off x="2915816" y="2708920"/>
            <a:ext cx="0" cy="32403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1331640" y="4293096"/>
            <a:ext cx="352839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Овал 7"/>
          <p:cNvSpPr/>
          <p:nvPr/>
        </p:nvSpPr>
        <p:spPr>
          <a:xfrm>
            <a:off x="1979712" y="3356992"/>
            <a:ext cx="1872208" cy="1872208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3995936" y="386104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0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2843808" y="299695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π/2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1619672" y="400506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π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2555776" y="5301208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3*π/2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3563888" y="342900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π/4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1619672" y="342900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3</a:t>
            </a:r>
            <a:r>
              <a:rPr lang="ru-RU" dirty="0" smtClean="0"/>
              <a:t>π/4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1619672" y="486916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5</a:t>
            </a:r>
            <a:r>
              <a:rPr lang="ru-RU" dirty="0" smtClean="0"/>
              <a:t>π/4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3491880" y="486916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7π/4</a:t>
            </a:r>
            <a:endParaRPr lang="ru-RU" dirty="0"/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2267744" y="3645024"/>
            <a:ext cx="1309997" cy="13099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stCxn id="8" idx="3"/>
            <a:endCxn id="8" idx="7"/>
          </p:cNvCxnSpPr>
          <p:nvPr/>
        </p:nvCxnSpPr>
        <p:spPr>
          <a:xfrm flipV="1">
            <a:off x="2253891" y="3631170"/>
            <a:ext cx="1323850" cy="13238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Дуга 23"/>
          <p:cNvSpPr/>
          <p:nvPr/>
        </p:nvSpPr>
        <p:spPr>
          <a:xfrm>
            <a:off x="6660232" y="1988840"/>
            <a:ext cx="1872208" cy="1872208"/>
          </a:xfrm>
          <a:prstGeom prst="arc">
            <a:avLst>
              <a:gd name="adj1" fmla="val 13587493"/>
              <a:gd name="adj2" fmla="val 18870234"/>
            </a:avLst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5148064" y="1700808"/>
            <a:ext cx="302433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Пример:</a:t>
            </a:r>
          </a:p>
          <a:p>
            <a:r>
              <a:rPr lang="ru-RU" dirty="0" smtClean="0"/>
              <a:t>Нарисовать дугу</a:t>
            </a:r>
          </a:p>
          <a:p>
            <a:r>
              <a:rPr lang="ru-RU" dirty="0" smtClean="0"/>
              <a:t>Радиус=100,</a:t>
            </a:r>
          </a:p>
          <a:p>
            <a:r>
              <a:rPr lang="ru-RU" dirty="0" smtClean="0"/>
              <a:t>Х=200</a:t>
            </a:r>
          </a:p>
          <a:p>
            <a:r>
              <a:rPr lang="ru-RU" dirty="0" smtClean="0"/>
              <a:t>У=250 </a:t>
            </a: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5148064" y="3212976"/>
            <a:ext cx="30243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Решение :</a:t>
            </a:r>
          </a:p>
          <a:p>
            <a:r>
              <a:rPr lang="ru-RU" dirty="0" smtClean="0"/>
              <a:t>Определяем начальный и конечный углы дуги</a:t>
            </a:r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>
            <a:off x="5220072" y="4293096"/>
            <a:ext cx="3024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A1 = </a:t>
            </a:r>
            <a:r>
              <a:rPr lang="ru-RU" dirty="0" err="1" smtClean="0"/>
              <a:t>π/4</a:t>
            </a:r>
            <a:endParaRPr lang="ru-RU" dirty="0" smtClean="0"/>
          </a:p>
          <a:p>
            <a:r>
              <a:rPr lang="en-US" dirty="0" smtClean="0"/>
              <a:t>A2 =</a:t>
            </a:r>
            <a:r>
              <a:rPr lang="ru-RU" dirty="0" smtClean="0"/>
              <a:t>3π/4</a:t>
            </a:r>
            <a:r>
              <a:rPr lang="en-US" dirty="0" smtClean="0"/>
              <a:t>  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3995936" y="5805264"/>
            <a:ext cx="4536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CIRCLE (200,250),100,,3.14/4,3*3.14/4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6.32747E-6 C -0.2066 0.08396 -0.4132 0.16814 -0.51407 0.19566 " pathEditMode="relative" ptsTypes="aA">
                                      <p:cBhvr>
                                        <p:cTn id="2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4" grpId="0" animBg="1"/>
      <p:bldP spid="25" grpId="0"/>
      <p:bldP spid="27" grpId="0"/>
      <p:bldP spid="28" grpId="0"/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Команды цвета и закраски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260848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COLOR C </a:t>
            </a:r>
            <a:r>
              <a:rPr lang="en-US" dirty="0" smtClean="0"/>
              <a:t>– </a:t>
            </a:r>
            <a:r>
              <a:rPr lang="ru-RU" dirty="0" smtClean="0"/>
              <a:t>устанавливает цвет рисования </a:t>
            </a:r>
            <a:r>
              <a:rPr lang="en-US" dirty="0" smtClean="0"/>
              <a:t>c</a:t>
            </a:r>
          </a:p>
          <a:p>
            <a:pPr>
              <a:buNone/>
            </a:pPr>
            <a:r>
              <a:rPr lang="en-US" b="1" dirty="0" smtClean="0"/>
              <a:t>PAINT (</a:t>
            </a:r>
            <a:r>
              <a:rPr lang="en-US" b="1" dirty="0" err="1" smtClean="0"/>
              <a:t>x,y</a:t>
            </a:r>
            <a:r>
              <a:rPr lang="en-US" b="1" dirty="0" smtClean="0"/>
              <a:t>),C1, C2 </a:t>
            </a:r>
            <a:r>
              <a:rPr lang="en-US" dirty="0" smtClean="0"/>
              <a:t>– </a:t>
            </a:r>
            <a:r>
              <a:rPr lang="ru-RU" dirty="0" smtClean="0"/>
              <a:t>заливка замкнутой области, где </a:t>
            </a:r>
            <a:r>
              <a:rPr lang="ru-RU" b="1" dirty="0"/>
              <a:t>С</a:t>
            </a:r>
            <a:r>
              <a:rPr lang="en-US" b="1" dirty="0" smtClean="0"/>
              <a:t>1</a:t>
            </a:r>
            <a:r>
              <a:rPr lang="en-US" dirty="0" smtClean="0"/>
              <a:t> – </a:t>
            </a:r>
            <a:r>
              <a:rPr lang="ru-RU" dirty="0" smtClean="0"/>
              <a:t>цвет заливки, </a:t>
            </a:r>
            <a:r>
              <a:rPr lang="en-US" dirty="0" smtClean="0"/>
              <a:t>c2 – </a:t>
            </a:r>
            <a:r>
              <a:rPr lang="ru-RU" dirty="0" smtClean="0"/>
              <a:t>цвет границы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Полилиния 3"/>
          <p:cNvSpPr/>
          <p:nvPr/>
        </p:nvSpPr>
        <p:spPr>
          <a:xfrm>
            <a:off x="611560" y="4077072"/>
            <a:ext cx="2444704" cy="2072640"/>
          </a:xfrm>
          <a:custGeom>
            <a:avLst/>
            <a:gdLst>
              <a:gd name="connsiteX0" fmla="*/ 97744 w 2444704"/>
              <a:gd name="connsiteY0" fmla="*/ 548640 h 2072640"/>
              <a:gd name="connsiteX1" fmla="*/ 97744 w 2444704"/>
              <a:gd name="connsiteY1" fmla="*/ 548640 h 2072640"/>
              <a:gd name="connsiteX2" fmla="*/ 36784 w 2444704"/>
              <a:gd name="connsiteY2" fmla="*/ 883920 h 2072640"/>
              <a:gd name="connsiteX3" fmla="*/ 6304 w 2444704"/>
              <a:gd name="connsiteY3" fmla="*/ 975360 h 2072640"/>
              <a:gd name="connsiteX4" fmla="*/ 36784 w 2444704"/>
              <a:gd name="connsiteY4" fmla="*/ 1645920 h 2072640"/>
              <a:gd name="connsiteX5" fmla="*/ 128224 w 2444704"/>
              <a:gd name="connsiteY5" fmla="*/ 1706880 h 2072640"/>
              <a:gd name="connsiteX6" fmla="*/ 158704 w 2444704"/>
              <a:gd name="connsiteY6" fmla="*/ 1798320 h 2072640"/>
              <a:gd name="connsiteX7" fmla="*/ 189184 w 2444704"/>
              <a:gd name="connsiteY7" fmla="*/ 1950720 h 2072640"/>
              <a:gd name="connsiteX8" fmla="*/ 280624 w 2444704"/>
              <a:gd name="connsiteY8" fmla="*/ 2011680 h 2072640"/>
              <a:gd name="connsiteX9" fmla="*/ 311104 w 2444704"/>
              <a:gd name="connsiteY9" fmla="*/ 2072640 h 2072640"/>
              <a:gd name="connsiteX10" fmla="*/ 1408384 w 2444704"/>
              <a:gd name="connsiteY10" fmla="*/ 2072640 h 2072640"/>
              <a:gd name="connsiteX11" fmla="*/ 2444704 w 2444704"/>
              <a:gd name="connsiteY11" fmla="*/ 1280160 h 2072640"/>
              <a:gd name="connsiteX12" fmla="*/ 2383744 w 2444704"/>
              <a:gd name="connsiteY12" fmla="*/ 1005840 h 2072640"/>
              <a:gd name="connsiteX13" fmla="*/ 2048464 w 2444704"/>
              <a:gd name="connsiteY13" fmla="*/ 335280 h 2072640"/>
              <a:gd name="connsiteX14" fmla="*/ 798784 w 2444704"/>
              <a:gd name="connsiteY14" fmla="*/ 792480 h 2072640"/>
              <a:gd name="connsiteX15" fmla="*/ 219664 w 2444704"/>
              <a:gd name="connsiteY15" fmla="*/ 0 h 2072640"/>
              <a:gd name="connsiteX16" fmla="*/ 97744 w 2444704"/>
              <a:gd name="connsiteY16" fmla="*/ 548640 h 2072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444704" h="2072640">
                <a:moveTo>
                  <a:pt x="97744" y="548640"/>
                </a:moveTo>
                <a:lnTo>
                  <a:pt x="97744" y="548640"/>
                </a:lnTo>
                <a:cubicBezTo>
                  <a:pt x="77424" y="660400"/>
                  <a:pt x="60585" y="772849"/>
                  <a:pt x="36784" y="883920"/>
                </a:cubicBezTo>
                <a:cubicBezTo>
                  <a:pt x="30052" y="915336"/>
                  <a:pt x="6304" y="943231"/>
                  <a:pt x="6304" y="975360"/>
                </a:cubicBezTo>
                <a:cubicBezTo>
                  <a:pt x="6304" y="1199111"/>
                  <a:pt x="0" y="1425214"/>
                  <a:pt x="36784" y="1645920"/>
                </a:cubicBezTo>
                <a:cubicBezTo>
                  <a:pt x="42806" y="1682054"/>
                  <a:pt x="97744" y="1686560"/>
                  <a:pt x="128224" y="1706880"/>
                </a:cubicBezTo>
                <a:cubicBezTo>
                  <a:pt x="138384" y="1737360"/>
                  <a:pt x="150912" y="1767151"/>
                  <a:pt x="158704" y="1798320"/>
                </a:cubicBezTo>
                <a:cubicBezTo>
                  <a:pt x="171269" y="1848579"/>
                  <a:pt x="163481" y="1905740"/>
                  <a:pt x="189184" y="1950720"/>
                </a:cubicBezTo>
                <a:cubicBezTo>
                  <a:pt x="207359" y="1982526"/>
                  <a:pt x="254721" y="1985777"/>
                  <a:pt x="280624" y="2011680"/>
                </a:cubicBezTo>
                <a:cubicBezTo>
                  <a:pt x="296688" y="2027744"/>
                  <a:pt x="300944" y="2052320"/>
                  <a:pt x="311104" y="2072640"/>
                </a:cubicBezTo>
                <a:lnTo>
                  <a:pt x="1408384" y="2072640"/>
                </a:lnTo>
                <a:lnTo>
                  <a:pt x="2444704" y="1280160"/>
                </a:lnTo>
                <a:lnTo>
                  <a:pt x="2383744" y="1005840"/>
                </a:lnTo>
                <a:lnTo>
                  <a:pt x="2048464" y="335280"/>
                </a:lnTo>
                <a:lnTo>
                  <a:pt x="798784" y="792480"/>
                </a:lnTo>
                <a:lnTo>
                  <a:pt x="219664" y="0"/>
                </a:lnTo>
                <a:lnTo>
                  <a:pt x="97744" y="548640"/>
                </a:lnTo>
                <a:close/>
              </a:path>
            </a:pathLst>
          </a:custGeom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1979712" y="3068960"/>
            <a:ext cx="1152128" cy="187220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flipH="1">
            <a:off x="2987824" y="3068960"/>
            <a:ext cx="3528392" cy="187220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Овал 6"/>
          <p:cNvSpPr/>
          <p:nvPr/>
        </p:nvSpPr>
        <p:spPr>
          <a:xfrm>
            <a:off x="1547664" y="5325211"/>
            <a:ext cx="72008" cy="12001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1403648" y="544522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X,Y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Составить программу для рисования</a:t>
            </a:r>
            <a:endParaRPr lang="ru-RU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539552" y="2564904"/>
            <a:ext cx="3960440" cy="3105636"/>
            <a:chOff x="35496" y="2492896"/>
            <a:chExt cx="3960440" cy="3105636"/>
          </a:xfrm>
        </p:grpSpPr>
        <p:grpSp>
          <p:nvGrpSpPr>
            <p:cNvPr id="5" name="Группа 9"/>
            <p:cNvGrpSpPr/>
            <p:nvPr/>
          </p:nvGrpSpPr>
          <p:grpSpPr>
            <a:xfrm>
              <a:off x="611560" y="2852936"/>
              <a:ext cx="3384376" cy="2736304"/>
              <a:chOff x="539552" y="2852936"/>
              <a:chExt cx="2376264" cy="1944216"/>
            </a:xfrm>
          </p:grpSpPr>
          <p:cxnSp>
            <p:nvCxnSpPr>
              <p:cNvPr id="9" name="Прямая со стрелкой 8"/>
              <p:cNvCxnSpPr/>
              <p:nvPr/>
            </p:nvCxnSpPr>
            <p:spPr>
              <a:xfrm>
                <a:off x="539552" y="2852936"/>
                <a:ext cx="2376264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Прямая со стрелкой 9"/>
              <p:cNvCxnSpPr/>
              <p:nvPr/>
            </p:nvCxnSpPr>
            <p:spPr>
              <a:xfrm>
                <a:off x="539552" y="2852936"/>
                <a:ext cx="0" cy="1944216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TextBox 5"/>
            <p:cNvSpPr txBox="1"/>
            <p:nvPr/>
          </p:nvSpPr>
          <p:spPr>
            <a:xfrm>
              <a:off x="467544" y="2492896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0,0</a:t>
              </a:r>
              <a:endParaRPr lang="ru-RU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5496" y="5229200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480</a:t>
              </a:r>
              <a:endParaRPr lang="ru-RU" dirty="0"/>
            </a:p>
          </p:txBody>
        </p:sp>
      </p:grpSp>
      <p:cxnSp>
        <p:nvCxnSpPr>
          <p:cNvPr id="11" name="Прямая соединительная линия 10"/>
          <p:cNvCxnSpPr>
            <a:endCxn id="13" idx="2"/>
          </p:cNvCxnSpPr>
          <p:nvPr/>
        </p:nvCxnSpPr>
        <p:spPr>
          <a:xfrm flipV="1">
            <a:off x="1979712" y="2934236"/>
            <a:ext cx="0" cy="128685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H="1">
            <a:off x="1115616" y="4221088"/>
            <a:ext cx="86409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691680" y="256490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300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611560" y="407707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200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2915816" y="256490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400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611560" y="494116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300</a:t>
            </a:r>
            <a:endParaRPr lang="ru-RU" dirty="0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flipV="1">
            <a:off x="3203848" y="2996952"/>
            <a:ext cx="0" cy="194421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1115616" y="5229200"/>
            <a:ext cx="208823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1979712" y="4221088"/>
            <a:ext cx="1224136" cy="10081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2339752" y="256490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350</a:t>
            </a:r>
            <a:endParaRPr lang="ru-RU" dirty="0"/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 flipV="1">
            <a:off x="1979712" y="3645024"/>
            <a:ext cx="576064" cy="57606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2555776" y="3645024"/>
            <a:ext cx="648072" cy="57606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V="1">
            <a:off x="2555776" y="2924944"/>
            <a:ext cx="0" cy="720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Прямоугольник 34"/>
          <p:cNvSpPr/>
          <p:nvPr/>
        </p:nvSpPr>
        <p:spPr>
          <a:xfrm>
            <a:off x="2339752" y="4653136"/>
            <a:ext cx="504056" cy="5760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 flipH="1">
            <a:off x="1115616" y="4653136"/>
            <a:ext cx="1296144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V="1">
            <a:off x="2339752" y="2924944"/>
            <a:ext cx="0" cy="17189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611560" y="443711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225</a:t>
            </a:r>
            <a:endParaRPr lang="ru-RU" dirty="0"/>
          </a:p>
        </p:txBody>
      </p:sp>
      <p:sp>
        <p:nvSpPr>
          <p:cNvPr id="41" name="Дуга 40"/>
          <p:cNvSpPr/>
          <p:nvPr/>
        </p:nvSpPr>
        <p:spPr>
          <a:xfrm>
            <a:off x="2411760" y="4005064"/>
            <a:ext cx="360040" cy="432048"/>
          </a:xfrm>
          <a:prstGeom prst="arc">
            <a:avLst>
              <a:gd name="adj1" fmla="val 10980926"/>
              <a:gd name="adj2" fmla="val 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TextBox 43"/>
          <p:cNvSpPr txBox="1"/>
          <p:nvPr/>
        </p:nvSpPr>
        <p:spPr>
          <a:xfrm>
            <a:off x="2051720" y="2708920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325</a:t>
            </a:r>
            <a:endParaRPr lang="ru-RU" sz="1400" dirty="0"/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 flipV="1">
            <a:off x="2843808" y="2924944"/>
            <a:ext cx="0" cy="17189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2627784" y="2708920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375</a:t>
            </a:r>
            <a:endParaRPr lang="ru-RU" sz="1400" dirty="0"/>
          </a:p>
        </p:txBody>
      </p:sp>
      <p:sp>
        <p:nvSpPr>
          <p:cNvPr id="47" name="TextBox 46"/>
          <p:cNvSpPr txBox="1"/>
          <p:nvPr/>
        </p:nvSpPr>
        <p:spPr>
          <a:xfrm>
            <a:off x="5220072" y="1844824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SCREEN 12</a:t>
            </a:r>
            <a:endParaRPr lang="ru-RU" dirty="0"/>
          </a:p>
        </p:txBody>
      </p:sp>
      <p:sp>
        <p:nvSpPr>
          <p:cNvPr id="48" name="TextBox 47"/>
          <p:cNvSpPr txBox="1"/>
          <p:nvPr/>
        </p:nvSpPr>
        <p:spPr>
          <a:xfrm>
            <a:off x="5220072" y="2348880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LINE (300,200)-(400,300),,B</a:t>
            </a:r>
          </a:p>
          <a:p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5220072" y="3140968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LINE (300,200)-(350,150)</a:t>
            </a:r>
          </a:p>
          <a:p>
            <a:endParaRPr lang="ru-RU" dirty="0"/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 flipH="1">
            <a:off x="1115616" y="3645024"/>
            <a:ext cx="144016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5220072" y="3789040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LINE (350,150)-(400,200)</a:t>
            </a:r>
          </a:p>
          <a:p>
            <a:endParaRPr lang="ru-RU" dirty="0"/>
          </a:p>
        </p:txBody>
      </p:sp>
      <p:sp>
        <p:nvSpPr>
          <p:cNvPr id="53" name="TextBox 52"/>
          <p:cNvSpPr txBox="1"/>
          <p:nvPr/>
        </p:nvSpPr>
        <p:spPr>
          <a:xfrm>
            <a:off x="5220072" y="4437112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LINE (325,225)-(375,300)</a:t>
            </a:r>
          </a:p>
          <a:p>
            <a:endParaRPr lang="ru-RU" dirty="0"/>
          </a:p>
        </p:txBody>
      </p:sp>
      <p:sp>
        <p:nvSpPr>
          <p:cNvPr id="54" name="TextBox 53"/>
          <p:cNvSpPr txBox="1"/>
          <p:nvPr/>
        </p:nvSpPr>
        <p:spPr>
          <a:xfrm>
            <a:off x="5220072" y="5157192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CIRCLE(350,200),20,,0,3.14</a:t>
            </a:r>
          </a:p>
          <a:p>
            <a:endParaRPr lang="ru-RU" dirty="0"/>
          </a:p>
        </p:txBody>
      </p:sp>
      <p:sp>
        <p:nvSpPr>
          <p:cNvPr id="37" name="TextBox 36"/>
          <p:cNvSpPr txBox="1"/>
          <p:nvPr/>
        </p:nvSpPr>
        <p:spPr>
          <a:xfrm>
            <a:off x="5220072" y="5661248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PAINT(350,290),14,15</a:t>
            </a:r>
          </a:p>
          <a:p>
            <a:endParaRPr lang="ru-RU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2339752" y="4653136"/>
            <a:ext cx="504056" cy="57606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3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1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3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2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2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2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3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3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3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3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3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4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4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4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23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5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5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5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35" grpId="0" animBg="1"/>
      <p:bldP spid="41" grpId="0" animBg="1"/>
      <p:bldP spid="48" grpId="0"/>
      <p:bldP spid="49" grpId="0"/>
      <p:bldP spid="52" grpId="0"/>
      <p:bldP spid="53" grpId="0"/>
      <p:bldP spid="54" grpId="0"/>
      <p:bldP spid="37" grpId="0"/>
      <p:bldP spid="39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555</TotalTime>
  <Words>350</Words>
  <Application>Microsoft Office PowerPoint</Application>
  <PresentationFormat>Экран (4:3)</PresentationFormat>
  <Paragraphs>111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Графические операторы  QBASIC</vt:lpstr>
      <vt:lpstr>SCREEN 12</vt:lpstr>
      <vt:lpstr>Команды рисования</vt:lpstr>
      <vt:lpstr>LINE (x1,y1)-(x2,y2),c –рисование отрезка, где x1,y1 x2,y2 координаты  его концов</vt:lpstr>
      <vt:lpstr>CIRCLE(x,y),R,c окружность с центром в точке x,y радиусом  - R</vt:lpstr>
      <vt:lpstr>CIRCLE(x,y),R,c,a1,a2 – дуга окружности с центром в точке x,y, радиусом – R, а1, а2 – начальный и конечный углы дуги</vt:lpstr>
      <vt:lpstr>Углы в радианах</vt:lpstr>
      <vt:lpstr>Команды цвета и закраски</vt:lpstr>
      <vt:lpstr>Составить программу для рисования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Графические операторы  QBASIC</dc:title>
  <dc:creator>kurs</dc:creator>
  <cp:lastModifiedBy>kurs</cp:lastModifiedBy>
  <cp:revision>4</cp:revision>
  <dcterms:created xsi:type="dcterms:W3CDTF">2014-10-13T07:13:23Z</dcterms:created>
  <dcterms:modified xsi:type="dcterms:W3CDTF">2014-11-27T03:34:53Z</dcterms:modified>
</cp:coreProperties>
</file>