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89708-3EA2-48D4-96DA-B43FAE229A9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EF528-0E78-4E4A-A6A4-80101591F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EF528-0E78-4E4A-A6A4-80101591F4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4242-A685-4227-9C0C-8AFAE83BBB1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D5F8-5C25-4BD8-8C68-BE2052FE8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766169"/>
          </a:xfrm>
        </p:spPr>
        <p:txBody>
          <a:bodyPr>
            <a:noAutofit/>
          </a:bodyPr>
          <a:lstStyle/>
          <a:p>
            <a:r>
              <a:rPr lang="ru-RU" sz="6600" dirty="0" smtClean="0"/>
              <a:t>Графические операторы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b="1" dirty="0" smtClean="0"/>
              <a:t>QBASIC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ru-RU" dirty="0" smtClean="0"/>
              <a:t>Составил преподаватель</a:t>
            </a:r>
          </a:p>
          <a:p>
            <a:r>
              <a:rPr lang="ru-RU" dirty="0" err="1" smtClean="0"/>
              <a:t>Розенкевич</a:t>
            </a:r>
            <a:r>
              <a:rPr lang="ru-RU" dirty="0" smtClean="0"/>
              <a:t> Н.Р.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47667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Красноярский строительный техникум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356992"/>
            <a:ext cx="2123728" cy="184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077072"/>
            <a:ext cx="2123728" cy="18442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5085184"/>
            <a:ext cx="1512168" cy="151216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4124082">
            <a:off x="5444830" y="2635592"/>
            <a:ext cx="2279488" cy="2659403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8520" y="1052736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4544" y="1124744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520" y="908720"/>
            <a:ext cx="0" cy="22322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3528" y="1124744"/>
            <a:ext cx="0" cy="20882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4124082">
            <a:off x="5385436" y="2238976"/>
            <a:ext cx="2655659" cy="3098269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4124082">
            <a:off x="5673468" y="2166967"/>
            <a:ext cx="2655659" cy="3098269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SCREEN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9344" y="620688"/>
            <a:ext cx="5904656" cy="5326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Подключение графического режима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619672" y="1340768"/>
            <a:ext cx="5904656" cy="532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Характеристики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графического режима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Разрешение экрана 640х480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67544" y="2492896"/>
            <a:ext cx="3528392" cy="3096344"/>
            <a:chOff x="467544" y="2492896"/>
            <a:chExt cx="3528392" cy="3096344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611560" y="2852936"/>
              <a:ext cx="3384376" cy="2736304"/>
              <a:chOff x="539552" y="2852936"/>
              <a:chExt cx="2376264" cy="1944216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>
                <a:off x="539552" y="2852936"/>
                <a:ext cx="23762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>
                <a:off x="539552" y="2852936"/>
                <a:ext cx="0" cy="19442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46754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0,0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4786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640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3568" y="508518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480</a:t>
              </a:r>
              <a:endParaRPr lang="ru-RU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860032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цветов - 16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860032" y="2333685"/>
            <a:ext cx="381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 – черный</a:t>
            </a:r>
          </a:p>
          <a:p>
            <a:r>
              <a:rPr lang="ru-RU" dirty="0" smtClean="0"/>
              <a:t>1 -  синий</a:t>
            </a:r>
          </a:p>
          <a:p>
            <a:r>
              <a:rPr lang="ru-RU" dirty="0" smtClean="0"/>
              <a:t>2 – зеленый</a:t>
            </a:r>
          </a:p>
          <a:p>
            <a:r>
              <a:rPr lang="ru-RU" dirty="0" smtClean="0"/>
              <a:t>3 – серо-голубой</a:t>
            </a:r>
          </a:p>
          <a:p>
            <a:r>
              <a:rPr lang="ru-RU" dirty="0" smtClean="0"/>
              <a:t>4 -  красный</a:t>
            </a:r>
          </a:p>
          <a:p>
            <a:r>
              <a:rPr lang="ru-RU" dirty="0" smtClean="0"/>
              <a:t>5 – темно-малиновый</a:t>
            </a:r>
          </a:p>
          <a:p>
            <a:r>
              <a:rPr lang="ru-RU" dirty="0" smtClean="0"/>
              <a:t>6 -  коричневый</a:t>
            </a:r>
          </a:p>
          <a:p>
            <a:r>
              <a:rPr lang="ru-RU" dirty="0" smtClean="0"/>
              <a:t>7 – светло-серый</a:t>
            </a:r>
          </a:p>
          <a:p>
            <a:r>
              <a:rPr lang="ru-RU" dirty="0" smtClean="0"/>
              <a:t>8 – темно-серый</a:t>
            </a:r>
          </a:p>
          <a:p>
            <a:r>
              <a:rPr lang="ru-RU" dirty="0" smtClean="0"/>
              <a:t>9 -  голубой</a:t>
            </a:r>
          </a:p>
          <a:p>
            <a:r>
              <a:rPr lang="ru-RU" dirty="0" smtClean="0"/>
              <a:t>10 – ярко зеленый</a:t>
            </a:r>
          </a:p>
          <a:p>
            <a:r>
              <a:rPr lang="ru-RU" dirty="0" smtClean="0"/>
              <a:t>11 бирюзовый</a:t>
            </a:r>
          </a:p>
          <a:p>
            <a:pPr marL="342900" indent="-342900">
              <a:buAutoNum type="arabicPlain" startAt="12"/>
            </a:pPr>
            <a:r>
              <a:rPr lang="ru-RU" dirty="0" smtClean="0"/>
              <a:t>- розовый</a:t>
            </a:r>
          </a:p>
          <a:p>
            <a:pPr marL="342900" indent="-342900">
              <a:buAutoNum type="arabicPlain" startAt="12"/>
            </a:pPr>
            <a:r>
              <a:rPr lang="ru-RU" dirty="0" smtClean="0"/>
              <a:t>Малиновый</a:t>
            </a:r>
          </a:p>
          <a:p>
            <a:pPr marL="342900" indent="-342900">
              <a:buAutoNum type="arabicPlain" startAt="12"/>
            </a:pPr>
            <a:r>
              <a:rPr lang="ru-RU" dirty="0" smtClean="0"/>
              <a:t>Желтый </a:t>
            </a:r>
          </a:p>
          <a:p>
            <a:pPr marL="342900" indent="-342900">
              <a:buAutoNum type="arabicPlain" startAt="12"/>
            </a:pPr>
            <a:r>
              <a:rPr lang="ru-RU" dirty="0" smtClean="0"/>
              <a:t>Белый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Команды рисования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PSET (</a:t>
            </a:r>
            <a:r>
              <a:rPr lang="en-US" b="1" dirty="0" err="1" smtClean="0"/>
              <a:t>x,y</a:t>
            </a:r>
            <a:r>
              <a:rPr lang="en-US" b="1" dirty="0" smtClean="0"/>
              <a:t>),</a:t>
            </a:r>
            <a:r>
              <a:rPr lang="en-US" dirty="0" smtClean="0"/>
              <a:t>c </a:t>
            </a:r>
            <a:r>
              <a:rPr lang="ru-RU" dirty="0" smtClean="0"/>
              <a:t>– точка с координатами </a:t>
            </a:r>
            <a:r>
              <a:rPr lang="en-US" b="1" dirty="0" err="1" smtClean="0"/>
              <a:t>x,y</a:t>
            </a:r>
            <a:r>
              <a:rPr lang="en-US" dirty="0" smtClean="0"/>
              <a:t> </a:t>
            </a:r>
            <a:r>
              <a:rPr lang="ru-RU" dirty="0" smtClean="0"/>
              <a:t>цветом</a:t>
            </a:r>
            <a:r>
              <a:rPr lang="ru-RU" b="1" dirty="0" smtClean="0"/>
              <a:t> с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2492896"/>
            <a:ext cx="3528392" cy="3096344"/>
            <a:chOff x="467544" y="2492896"/>
            <a:chExt cx="3528392" cy="3096344"/>
          </a:xfrm>
        </p:grpSpPr>
        <p:grpSp>
          <p:nvGrpSpPr>
            <p:cNvPr id="5" name="Группа 9"/>
            <p:cNvGrpSpPr/>
            <p:nvPr/>
          </p:nvGrpSpPr>
          <p:grpSpPr>
            <a:xfrm>
              <a:off x="611560" y="2852936"/>
              <a:ext cx="3384376" cy="2736304"/>
              <a:chOff x="539552" y="2852936"/>
              <a:chExt cx="2376264" cy="1944216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>
                <a:off x="539552" y="2852936"/>
                <a:ext cx="23762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>
                <a:off x="539552" y="2852936"/>
                <a:ext cx="0" cy="19442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6754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0,0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786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640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508518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480</a:t>
              </a: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979712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0"/>
          </p:cNvCxnSpPr>
          <p:nvPr/>
        </p:nvCxnSpPr>
        <p:spPr>
          <a:xfrm flipV="1">
            <a:off x="2051720" y="2852936"/>
            <a:ext cx="0" cy="12241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2"/>
          </p:cNvCxnSpPr>
          <p:nvPr/>
        </p:nvCxnSpPr>
        <p:spPr>
          <a:xfrm flipH="1">
            <a:off x="611560" y="4149080"/>
            <a:ext cx="13681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79712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860032" y="2996952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Screen 12</a:t>
            </a:r>
          </a:p>
          <a:p>
            <a:r>
              <a:rPr lang="en-US" sz="3200" dirty="0" smtClean="0"/>
              <a:t>PSET (200,300),1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139952" y="5661248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Атрибут цвета является необязательным</a:t>
            </a:r>
            <a:endParaRPr lang="ru-RU" sz="28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07904" y="5661248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r>
              <a:rPr lang="en-US" b="1" dirty="0" smtClean="0"/>
              <a:t>LINE (x1,y1)-(x2,y2),c </a:t>
            </a:r>
            <a:r>
              <a:rPr lang="en-US" dirty="0" smtClean="0"/>
              <a:t>–</a:t>
            </a:r>
            <a:r>
              <a:rPr lang="ru-RU" sz="3100" dirty="0" smtClean="0"/>
              <a:t>рисование </a:t>
            </a:r>
            <a:r>
              <a:rPr lang="ru-RU" sz="3100" u="sng" dirty="0" smtClean="0"/>
              <a:t>отрезка</a:t>
            </a:r>
            <a:r>
              <a:rPr lang="ru-RU" sz="3100" dirty="0" smtClean="0"/>
              <a:t>, где </a:t>
            </a:r>
            <a:r>
              <a:rPr lang="en-US" sz="3100" dirty="0" smtClean="0"/>
              <a:t>x1,y1 x2,y2 </a:t>
            </a:r>
            <a:r>
              <a:rPr lang="ru-RU" sz="3100" dirty="0" smtClean="0"/>
              <a:t>координаты  его концов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2492896"/>
            <a:ext cx="3528392" cy="3096344"/>
            <a:chOff x="467544" y="2492896"/>
            <a:chExt cx="3528392" cy="3096344"/>
          </a:xfrm>
        </p:grpSpPr>
        <p:grpSp>
          <p:nvGrpSpPr>
            <p:cNvPr id="12" name="Группа 9"/>
            <p:cNvGrpSpPr/>
            <p:nvPr/>
          </p:nvGrpSpPr>
          <p:grpSpPr>
            <a:xfrm>
              <a:off x="611560" y="2852936"/>
              <a:ext cx="3384376" cy="2736304"/>
              <a:chOff x="539552" y="2852936"/>
              <a:chExt cx="2376264" cy="1944216"/>
            </a:xfrm>
          </p:grpSpPr>
          <p:cxnSp>
            <p:nvCxnSpPr>
              <p:cNvPr id="16" name="Прямая со стрелкой 15"/>
              <p:cNvCxnSpPr/>
              <p:nvPr/>
            </p:nvCxnSpPr>
            <p:spPr>
              <a:xfrm>
                <a:off x="539552" y="2852936"/>
                <a:ext cx="23762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/>
              <p:nvPr/>
            </p:nvCxnSpPr>
            <p:spPr>
              <a:xfrm>
                <a:off x="539552" y="2852936"/>
                <a:ext cx="0" cy="19442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6754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0,0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4786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640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3568" y="508518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480</a:t>
              </a:r>
              <a:endParaRPr lang="ru-RU" dirty="0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 flipV="1">
            <a:off x="1475656" y="2924944"/>
            <a:ext cx="0" cy="12241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611560" y="4149080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59632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40050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555776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ru-RU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1520" y="46531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2699792" y="2924944"/>
            <a:ext cx="0" cy="19442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11560" y="4869160"/>
            <a:ext cx="20882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75656" y="4149080"/>
            <a:ext cx="1224136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83968" y="2996952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Screen 12</a:t>
            </a:r>
            <a:endParaRPr lang="ru-RU" sz="3200" dirty="0" smtClean="0"/>
          </a:p>
          <a:p>
            <a:r>
              <a:rPr lang="en-US" sz="3200" b="1" dirty="0" smtClean="0"/>
              <a:t>LINE (x1,y1)-(x2,y2)</a:t>
            </a:r>
            <a:endParaRPr lang="en-US" sz="32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211960" y="4149080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en-US" sz="3200" b="1" dirty="0" smtClean="0">
                <a:solidFill>
                  <a:srgbClr val="C00000"/>
                </a:solidFill>
              </a:rPr>
              <a:t>LINE (x1,y1)-(x2,y2),,B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4149080"/>
            <a:ext cx="1224136" cy="72008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0" y="1268760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LINE (x1,y1)-(x2,y2),</a:t>
            </a:r>
            <a:r>
              <a:rPr lang="ru-RU" sz="3600" b="1" dirty="0" err="1" smtClean="0">
                <a:latin typeface="+mj-lt"/>
                <a:ea typeface="+mj-ea"/>
                <a:cs typeface="+mj-cs"/>
              </a:rPr>
              <a:t>С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рисование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где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x1,y1 x2,y2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координаты  его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диагонали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23" grpId="0"/>
      <p:bldP spid="27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b="1" dirty="0" smtClean="0"/>
              <a:t>CIRCLE(</a:t>
            </a:r>
            <a:r>
              <a:rPr lang="en-US" b="1" dirty="0" err="1" smtClean="0"/>
              <a:t>x,y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en-US" dirty="0" err="1" smtClean="0"/>
              <a:t>R,c</a:t>
            </a:r>
            <a:r>
              <a:rPr lang="en-US" dirty="0" smtClean="0"/>
              <a:t> </a:t>
            </a:r>
            <a:r>
              <a:rPr lang="ru-RU" dirty="0" smtClean="0"/>
              <a:t>окружность с центром в точке </a:t>
            </a:r>
            <a:r>
              <a:rPr lang="en-US" dirty="0" err="1" smtClean="0"/>
              <a:t>x,y</a:t>
            </a:r>
            <a:r>
              <a:rPr lang="en-US" dirty="0" smtClean="0"/>
              <a:t> </a:t>
            </a:r>
            <a:r>
              <a:rPr lang="ru-RU" dirty="0" smtClean="0"/>
              <a:t>радиусом  - </a:t>
            </a:r>
            <a:r>
              <a:rPr lang="en-US" dirty="0" smtClean="0"/>
              <a:t>R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2492896"/>
            <a:ext cx="3528392" cy="3096344"/>
            <a:chOff x="467544" y="2492896"/>
            <a:chExt cx="3528392" cy="3096344"/>
          </a:xfrm>
        </p:grpSpPr>
        <p:grpSp>
          <p:nvGrpSpPr>
            <p:cNvPr id="5" name="Группа 9"/>
            <p:cNvGrpSpPr/>
            <p:nvPr/>
          </p:nvGrpSpPr>
          <p:grpSpPr>
            <a:xfrm>
              <a:off x="611560" y="2852936"/>
              <a:ext cx="3384376" cy="2736304"/>
              <a:chOff x="539552" y="2852936"/>
              <a:chExt cx="2376264" cy="1944216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>
                <a:off x="539552" y="2852936"/>
                <a:ext cx="23762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>
                <a:off x="539552" y="2852936"/>
                <a:ext cx="0" cy="19442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6754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0,0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786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640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508518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480</a:t>
              </a: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475656" y="3573016"/>
            <a:ext cx="1152128" cy="115212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051720" y="2852936"/>
            <a:ext cx="0" cy="12961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11560" y="414908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79712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>
            <a:endCxn id="11" idx="5"/>
          </p:cNvCxnSpPr>
          <p:nvPr/>
        </p:nvCxnSpPr>
        <p:spPr>
          <a:xfrm>
            <a:off x="2051720" y="4149080"/>
            <a:ext cx="407339" cy="40733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95736" y="407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83968" y="2996952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Screen 12</a:t>
            </a:r>
            <a:endParaRPr lang="ru-RU" sz="3200" dirty="0" smtClean="0"/>
          </a:p>
          <a:p>
            <a:r>
              <a:rPr lang="en-US" sz="3200" b="1" dirty="0" smtClean="0"/>
              <a:t>CIRCLE(</a:t>
            </a:r>
            <a:r>
              <a:rPr lang="en-US" sz="3200" b="1" dirty="0" err="1" smtClean="0"/>
              <a:t>x,y</a:t>
            </a:r>
            <a:r>
              <a:rPr lang="en-US" sz="3200" b="1" dirty="0" smtClean="0"/>
              <a:t>)</a:t>
            </a:r>
            <a:r>
              <a:rPr lang="en-US" sz="3200" dirty="0" smtClean="0"/>
              <a:t>,</a:t>
            </a:r>
            <a:r>
              <a:rPr lang="en-US" sz="3200" b="1" dirty="0" err="1" smtClean="0"/>
              <a:t>R</a:t>
            </a:r>
            <a:r>
              <a:rPr lang="en-US" sz="3200" dirty="0" err="1" smtClean="0"/>
              <a:t>,c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4" grpId="0"/>
      <p:bldP spid="15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CIRCLE(</a:t>
            </a:r>
            <a:r>
              <a:rPr lang="en-US" b="1" dirty="0" err="1" smtClean="0"/>
              <a:t>x,y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en-US" b="1" dirty="0" err="1" smtClean="0"/>
              <a:t>R,c</a:t>
            </a:r>
            <a:r>
              <a:rPr lang="ru-RU" b="1" dirty="0" smtClean="0"/>
              <a:t>,</a:t>
            </a:r>
            <a:r>
              <a:rPr lang="en-US" b="1" dirty="0" smtClean="0"/>
              <a:t>a1,a2</a:t>
            </a:r>
            <a:r>
              <a:rPr lang="en-US" dirty="0" smtClean="0"/>
              <a:t> – </a:t>
            </a:r>
            <a:r>
              <a:rPr lang="ru-RU" dirty="0" smtClean="0"/>
              <a:t>дуга окружности с центром в точке </a:t>
            </a:r>
            <a:r>
              <a:rPr lang="en-US" dirty="0" err="1" smtClean="0"/>
              <a:t>x,y</a:t>
            </a:r>
            <a:r>
              <a:rPr lang="en-US" dirty="0" smtClean="0"/>
              <a:t>, </a:t>
            </a:r>
            <a:r>
              <a:rPr lang="ru-RU" dirty="0" smtClean="0"/>
              <a:t>радиусом – </a:t>
            </a:r>
            <a:r>
              <a:rPr lang="en-US" dirty="0" smtClean="0"/>
              <a:t>R</a:t>
            </a:r>
            <a:r>
              <a:rPr lang="ru-RU" dirty="0" smtClean="0"/>
              <a:t>, а1, а2 – начальный и конечный углы дуги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755576" y="3284984"/>
            <a:ext cx="2952328" cy="2232248"/>
            <a:chOff x="611560" y="2564904"/>
            <a:chExt cx="2952328" cy="2232248"/>
          </a:xfrm>
        </p:grpSpPr>
        <p:sp>
          <p:nvSpPr>
            <p:cNvPr id="4" name="Дуга 3"/>
            <p:cNvSpPr/>
            <p:nvPr/>
          </p:nvSpPr>
          <p:spPr>
            <a:xfrm>
              <a:off x="611560" y="2564904"/>
              <a:ext cx="2448272" cy="2232248"/>
            </a:xfrm>
            <a:prstGeom prst="arc">
              <a:avLst>
                <a:gd name="adj1" fmla="val 17430988"/>
                <a:gd name="adj2" fmla="val 264138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827584" y="2564904"/>
              <a:ext cx="2736304" cy="2088232"/>
              <a:chOff x="1691680" y="2636912"/>
              <a:chExt cx="1512168" cy="1152128"/>
            </a:xfrm>
          </p:grpSpPr>
          <p:cxnSp>
            <p:nvCxnSpPr>
              <p:cNvPr id="6" name="Прямая соединительная линия 5"/>
              <p:cNvCxnSpPr>
                <a:stCxn id="4" idx="2"/>
              </p:cNvCxnSpPr>
              <p:nvPr/>
            </p:nvCxnSpPr>
            <p:spPr>
              <a:xfrm flipH="1">
                <a:off x="2123729" y="3304515"/>
                <a:ext cx="799163" cy="2685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2123728" y="2636912"/>
                <a:ext cx="360040" cy="93610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1691680" y="3573016"/>
                <a:ext cx="151216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567146" y="339175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a1</a:t>
                </a:r>
                <a:endParaRPr lang="ru-RU" dirty="0"/>
              </a:p>
            </p:txBody>
          </p:sp>
          <p:sp>
            <p:nvSpPr>
              <p:cNvPr id="16" name="Дуга 15"/>
              <p:cNvSpPr/>
              <p:nvPr/>
            </p:nvSpPr>
            <p:spPr>
              <a:xfrm>
                <a:off x="2195736" y="3356992"/>
                <a:ext cx="288032" cy="432048"/>
              </a:xfrm>
              <a:prstGeom prst="arc">
                <a:avLst>
                  <a:gd name="adj1" fmla="val 19086594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Дуга 16"/>
              <p:cNvSpPr/>
              <p:nvPr/>
            </p:nvSpPr>
            <p:spPr>
              <a:xfrm>
                <a:off x="2051720" y="3356992"/>
                <a:ext cx="288032" cy="432048"/>
              </a:xfrm>
              <a:prstGeom prst="arc">
                <a:avLst>
                  <a:gd name="adj1" fmla="val 16429719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248795" y="3113655"/>
                <a:ext cx="252028" cy="20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a2</a:t>
                </a:r>
                <a:endParaRPr lang="ru-RU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331640" y="42930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X,Y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35696" y="27809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391472" y="4437112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Углы дуги измеряются в радианах</a:t>
            </a:r>
            <a:endParaRPr lang="ru-RU" sz="28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995936" y="4509120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Углы в радианах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178696" cy="676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радиан =57</a:t>
            </a:r>
            <a:r>
              <a:rPr lang="ru-RU" baseline="30000" dirty="0" smtClean="0"/>
              <a:t>0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915816" y="2708920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331640" y="4293096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979712" y="3356992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5936" y="3861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π/2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19672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π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3*π/2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π/4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π/4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48691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π/4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91880" y="48691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7π/4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67744" y="3645024"/>
            <a:ext cx="1309997" cy="130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3"/>
            <a:endCxn id="8" idx="7"/>
          </p:cNvCxnSpPr>
          <p:nvPr/>
        </p:nvCxnSpPr>
        <p:spPr>
          <a:xfrm flipV="1">
            <a:off x="2253891" y="3631170"/>
            <a:ext cx="1323850" cy="1323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>
            <a:off x="6660232" y="1988840"/>
            <a:ext cx="1872208" cy="1872208"/>
          </a:xfrm>
          <a:prstGeom prst="arc">
            <a:avLst>
              <a:gd name="adj1" fmla="val 13587493"/>
              <a:gd name="adj2" fmla="val 18870234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148064" y="170080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Пример:</a:t>
            </a:r>
          </a:p>
          <a:p>
            <a:r>
              <a:rPr lang="ru-RU" dirty="0" smtClean="0"/>
              <a:t>Нарисовать дугу</a:t>
            </a:r>
          </a:p>
          <a:p>
            <a:r>
              <a:rPr lang="ru-RU" dirty="0" smtClean="0"/>
              <a:t>Радиус=100,</a:t>
            </a:r>
          </a:p>
          <a:p>
            <a:r>
              <a:rPr lang="ru-RU" dirty="0" smtClean="0"/>
              <a:t>Х=200</a:t>
            </a:r>
          </a:p>
          <a:p>
            <a:r>
              <a:rPr lang="ru-RU" dirty="0" smtClean="0"/>
              <a:t>У=250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148064" y="321297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 :</a:t>
            </a:r>
          </a:p>
          <a:p>
            <a:r>
              <a:rPr lang="ru-RU" dirty="0" smtClean="0"/>
              <a:t>Определяем начальный и конечный углы дуги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220072" y="429309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 = </a:t>
            </a:r>
            <a:r>
              <a:rPr lang="ru-RU" dirty="0" err="1" smtClean="0"/>
              <a:t>π/4</a:t>
            </a:r>
            <a:endParaRPr lang="ru-RU" dirty="0" smtClean="0"/>
          </a:p>
          <a:p>
            <a:r>
              <a:rPr lang="en-US" dirty="0" smtClean="0"/>
              <a:t>A2 =</a:t>
            </a:r>
            <a:r>
              <a:rPr lang="ru-RU" dirty="0" smtClean="0"/>
              <a:t>3π/4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995936" y="5805264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CIRCLE (200,250),100,,3.14/4,3*3.14/4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32747E-6 C -0.2066 0.08396 -0.4132 0.16814 -0.51407 0.19566 " pathEditMode="relative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25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 цвета и закраски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COLOR C </a:t>
            </a:r>
            <a:r>
              <a:rPr lang="en-US" dirty="0" smtClean="0"/>
              <a:t>– </a:t>
            </a:r>
            <a:r>
              <a:rPr lang="ru-RU" dirty="0" smtClean="0"/>
              <a:t>устанавливает цвет рисования </a:t>
            </a:r>
            <a:r>
              <a:rPr lang="en-US" dirty="0" smtClean="0"/>
              <a:t>c</a:t>
            </a:r>
          </a:p>
          <a:p>
            <a:pPr>
              <a:buNone/>
            </a:pPr>
            <a:r>
              <a:rPr lang="en-US" b="1" dirty="0" smtClean="0"/>
              <a:t>PAINT (</a:t>
            </a:r>
            <a:r>
              <a:rPr lang="en-US" b="1" dirty="0" err="1" smtClean="0"/>
              <a:t>x,y</a:t>
            </a:r>
            <a:r>
              <a:rPr lang="en-US" b="1" dirty="0" smtClean="0"/>
              <a:t>),C1, C2 </a:t>
            </a:r>
            <a:r>
              <a:rPr lang="en-US" dirty="0" smtClean="0"/>
              <a:t>– </a:t>
            </a:r>
            <a:r>
              <a:rPr lang="ru-RU" dirty="0" smtClean="0"/>
              <a:t>заливка замкнутой области, где </a:t>
            </a:r>
            <a:r>
              <a:rPr lang="ru-RU" b="1" dirty="0"/>
              <a:t>С</a:t>
            </a:r>
            <a:r>
              <a:rPr lang="en-US" b="1" dirty="0" smtClean="0"/>
              <a:t>1</a:t>
            </a:r>
            <a:r>
              <a:rPr lang="en-US" dirty="0" smtClean="0"/>
              <a:t> – </a:t>
            </a:r>
            <a:r>
              <a:rPr lang="ru-RU" dirty="0" smtClean="0"/>
              <a:t>цвет заливки, </a:t>
            </a:r>
            <a:r>
              <a:rPr lang="en-US" dirty="0" smtClean="0"/>
              <a:t>c2 – </a:t>
            </a:r>
            <a:r>
              <a:rPr lang="ru-RU" dirty="0" smtClean="0"/>
              <a:t>цвет границы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11560" y="4077072"/>
            <a:ext cx="2444704" cy="2072640"/>
          </a:xfrm>
          <a:custGeom>
            <a:avLst/>
            <a:gdLst>
              <a:gd name="connsiteX0" fmla="*/ 97744 w 2444704"/>
              <a:gd name="connsiteY0" fmla="*/ 548640 h 2072640"/>
              <a:gd name="connsiteX1" fmla="*/ 97744 w 2444704"/>
              <a:gd name="connsiteY1" fmla="*/ 548640 h 2072640"/>
              <a:gd name="connsiteX2" fmla="*/ 36784 w 2444704"/>
              <a:gd name="connsiteY2" fmla="*/ 883920 h 2072640"/>
              <a:gd name="connsiteX3" fmla="*/ 6304 w 2444704"/>
              <a:gd name="connsiteY3" fmla="*/ 975360 h 2072640"/>
              <a:gd name="connsiteX4" fmla="*/ 36784 w 2444704"/>
              <a:gd name="connsiteY4" fmla="*/ 1645920 h 2072640"/>
              <a:gd name="connsiteX5" fmla="*/ 128224 w 2444704"/>
              <a:gd name="connsiteY5" fmla="*/ 1706880 h 2072640"/>
              <a:gd name="connsiteX6" fmla="*/ 158704 w 2444704"/>
              <a:gd name="connsiteY6" fmla="*/ 1798320 h 2072640"/>
              <a:gd name="connsiteX7" fmla="*/ 189184 w 2444704"/>
              <a:gd name="connsiteY7" fmla="*/ 1950720 h 2072640"/>
              <a:gd name="connsiteX8" fmla="*/ 280624 w 2444704"/>
              <a:gd name="connsiteY8" fmla="*/ 2011680 h 2072640"/>
              <a:gd name="connsiteX9" fmla="*/ 311104 w 2444704"/>
              <a:gd name="connsiteY9" fmla="*/ 2072640 h 2072640"/>
              <a:gd name="connsiteX10" fmla="*/ 1408384 w 2444704"/>
              <a:gd name="connsiteY10" fmla="*/ 2072640 h 2072640"/>
              <a:gd name="connsiteX11" fmla="*/ 2444704 w 2444704"/>
              <a:gd name="connsiteY11" fmla="*/ 1280160 h 2072640"/>
              <a:gd name="connsiteX12" fmla="*/ 2383744 w 2444704"/>
              <a:gd name="connsiteY12" fmla="*/ 1005840 h 2072640"/>
              <a:gd name="connsiteX13" fmla="*/ 2048464 w 2444704"/>
              <a:gd name="connsiteY13" fmla="*/ 335280 h 2072640"/>
              <a:gd name="connsiteX14" fmla="*/ 798784 w 2444704"/>
              <a:gd name="connsiteY14" fmla="*/ 792480 h 2072640"/>
              <a:gd name="connsiteX15" fmla="*/ 219664 w 2444704"/>
              <a:gd name="connsiteY15" fmla="*/ 0 h 2072640"/>
              <a:gd name="connsiteX16" fmla="*/ 97744 w 2444704"/>
              <a:gd name="connsiteY16" fmla="*/ 548640 h 207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44704" h="2072640">
                <a:moveTo>
                  <a:pt x="97744" y="548640"/>
                </a:moveTo>
                <a:lnTo>
                  <a:pt x="97744" y="548640"/>
                </a:lnTo>
                <a:cubicBezTo>
                  <a:pt x="77424" y="660400"/>
                  <a:pt x="60585" y="772849"/>
                  <a:pt x="36784" y="883920"/>
                </a:cubicBezTo>
                <a:cubicBezTo>
                  <a:pt x="30052" y="915336"/>
                  <a:pt x="6304" y="943231"/>
                  <a:pt x="6304" y="975360"/>
                </a:cubicBezTo>
                <a:cubicBezTo>
                  <a:pt x="6304" y="1199111"/>
                  <a:pt x="0" y="1425214"/>
                  <a:pt x="36784" y="1645920"/>
                </a:cubicBezTo>
                <a:cubicBezTo>
                  <a:pt x="42806" y="1682054"/>
                  <a:pt x="97744" y="1686560"/>
                  <a:pt x="128224" y="1706880"/>
                </a:cubicBezTo>
                <a:cubicBezTo>
                  <a:pt x="138384" y="1737360"/>
                  <a:pt x="150912" y="1767151"/>
                  <a:pt x="158704" y="1798320"/>
                </a:cubicBezTo>
                <a:cubicBezTo>
                  <a:pt x="171269" y="1848579"/>
                  <a:pt x="163481" y="1905740"/>
                  <a:pt x="189184" y="1950720"/>
                </a:cubicBezTo>
                <a:cubicBezTo>
                  <a:pt x="207359" y="1982526"/>
                  <a:pt x="254721" y="1985777"/>
                  <a:pt x="280624" y="2011680"/>
                </a:cubicBezTo>
                <a:cubicBezTo>
                  <a:pt x="296688" y="2027744"/>
                  <a:pt x="300944" y="2052320"/>
                  <a:pt x="311104" y="2072640"/>
                </a:cubicBezTo>
                <a:lnTo>
                  <a:pt x="1408384" y="2072640"/>
                </a:lnTo>
                <a:lnTo>
                  <a:pt x="2444704" y="1280160"/>
                </a:lnTo>
                <a:lnTo>
                  <a:pt x="2383744" y="1005840"/>
                </a:lnTo>
                <a:lnTo>
                  <a:pt x="2048464" y="335280"/>
                </a:lnTo>
                <a:lnTo>
                  <a:pt x="798784" y="792480"/>
                </a:lnTo>
                <a:lnTo>
                  <a:pt x="219664" y="0"/>
                </a:lnTo>
                <a:lnTo>
                  <a:pt x="97744" y="548640"/>
                </a:lnTo>
                <a:close/>
              </a:path>
            </a:pathLst>
          </a:custGeom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79712" y="3068960"/>
            <a:ext cx="1152128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987824" y="3068960"/>
            <a:ext cx="352839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547664" y="5325211"/>
            <a:ext cx="72008" cy="1200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0364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X,Y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Составить программу для рисования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2564904"/>
            <a:ext cx="3960440" cy="3105636"/>
            <a:chOff x="35496" y="2492896"/>
            <a:chExt cx="3960440" cy="3105636"/>
          </a:xfrm>
        </p:grpSpPr>
        <p:grpSp>
          <p:nvGrpSpPr>
            <p:cNvPr id="5" name="Группа 9"/>
            <p:cNvGrpSpPr/>
            <p:nvPr/>
          </p:nvGrpSpPr>
          <p:grpSpPr>
            <a:xfrm>
              <a:off x="611560" y="2852936"/>
              <a:ext cx="3384376" cy="2736304"/>
              <a:chOff x="539552" y="2852936"/>
              <a:chExt cx="2376264" cy="1944216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>
                <a:off x="539552" y="2852936"/>
                <a:ext cx="23762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>
                <a:off x="539552" y="2852936"/>
                <a:ext cx="0" cy="19442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67544" y="24928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0,0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496" y="522920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480</a:t>
              </a:r>
              <a:endParaRPr lang="ru-RU" dirty="0"/>
            </a:p>
          </p:txBody>
        </p:sp>
      </p:grpSp>
      <p:cxnSp>
        <p:nvCxnSpPr>
          <p:cNvPr id="11" name="Прямая соединительная линия 10"/>
          <p:cNvCxnSpPr>
            <a:endCxn id="13" idx="2"/>
          </p:cNvCxnSpPr>
          <p:nvPr/>
        </p:nvCxnSpPr>
        <p:spPr>
          <a:xfrm flipV="1">
            <a:off x="1979712" y="2934236"/>
            <a:ext cx="0" cy="12868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115616" y="4221088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1680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400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49411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300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3203848" y="2996952"/>
            <a:ext cx="0" cy="19442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115616" y="5229200"/>
            <a:ext cx="20882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221088"/>
            <a:ext cx="1224136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339752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350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1979712" y="3645024"/>
            <a:ext cx="576064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555776" y="3645024"/>
            <a:ext cx="648072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555776" y="2924944"/>
            <a:ext cx="0" cy="72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2339752" y="4653136"/>
            <a:ext cx="50405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1115616" y="4653136"/>
            <a:ext cx="12961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339752" y="2924944"/>
            <a:ext cx="0" cy="1718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1560" y="44371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225</a:t>
            </a:r>
            <a:endParaRPr lang="ru-RU" dirty="0"/>
          </a:p>
        </p:txBody>
      </p:sp>
      <p:sp>
        <p:nvSpPr>
          <p:cNvPr id="41" name="Дуга 40"/>
          <p:cNvSpPr/>
          <p:nvPr/>
        </p:nvSpPr>
        <p:spPr>
          <a:xfrm>
            <a:off x="2411760" y="4005064"/>
            <a:ext cx="360040" cy="432048"/>
          </a:xfrm>
          <a:prstGeom prst="arc">
            <a:avLst>
              <a:gd name="adj1" fmla="val 10980926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051720" y="270892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325</a:t>
            </a:r>
            <a:endParaRPr lang="ru-RU" sz="14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2843808" y="2924944"/>
            <a:ext cx="0" cy="1718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27784" y="270892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375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220072" y="18448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SCREEN 12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220072" y="234888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(300,200)-(400,300),,B</a:t>
            </a:r>
          </a:p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220072" y="314096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(300,200)-(350,150)</a:t>
            </a:r>
          </a:p>
          <a:p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1115616" y="3645024"/>
            <a:ext cx="14401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20072" y="378904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(350,150)-(400,200)</a:t>
            </a:r>
          </a:p>
          <a:p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220072" y="443711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(325,225)-(375,300)</a:t>
            </a:r>
          </a:p>
          <a:p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220072" y="515719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CIRCLE(350,200),20,,0,3.14</a:t>
            </a:r>
          </a:p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220072" y="566124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PAINT(350,290),14,15</a:t>
            </a:r>
          </a:p>
          <a:p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339752" y="4653136"/>
            <a:ext cx="504056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41" grpId="0" animBg="1"/>
      <p:bldP spid="48" grpId="0"/>
      <p:bldP spid="49" grpId="0"/>
      <p:bldP spid="52" grpId="0"/>
      <p:bldP spid="53" grpId="0"/>
      <p:bldP spid="54" grpId="0"/>
      <p:bldP spid="37" grpId="0"/>
      <p:bldP spid="3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350</Words>
  <Application>Microsoft Office PowerPoint</Application>
  <PresentationFormat>Экран (4:3)</PresentationFormat>
  <Paragraphs>111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Графические операторы  QBASIC</vt:lpstr>
      <vt:lpstr>SCREEN 12</vt:lpstr>
      <vt:lpstr>Команды рисования</vt:lpstr>
      <vt:lpstr>LINE (x1,y1)-(x2,y2),c –рисование отрезка, где x1,y1 x2,y2 координаты  его концов</vt:lpstr>
      <vt:lpstr>CIRCLE(x,y),R,c окружность с центром в точке x,y радиусом  - R</vt:lpstr>
      <vt:lpstr>CIRCLE(x,y),R,c,a1,a2 – дуга окружности с центром в точке x,y, радиусом – R, а1, а2 – начальный и конечный углы дуги</vt:lpstr>
      <vt:lpstr>Углы в радианах</vt:lpstr>
      <vt:lpstr>Команды цвета и закраски</vt:lpstr>
      <vt:lpstr>Составить программу для рисования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операторы  QBASIC</dc:title>
  <dc:creator>kurs</dc:creator>
  <cp:lastModifiedBy>kurs</cp:lastModifiedBy>
  <cp:revision>4</cp:revision>
  <dcterms:created xsi:type="dcterms:W3CDTF">2014-10-13T07:13:23Z</dcterms:created>
  <dcterms:modified xsi:type="dcterms:W3CDTF">2014-11-27T03:34:53Z</dcterms:modified>
</cp:coreProperties>
</file>