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5" r:id="rId11"/>
    <p:sldId id="268" r:id="rId12"/>
    <p:sldId id="272" r:id="rId13"/>
    <p:sldId id="284" r:id="rId14"/>
    <p:sldId id="266" r:id="rId15"/>
    <p:sldId id="267" r:id="rId16"/>
    <p:sldId id="273" r:id="rId17"/>
    <p:sldId id="257" r:id="rId18"/>
    <p:sldId id="297" r:id="rId19"/>
    <p:sldId id="283" r:id="rId20"/>
    <p:sldId id="285" r:id="rId21"/>
    <p:sldId id="292" r:id="rId22"/>
    <p:sldId id="28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45" autoAdjust="0"/>
    <p:restoredTop sz="94675" autoAdjust="0"/>
  </p:normalViewPr>
  <p:slideViewPr>
    <p:cSldViewPr>
      <p:cViewPr>
        <p:scale>
          <a:sx n="118" d="100"/>
          <a:sy n="118" d="100"/>
        </p:scale>
        <p:origin x="-143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2D9A8-19EF-4763-9F8A-17362509177A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62FC7-A861-46BE-95F5-DB022DEBA5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830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62FC7-A861-46BE-95F5-DB022DEBA54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077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62FC7-A861-46BE-95F5-DB022DEBA54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1E2F40-6EC2-43AE-B0E1-C3763C93F5C1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ED18460-3F96-4EDD-976A-9B5775E07EA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00042"/>
            <a:ext cx="9144000" cy="1470025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2">
                    <a:lumMod val="10000"/>
                  </a:schemeClr>
                </a:solidFill>
              </a:rPr>
              <a:t>Образ </a:t>
            </a:r>
            <a:r>
              <a:rPr lang="ru-RU" sz="4000" b="1" dirty="0" smtClean="0">
                <a:solidFill>
                  <a:schemeClr val="tx2">
                    <a:lumMod val="10000"/>
                  </a:schemeClr>
                </a:solidFill>
              </a:rPr>
              <a:t>человека - главная </a:t>
            </a:r>
            <a:r>
              <a:rPr lang="ru-RU" sz="4000" b="1" dirty="0" smtClean="0">
                <a:solidFill>
                  <a:schemeClr val="tx2">
                    <a:lumMod val="10000"/>
                  </a:schemeClr>
                </a:solidFill>
              </a:rPr>
              <a:t>тема</a:t>
            </a:r>
            <a:br>
              <a:rPr lang="ru-RU" sz="4000" b="1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4000" b="1" dirty="0" smtClean="0">
                <a:solidFill>
                  <a:schemeClr val="tx2">
                    <a:lumMod val="10000"/>
                  </a:schemeClr>
                </a:solidFill>
              </a:rPr>
              <a:t>в искусстве</a:t>
            </a:r>
            <a:endParaRPr lang="ru-RU" sz="4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3116"/>
            <a:ext cx="2381250" cy="31527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7158" y="5357826"/>
            <a:ext cx="2235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vi-VN" sz="1600" dirty="0" smtClean="0">
                <a:solidFill>
                  <a:schemeClr val="bg2">
                    <a:lumMod val="50000"/>
                  </a:schemeClr>
                </a:solidFill>
              </a:rPr>
              <a:t>Питер Пауль Ру́бенс</a:t>
            </a:r>
            <a:endParaRPr lang="ru-RU" sz="16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Портрет камеристки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3"/>
          <a:stretch/>
        </p:blipFill>
        <p:spPr bwMode="auto">
          <a:xfrm>
            <a:off x="6286512" y="2143116"/>
            <a:ext cx="2381250" cy="31527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72264" y="5357826"/>
            <a:ext cx="2263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Иван Фирсов.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Юный живописец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36" y="2469713"/>
            <a:ext cx="2095500" cy="28956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81500" y="5654900"/>
            <a:ext cx="17333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Альбрехт Дюрер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Автопортрет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214290"/>
            <a:ext cx="2214578" cy="2714644"/>
          </a:xfrm>
          <a:prstGeom prst="rect">
            <a:avLst/>
          </a:prstGeom>
          <a:ln w="381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14810" y="3000372"/>
            <a:ext cx="2618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Автопортрет Рембрандта, </a:t>
            </a:r>
          </a:p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приблизительно 1655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214290"/>
            <a:ext cx="3429024" cy="5500726"/>
          </a:xfrm>
          <a:prstGeom prst="rect">
            <a:avLst/>
          </a:prstGeom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472" y="5929330"/>
            <a:ext cx="3127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 smtClean="0">
                <a:solidFill>
                  <a:schemeClr val="bg2">
                    <a:lumMod val="50000"/>
                  </a:schemeClr>
                </a:solidFill>
              </a:rPr>
              <a:t>Стефано</a:t>
            </a: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sz="1200" dirty="0" err="1" smtClean="0">
                <a:solidFill>
                  <a:schemeClr val="bg2">
                    <a:lumMod val="50000"/>
                  </a:schemeClr>
                </a:solidFill>
              </a:rPr>
              <a:t>Торелли</a:t>
            </a: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</a:p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Коронационный портрет Екатерины</a:t>
            </a:r>
            <a:r>
              <a:rPr lang="en-US" sz="1200" dirty="0" smtClean="0">
                <a:solidFill>
                  <a:schemeClr val="bg2">
                    <a:lumMod val="50000"/>
                  </a:schemeClr>
                </a:solidFill>
              </a:rPr>
              <a:t> II</a:t>
            </a: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214290"/>
            <a:ext cx="2081040" cy="2713429"/>
          </a:xfrm>
          <a:prstGeom prst="rect">
            <a:avLst/>
          </a:prstGeom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000892" y="2928934"/>
            <a:ext cx="7682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Аргунов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43372" y="3571876"/>
            <a:ext cx="464343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Портрет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– изображение человека или группы людей в произведениях живописи или скульптуры. Портрет является одним из основных жанров живописи, скульптуры.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29454" y="3143248"/>
            <a:ext cx="2571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2">
                    <a:lumMod val="50000"/>
                  </a:schemeClr>
                </a:solidFill>
              </a:rPr>
              <a:t>Портрет неизвестной в </a:t>
            </a:r>
            <a:endParaRPr lang="ru-RU" sz="12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</a:rPr>
              <a:t>русском 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</a:rPr>
              <a:t>костюме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, 1784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00496" y="5072074"/>
            <a:ext cx="51435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Слово 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«портрет»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произошло от  латинского  слова. Его  можно  перевести как  </a:t>
            </a:r>
          </a:p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«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извлечение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сущности»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то  есть выявление  внутреннего  содержания. Это  и есть  основная  задача  создания  художественного  образа.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5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293096"/>
            <a:ext cx="8625136" cy="2952328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Искусство портрета зародилось несколько тысячелетий тому назад. Первые портреты были созданы египтянами. Они  выполняли   религиозно-магическую   функцию: душа  умершего  должна  была  покинуть  тело,</a:t>
            </a:r>
            <a:b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а затем вернуться после судилища богов к мумии своего владельца и поселиться в нем вечно. Необходимо было соблюдать портретное сходство, чтобы душа могла отыскать то тело, из которого она вылетела.</a:t>
            </a:r>
            <a:b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Огромные величественные изваяния создавались в те времена, один из известных портретов, портрет </a:t>
            </a:r>
            <a:r>
              <a:rPr lang="ru-RU" sz="1800" dirty="0" err="1" smtClean="0">
                <a:solidFill>
                  <a:schemeClr val="bg2">
                    <a:lumMod val="50000"/>
                  </a:schemeClr>
                </a:solidFill>
              </a:rPr>
              <a:t>Неферттити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 (около  1360   года до нашей эры).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0852"/>
            <a:ext cx="2016224" cy="36801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4045151"/>
            <a:ext cx="54543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2">
                    <a:lumMod val="75000"/>
                  </a:schemeClr>
                </a:solidFill>
              </a:rPr>
              <a:t>СКУЛЬПТУРНЫЙ ПОРТРЕТ ЦАРИЦЫ НЕФЕРТИТИ. Египет....</a:t>
            </a:r>
            <a:endParaRPr lang="ru-RU" sz="11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0852"/>
            <a:ext cx="4525516" cy="36801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6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0630" y="748026"/>
            <a:ext cx="3250704" cy="539005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Искусство  портрета  донесло  до нас лица различных  эпох и народов. Мы  видим их  такими, какими они представляли себя , но каждое  изображение  для нас – нечто  большее, чем  сходство с одним  человеком. В каждом  образе  можно увидеть </a:t>
            </a:r>
            <a:r>
              <a:rPr lang="ru-RU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идеалы  эпохи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понимание окружающего мира, характер   жизни. Именно  это  мы и  ценим  в  портретах.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0" y="395186"/>
            <a:ext cx="2095500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861" y="4096424"/>
            <a:ext cx="1740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Фаюмский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портрет юноши.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II век н. э. 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5186"/>
            <a:ext cx="2592288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51817" y="4087815"/>
            <a:ext cx="18258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Фаюмский</a:t>
            </a:r>
            <a:endParaRPr lang="ru-RU" sz="16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портрет молодой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девушки. Лувр.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b="4961"/>
          <a:stretch/>
        </p:blipFill>
        <p:spPr bwMode="auto">
          <a:xfrm>
            <a:off x="1979111" y="2577418"/>
            <a:ext cx="1994165" cy="34851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6072809"/>
            <a:ext cx="5094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Фаюмский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портрет мальчика по имени 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Евтихий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из собрания Музея Метрополитен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72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411" y="4581128"/>
            <a:ext cx="8229600" cy="21602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В Древнем  Риме внимание  художников  сосредотачивалось на  особенностях  лица- каждая  морщинка, шрам , складка выявляли  жизненный  путь человека, его  натуру. Здесь  не заботились о  внешней  красоте, но  в  каждом  портрете   подчеркивали  силу  духа, суровую  уверенность и волю к действию.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1903"/>
            <a:ext cx="2455540" cy="346316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1707" y="4149080"/>
            <a:ext cx="26166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Нерон. Капитолийские музеи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320" y="674824"/>
            <a:ext cx="2016224" cy="266429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97827" y="3481844"/>
            <a:ext cx="24672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Портрет Константина Великого,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ок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. 324–337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222" y="541903"/>
            <a:ext cx="2325218" cy="346316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493696" y="4181652"/>
            <a:ext cx="15927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Адриан, Прадо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3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285728"/>
            <a:ext cx="3532382" cy="4357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034" y="4786322"/>
            <a:ext cx="3929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Императрица Феодора (деталь мозаики в базилике Сан-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Витале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, Равенна)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30" y="285728"/>
            <a:ext cx="3464759" cy="4357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02567" y="4786322"/>
            <a:ext cx="40414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Император Юстиниан. Мозаика в базилике Сан-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Витале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(деталь), Равенна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5357826"/>
            <a:ext cx="8786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Византийская  императрица Феодора и  император Юстиниан   явлены  в мерцании  мозаики из  кубиков  смальты разноцветного  стекла. 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Они  изображены на  стене   храма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,  но   рассмотреть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их  личные  качества нельзя в  отрешенном выражении  царственных  лиц.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840713"/>
            <a:ext cx="9324528" cy="2337123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Утверждение , что  через  внешний облик можно  передать  духовную  сущность, стало особенно  важным в Средние века. С  эпохой Возрождения приходит  интерес к реальному  человеку ,  к самобытности  его  личности.   Если на юге Европы, в Италии, художники стремились воплотить в  изображениях современников представления  о прекрасном, то художники севера Европы научились изображать конкретных людей с особенным вниманием к своеобразию их индивидуальности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548680"/>
            <a:ext cx="2428891" cy="302319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1472" y="3643314"/>
            <a:ext cx="212789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Ян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ван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Эйк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 Портрет </a:t>
            </a: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Джованни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Арнольфини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500042"/>
            <a:ext cx="2357454" cy="307183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96773" y="3643314"/>
            <a:ext cx="2747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2">
                    <a:lumMod val="75000"/>
                  </a:schemeClr>
                </a:solidFill>
              </a:rPr>
              <a:t>Ян </a:t>
            </a:r>
            <a:r>
              <a:rPr lang="ru-RU" sz="1400" dirty="0" err="1">
                <a:solidFill>
                  <a:schemeClr val="bg2">
                    <a:lumMod val="75000"/>
                  </a:schemeClr>
                </a:solidFill>
              </a:rPr>
              <a:t>ван</a:t>
            </a:r>
            <a:r>
              <a:rPr lang="ru-RU" sz="1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Эйк</a:t>
            </a:r>
            <a:endParaRPr lang="ru-RU" sz="14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Портрет Антуана Бургундского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214290"/>
            <a:ext cx="3254998" cy="415324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00364" y="4429132"/>
            <a:ext cx="39444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Мастерская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Рогира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ван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 дер </a:t>
            </a:r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Вейдена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Портрет богатой женщины. 1465 г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60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2646" y="357166"/>
            <a:ext cx="3971354" cy="692946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В русском искусстве художники впервые обратились к созданию портретов в XVII в. И вначале писали их точно таким же методом как иконы, - на доске темперными красками. Такие портреты называли 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парсунами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, от слова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персона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».</a:t>
            </a:r>
          </a:p>
          <a:p>
            <a:r>
              <a:rPr lang="ru-RU" sz="2400" dirty="0" smtClean="0"/>
              <a:t>     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Со времени Петра I портретное искусство в России стало развиваться стремительно.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14290"/>
            <a:ext cx="3071834" cy="364333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14744" y="2928934"/>
            <a:ext cx="2000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Г.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Островский.</a:t>
            </a: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Портрет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Е.Черевиной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4071942"/>
            <a:ext cx="2190752" cy="2571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86116" y="5929330"/>
            <a:ext cx="3152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chemeClr val="bg2">
                    <a:lumMod val="75000"/>
                  </a:schemeClr>
                </a:solidFill>
              </a:rPr>
              <a:t>М.В.Скопин-Шуйский</a:t>
            </a:r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Парсуна (портрет)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54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86446" y="642918"/>
            <a:ext cx="27860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Фамильные портреты часто украшали кабинеты и гостиные в дворянских усадьбах.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6" y="188640"/>
            <a:ext cx="5085924" cy="3086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5720" y="5286388"/>
            <a:ext cx="28803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Подключников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Николай         Иванович .(1813-1877) Изображение  интерьера с картинами.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36" y="2924944"/>
            <a:ext cx="5490864" cy="3629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15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http://art.1001chudo.ru/pic/full/tmuseum.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500042"/>
            <a:ext cx="4333875" cy="5715000"/>
          </a:xfrm>
          <a:prstGeom prst="rect">
            <a:avLst/>
          </a:prstGeom>
          <a:ln w="381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643438" y="6286520"/>
            <a:ext cx="3571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Ф.С. Рокотов . Портрет  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Струйской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428604"/>
            <a:ext cx="4572000" cy="6494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Любите живопись, поэты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Лишь ей, единственной, дано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Души изменчивой приметы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Переносить на полотно.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Ты помнишь, как из тьмы былого,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Едва закутана в атлас,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 портрета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</a:rPr>
              <a:t>Рокотова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снова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Смотрела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</a:rPr>
              <a:t>Струйская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на нас?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Ее глаза — как два тумана,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Полуулыбка,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</a:rPr>
              <a:t>полуплач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Ее глаза — как два обмана,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Покрытых мглою неудач.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Соединенье двух загадок,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</a:rPr>
              <a:t>Полувосторг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</a:rPr>
              <a:t>полуиспуг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Безумной нежности припадок,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Предвосхищенье смертных мук.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Когда потемки наступают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И приближается гроза,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Со дна души моей мерцают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Ее прекрасные глаза.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                           Н. Заболоцкий</a:t>
            </a:r>
            <a:b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51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6392" y="1124744"/>
            <a:ext cx="34563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Лицо в камерном  портрете  обычно приближено   к  зрителю, доверительно раскрывая внутренний мир героя. В это время особенно ценилось очень сложное   и тонкое умение передавать едва уловимые трепетные оттенки переживаний.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Портрет Марии Лопухиной – самый знаменитый из портретов – образов юности, задумчивой и  одновременно чуть шаловливой девушки в белом платье на фоне пейзажа.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776" y="404664"/>
            <a:ext cx="4572000" cy="538323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3968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</a:rPr>
              <a:t>Боровиковский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Владимир Лукич. 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«Портрет </a:t>
            </a:r>
            <a:r>
              <a:rPr lang="ru-RU" dirty="0" err="1" smtClean="0">
                <a:solidFill>
                  <a:schemeClr val="bg2">
                    <a:lumMod val="75000"/>
                  </a:schemeClr>
                </a:solidFill>
              </a:rPr>
              <a:t>М.И.Лопухиной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»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92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4714884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Выдающиеся портретные произведения были созданы и в скульптуре. Вначале скульптура развивалась медленнее, потому что в России не было традиции ставить скульптурные памятники (в честь знаменательных событий закладывали храмы), но постепенно появились свои мастера.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    Самым ярким стал Ф. И. Шубин. Современников восхищало его умение изменять фактуру мрамора, превращая его то в легкую  ткань, то в завитки  прически, то в упругую  поверхность кожи. Скульптура рассчитана на круговой обход  ее зрителем.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428604"/>
            <a:ext cx="3286148" cy="3687822"/>
          </a:xfrm>
          <a:prstGeom prst="rect">
            <a:avLst/>
          </a:prstGeom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1472" y="4286256"/>
            <a:ext cx="3362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Шубин Ф. И. Портрет А. А. Безбородко</a:t>
            </a:r>
            <a:endParaRPr lang="ru-RU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428604"/>
            <a:ext cx="3211860" cy="3616384"/>
          </a:xfrm>
          <a:prstGeom prst="rect">
            <a:avLst/>
          </a:prstGeom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00596" y="4071942"/>
            <a:ext cx="414340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Скульптурный портрет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М.В.Ломоносова работы Ф.И.Шубина, </a:t>
            </a:r>
            <a:endParaRPr lang="ru-RU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4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29" y="476672"/>
            <a:ext cx="379095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55472" y="1697683"/>
            <a:ext cx="39753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«Портрет Екатерины II в виде законодательницы в храме богини Правосудия» — пример парадного барочного полотна с колонной, драпировкой, ступенькой и бесконечным пространством фона. Статуя богини Правосудия является отражением собственно фигуры императрицы, правящей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правосудно.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5798178"/>
            <a:ext cx="2267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Дмитрий Левицкий</a:t>
            </a:r>
          </a:p>
        </p:txBody>
      </p:sp>
    </p:spTree>
    <p:extLst>
      <p:ext uri="{BB962C8B-B14F-4D97-AF65-F5344CB8AC3E}">
        <p14:creationId xmlns:p14="http://schemas.microsoft.com/office/powerpoint/2010/main" val="367215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4876" y="214290"/>
            <a:ext cx="4176464" cy="664371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Портреты было принято делить на парадные и камерные.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Парадный портрет имел целью показать общественное положение  героя.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Особенно ярко обобщенный образ героя 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войны с Наполеоном выражен в облике гусара Давыдова. На большом холсте, почти в рост, так называемом парадном портрете, на фоне героического предгрозового   пейзажа изображен молодой полковник с умным отважным лицом. Воин, испытавший «упоение в бою», рыцарь долга и чести и задумчивый  мечтатель. Необыкновенно эффектные красочные сочетания усиливают романтическую приподнятость  портрета.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8563"/>
            <a:ext cx="409575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7158" y="6000768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О Кипренский. Портрет лейб-гусарского   полковника Е. В. Давыдова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19080" y="1783640"/>
            <a:ext cx="35289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Не меньшее значение имел камерный портрет, в котором большое внимание  уделялось индивидуальным особенностям человека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500042"/>
            <a:ext cx="4572000" cy="556145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83560" y="4725144"/>
            <a:ext cx="372210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О Кипренский.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Портрет А. О. Смирновой-</a:t>
            </a:r>
            <a:r>
              <a:rPr lang="ru-RU" sz="1600" dirty="0" err="1" smtClean="0">
                <a:solidFill>
                  <a:schemeClr val="bg2">
                    <a:lumMod val="75000"/>
                  </a:schemeClr>
                </a:solidFill>
              </a:rPr>
              <a:t>Россет</a:t>
            </a:r>
            <a:endParaRPr lang="ru-RU" sz="16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Республиканский художественный музей им.</a:t>
            </a:r>
          </a:p>
          <a:p>
            <a:r>
              <a:rPr lang="ru-RU" sz="1600" dirty="0" smtClean="0">
                <a:solidFill>
                  <a:schemeClr val="bg2">
                    <a:lumMod val="75000"/>
                  </a:schemeClr>
                </a:solidFill>
              </a:rPr>
              <a:t> М. С. Туганова, Владикавказ</a:t>
            </a:r>
            <a:endParaRPr lang="ru-RU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4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86380" y="642918"/>
            <a:ext cx="35719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Есть лица подобные пышным порталам,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Где всюду великое чудится в малом.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Есть лица – подобие жалких лачуг, 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Где вариться печень и мокнет сычуг.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Иные холодные, мертвые лица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Закрыты решетками, словно темница.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Другие – как башни в которых давно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Никто не живет и не смотрит в окно.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Была неказиста она, не богата,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Зато из окошка её на меня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Струилось дыханье весеннего дня.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Поистине мир и велик и чудесен!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Есть лица – подобья ликующих песен. 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Из этих, как солнце, сияющих нот 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Составлена песня небесных высот.      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    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/Николай Заболоцкий/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642918"/>
            <a:ext cx="2104762" cy="2769836"/>
          </a:xfrm>
          <a:prstGeom prst="rect">
            <a:avLst/>
          </a:prstGeom>
          <a:ln w="381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71736" y="285728"/>
            <a:ext cx="18568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bg2">
                    <a:lumMod val="75000"/>
                  </a:schemeClr>
                </a:solidFill>
              </a:rPr>
              <a:t>Леонардо да Винчи. </a:t>
            </a:r>
            <a:endParaRPr lang="ru-RU" sz="14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2">
                    <a:lumMod val="75000"/>
                  </a:schemeClr>
                </a:solidFill>
              </a:rPr>
              <a:t>«</a:t>
            </a:r>
            <a:r>
              <a:rPr lang="ru-RU" sz="1400" dirty="0">
                <a:solidFill>
                  <a:schemeClr val="bg2">
                    <a:lumMod val="75000"/>
                  </a:schemeClr>
                </a:solidFill>
              </a:rPr>
              <a:t>Джоконда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»</a:t>
            </a:r>
          </a:p>
        </p:txBody>
      </p:sp>
      <p:pic>
        <p:nvPicPr>
          <p:cNvPr id="11266" name="Picture 2" descr="http://t1.gstatic.com/images?q=tbn:ANd9GcQkRNgXXeXEJApyVhwtbE5ebdQE6DlBVa4ecLdSCDEWvq2YSm_YmA"/>
          <p:cNvPicPr>
            <a:picLocks noChangeAspect="1" noChangeArrowheads="1"/>
          </p:cNvPicPr>
          <p:nvPr/>
        </p:nvPicPr>
        <p:blipFill>
          <a:blip r:embed="rId3" cstate="print"/>
          <a:srcRect b="3175"/>
          <a:stretch>
            <a:fillRect/>
          </a:stretch>
        </p:blipFill>
        <p:spPr bwMode="auto">
          <a:xfrm>
            <a:off x="2714612" y="1357298"/>
            <a:ext cx="2428892" cy="4357718"/>
          </a:xfrm>
          <a:prstGeom prst="rect">
            <a:avLst/>
          </a:prstGeom>
          <a:ln w="381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500298" y="5929330"/>
            <a:ext cx="2643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Серов. Портрет актрисы</a:t>
            </a: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 М.Н.Ермоловой. 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268" name="Picture 4" descr="http://dic.academic.ru/pictures/bse/jpg/0219841832.jpg"/>
          <p:cNvPicPr>
            <a:picLocks noChangeAspect="1" noChangeArrowheads="1"/>
          </p:cNvPicPr>
          <p:nvPr/>
        </p:nvPicPr>
        <p:blipFill>
          <a:blip r:embed="rId4" cstate="print"/>
          <a:srcRect l="30000" t="10714" r="35500" b="42142"/>
          <a:stretch>
            <a:fillRect/>
          </a:stretch>
        </p:blipFill>
        <p:spPr bwMode="auto">
          <a:xfrm>
            <a:off x="428596" y="4071942"/>
            <a:ext cx="1643074" cy="1571636"/>
          </a:xfrm>
          <a:prstGeom prst="rect">
            <a:avLst/>
          </a:prstGeom>
          <a:ln w="381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28596" y="5929330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</a:rPr>
              <a:t>Оноре Домье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6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48680"/>
            <a:ext cx="3930724" cy="45259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О чем бы  не  говорило  искусство, оно говорит</a:t>
            </a:r>
          </a:p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 о человеке, о его  жизни ,</a:t>
            </a:r>
          </a:p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 о среде, в  которой  она  проходит, о  радости  и печали, </a:t>
            </a:r>
          </a:p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о вере и  надежде, </a:t>
            </a:r>
          </a:p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о его  гордости и  желании  быть  понятым , любимым.</a:t>
            </a:r>
          </a:p>
          <a:p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    Люди  смотрят  в  свое  отражение  в   зеркало, стараясь  понять  самого  себя…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4664"/>
            <a:ext cx="4800600" cy="57054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149080"/>
            <a:ext cx="36433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Автопортреты художников -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пример намного более пристального внимания художника к собственной внутренней жизни, чем изображения постороннего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человека.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00826" y="6286520"/>
            <a:ext cx="1891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</a:rPr>
              <a:t>Рембранд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(1661)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96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etagurov.ru/o_kosta/images/aut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862" y="231600"/>
            <a:ext cx="2714644" cy="2857520"/>
          </a:xfrm>
          <a:prstGeom prst="ellipse">
            <a:avLst/>
          </a:prstGeom>
          <a:ln w="63500" cap="rnd">
            <a:solidFill>
              <a:schemeClr val="bg2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059832" y="2672655"/>
            <a:ext cx="1644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169988" algn="l"/>
                <a:tab pos="1255713" algn="l"/>
              </a:tabLst>
            </a:pPr>
            <a:r>
              <a:rPr lang="ru-RU" sz="1200" b="1" dirty="0" smtClean="0">
                <a:solidFill>
                  <a:schemeClr val="bg2">
                    <a:lumMod val="50000"/>
                  </a:schemeClr>
                </a:solidFill>
              </a:rPr>
              <a:t>КОСТА ХЕТАГУРОВ</a:t>
            </a:r>
            <a:endParaRPr lang="en-US" sz="12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tabLst>
                <a:tab pos="1169988" algn="l"/>
                <a:tab pos="1255713" algn="l"/>
              </a:tabLst>
            </a:pPr>
            <a:r>
              <a:rPr lang="ru-RU" sz="1200" b="1" dirty="0" smtClean="0">
                <a:solidFill>
                  <a:schemeClr val="bg2">
                    <a:lumMod val="50000"/>
                  </a:schemeClr>
                </a:solidFill>
              </a:rPr>
              <a:t>        Автопортрет</a:t>
            </a:r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8" name="Picture 4" descr="http://mtdata.ru/u16/photoF9B3/20156929123-0/hug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836712"/>
            <a:ext cx="2981304" cy="3671886"/>
          </a:xfrm>
          <a:prstGeom prst="rect">
            <a:avLst/>
          </a:prstGeom>
          <a:ln w="381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929322" y="4643446"/>
            <a:ext cx="2857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169988" algn="l"/>
                <a:tab pos="1255713" algn="l"/>
              </a:tabLst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       </a:t>
            </a: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К. Брюллов</a:t>
            </a:r>
            <a:endParaRPr lang="en-US" sz="14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tabLst>
                <a:tab pos="1169988" algn="l"/>
                <a:tab pos="1255713" algn="l"/>
              </a:tabLst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        Автопортрет</a:t>
            </a:r>
            <a:endParaRPr lang="ru-RU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84" y="3320988"/>
            <a:ext cx="2318600" cy="3096344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76506" y="573325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Предположительный 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автопортрет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Леонардо да Винчи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72008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Литература:</a:t>
            </a:r>
          </a:p>
          <a:p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Учебник « Изобразительное искусство» </a:t>
            </a:r>
          </a:p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      6 класс автор  Л.А. </a:t>
            </a: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Неменская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buAutoNum type="arabicPeriod"/>
            </a:pP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2.   Использование  интернет- ресурсов  для     подбора  иллюстративного  материала.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22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8180" y="260648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Вопросы  к  пройденному  материалу:</a:t>
            </a:r>
          </a:p>
          <a:p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Какое изображение  называется  портретом?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а) изображение  человека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б) изображение  животного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в) изображение  предмета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2. В  какую  эпоху   появились   первые   портреты?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а) первобытнообщинном строе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б) </a:t>
            </a:r>
            <a:r>
              <a:rPr lang="ru-RU" dirty="0" err="1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фаюмская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 эпоха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в) 15 век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3. Впитывает  ли  в   себя   изображение  человека   призму  времени , в  котором   он  живет?</a:t>
            </a:r>
          </a:p>
          <a:p>
            <a:pPr marL="800100" lvl="1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а)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обязательно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б)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сомнительно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/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4. Чем  отличается  портрет  Древнего  Египта от  портрета  Древнего  Рима?</a:t>
            </a:r>
          </a:p>
          <a:p>
            <a:pPr marL="800100" lvl="1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а) Древний Египет- условность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б) Древний  Рим- портретная схожесть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32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792961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5. Что  обозначает  слово  « портрет»?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а)  изображение  человека или  группы  людей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 б) изображение  тихой  природы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 в) изображение  пейзажа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6. В  каком  веке  русские  художники  впервые  обратились  к  созданию портретов?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а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)  12  веке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б)  17 веке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в) 19  веке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7. Что  такое   « парсуна»?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  а) личност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ь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б) персона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в)  условность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8. Назовите  отличия  между  камерным  и  парадным  портретами?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а)  размер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б) торжественность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9. Можно ли назвать  портретом   скульптуру ? </a:t>
            </a: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  а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)  да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  <a:hlinkClick r:id="" action="ppaction://noaction"/>
              </a:rPr>
              <a:t>    б) нет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192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         Задание  : нарисуйте  портрет                  знакомого  вам  человека.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06496"/>
            <a:ext cx="3505200" cy="47625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0807"/>
            <a:ext cx="2016224" cy="2213409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36912"/>
            <a:ext cx="2286704" cy="281396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74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984</TotalTime>
  <Words>1228</Words>
  <Application>Microsoft Office PowerPoint</Application>
  <PresentationFormat>Экран (4:3)</PresentationFormat>
  <Paragraphs>163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Образ человека - главная тема в искусстве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Задание  : нарисуйте  портрет                  знакомого  вам  человека.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 человека- главная тема в искусстве</dc:title>
  <dc:creator>Пользователь</dc:creator>
  <cp:lastModifiedBy>Svetlana</cp:lastModifiedBy>
  <cp:revision>162</cp:revision>
  <dcterms:created xsi:type="dcterms:W3CDTF">2013-06-14T15:32:36Z</dcterms:created>
  <dcterms:modified xsi:type="dcterms:W3CDTF">2018-01-17T18:42:12Z</dcterms:modified>
</cp:coreProperties>
</file>