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75" r:id="rId5"/>
    <p:sldId id="260" r:id="rId6"/>
    <p:sldId id="261" r:id="rId7"/>
    <p:sldId id="276" r:id="rId8"/>
    <p:sldId id="263" r:id="rId9"/>
    <p:sldId id="277" r:id="rId10"/>
    <p:sldId id="265" r:id="rId11"/>
    <p:sldId id="278" r:id="rId12"/>
    <p:sldId id="282" r:id="rId13"/>
    <p:sldId id="283" r:id="rId14"/>
    <p:sldId id="285" r:id="rId15"/>
    <p:sldId id="268" r:id="rId16"/>
    <p:sldId id="269" r:id="rId17"/>
    <p:sldId id="270" r:id="rId18"/>
    <p:sldId id="271" r:id="rId19"/>
    <p:sldId id="274" r:id="rId20"/>
    <p:sldId id="273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3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photoshop-master.ru/adds/brushes/210408homo/index.jp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3808" y="0"/>
            <a:ext cx="5681464" cy="4695800"/>
          </a:xfrm>
        </p:spPr>
        <p:txBody>
          <a:bodyPr/>
          <a:lstStyle/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Структура человеческой психики.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843808" y="332656"/>
            <a:ext cx="5414176" cy="1381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204533" tIns="0" rIns="0" bIns="179331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Смолев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Юрий Васильевич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МАОУ "СОШ" село Летка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Учитель истории и обществознания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2214546" y="4786322"/>
            <a:ext cx="2928958" cy="602512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Зигмунд Фрейд.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250px-Sigmund_Freud_LIF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143108" y="214290"/>
            <a:ext cx="3105096" cy="43719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0"/>
            <a:ext cx="8229600" cy="76517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b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Сущность психоанализа 3игмунда Фрейда</a:t>
            </a:r>
            <a:r>
              <a:rPr lang="ru-RU" sz="4000" smtClean="0"/>
              <a:t> </a:t>
            </a:r>
          </a:p>
        </p:txBody>
      </p:sp>
      <p:pic>
        <p:nvPicPr>
          <p:cNvPr id="33795" name="Picture 5" descr="Картинка 21 из 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24744"/>
            <a:ext cx="7632848" cy="528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ChangeArrowheads="1"/>
          </p:cNvSpPr>
          <p:nvPr/>
        </p:nvSpPr>
        <p:spPr bwMode="auto">
          <a:xfrm>
            <a:off x="0" y="332656"/>
            <a:ext cx="8100392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Подсознание (Оно):</a:t>
            </a:r>
          </a:p>
          <a:p>
            <a:pPr algn="just">
              <a:buFontTx/>
              <a:buChar char="•"/>
            </a:pPr>
            <a:endParaRPr lang="ru-RU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•"/>
            </a:pPr>
            <a:r>
              <a:rPr lang="ru-RU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биологические потребности(сексуальные желания,  интимные побуждения, потребность в пище, защите от холода)</a:t>
            </a:r>
          </a:p>
          <a:p>
            <a:pPr algn="just">
              <a:buFontTx/>
              <a:buChar char="•"/>
            </a:pPr>
            <a:endParaRPr lang="ru-RU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•"/>
            </a:pPr>
            <a:r>
              <a:rPr lang="ru-RU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вытесненные желания (</a:t>
            </a:r>
            <a:r>
              <a:rPr lang="ru-RU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нереализовавшиеся</a:t>
            </a:r>
            <a:r>
              <a:rPr lang="ru-RU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мечты, безответная любовь, затаенная обида)</a:t>
            </a:r>
          </a:p>
          <a:p>
            <a:pPr algn="just">
              <a:buFontTx/>
              <a:buChar char="•"/>
            </a:pPr>
            <a:endParaRPr lang="ru-RU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•"/>
            </a:pPr>
            <a:r>
              <a:rPr lang="ru-RU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природные запасы души.</a:t>
            </a:r>
          </a:p>
          <a:p>
            <a:pPr algn="just"/>
            <a:endParaRPr lang="ru-RU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Правит подсознанием </a:t>
            </a:r>
            <a:r>
              <a:rPr lang="ru-RU" sz="3200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3200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удовольствия</a:t>
            </a:r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404813"/>
            <a:ext cx="7190184" cy="56911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Сознание или «Я» (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Ego) –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управляет контактами с внешним миром. </a:t>
            </a:r>
          </a:p>
          <a:p>
            <a:pPr eaLnBrk="1" hangingPunct="1">
              <a:buFontTx/>
              <a:buChar char="-"/>
              <a:defRPr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Char char="-"/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логика, мышление, принятие решений.</a:t>
            </a:r>
          </a:p>
          <a:p>
            <a:pPr eaLnBrk="1" hangingPunct="1">
              <a:buFontTx/>
              <a:buChar char="-"/>
              <a:defRPr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Char char="-"/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цензура</a:t>
            </a:r>
          </a:p>
          <a:p>
            <a:pPr algn="ctr" eaLnBrk="1" hangingPunct="1">
              <a:buFontTx/>
              <a:buNone/>
              <a:defRPr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Сознанием управляет принцип реальности</a:t>
            </a:r>
          </a:p>
          <a:p>
            <a:pPr eaLnBrk="1" hangingPunct="1">
              <a:buFontTx/>
              <a:buChar char="-"/>
              <a:defRPr/>
            </a:pPr>
            <a:endParaRPr lang="ru-RU" b="1" i="1" dirty="0" smtClean="0"/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79512" y="404664"/>
            <a:ext cx="7992888" cy="583565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Сверхсознание</a:t>
            </a:r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– «сверх – Я»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8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Char char="-"/>
              <a:defRPr/>
            </a:pPr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культурные нормы, правила, требования, запреты, законы</a:t>
            </a:r>
          </a:p>
          <a:p>
            <a:pPr eaLnBrk="1" hangingPunct="1">
              <a:buFontTx/>
              <a:buChar char="-"/>
              <a:defRPr/>
            </a:pPr>
            <a:endParaRPr lang="ru-RU" sz="28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Char char="-"/>
              <a:defRPr/>
            </a:pPr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среда обитания нравственных чувств</a:t>
            </a:r>
          </a:p>
          <a:p>
            <a:pPr algn="ctr" eaLnBrk="1" hangingPunct="1">
              <a:buFontTx/>
              <a:buNone/>
              <a:defRPr/>
            </a:pPr>
            <a:r>
              <a:rPr lang="ru-RU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Сверхсознанием</a:t>
            </a:r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управляет принцип морали.</a:t>
            </a:r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%D0%9F%D0%B8%D1%82%D0%B8%D1%80%D0%B8%D0%BC_%D0%A1%D0%BE%D1%80%D0%BE%D0%BA%D0%B8%D0%BD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428860" y="357166"/>
            <a:ext cx="3357586" cy="4633469"/>
          </a:xfrm>
        </p:spPr>
      </p:pic>
      <p:sp>
        <p:nvSpPr>
          <p:cNvPr id="6" name="TextBox 5"/>
          <p:cNvSpPr txBox="1"/>
          <p:nvPr/>
        </p:nvSpPr>
        <p:spPr>
          <a:xfrm>
            <a:off x="2643174" y="5286388"/>
            <a:ext cx="3143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Питирим Сорокин.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28596" y="785794"/>
            <a:ext cx="5897880" cy="602512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Нравственные законы.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158" y="1571612"/>
            <a:ext cx="7239000" cy="4371752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патриотизм;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уважение к старшим;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забота о пожилых людях;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забота о детях.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Леонардо да Винчи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Сергий Радонежский</a:t>
            </a:r>
            <a:endParaRPr lang="ru-RU" dirty="0"/>
          </a:p>
        </p:txBody>
      </p:sp>
      <p:pic>
        <p:nvPicPr>
          <p:cNvPr id="10" name="Содержимое 9" descr="220px-Leonardo_self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857224" y="1571612"/>
            <a:ext cx="2623930" cy="4114800"/>
          </a:xfrm>
        </p:spPr>
      </p:pic>
      <p:pic>
        <p:nvPicPr>
          <p:cNvPr id="11" name="Содержимое 10" descr="Sergius_von_Radonezh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85489" y="1571612"/>
            <a:ext cx="2565995" cy="4000528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Практикум.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19500"/>
                <a:gridCol w="36195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Уровни психики.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Определения.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Сверх – Я.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Совокупность рассудочных правил.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Я (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Ego)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Область нравственных чувств.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Оно.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Сфера вытесненных желаний.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Я часто раскаиваюсь в том, что говорил, но редко сожалею о том, что молчал.</a:t>
            </a:r>
            <a:b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Абу-ль-Фарадж.</a:t>
            </a:r>
            <a:endParaRPr lang="ru-RU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85720" y="214290"/>
            <a:ext cx="7572428" cy="6286544"/>
          </a:xfrm>
        </p:spPr>
        <p:txBody>
          <a:bodyPr>
            <a:normAutofit fontScale="90000"/>
          </a:bodyPr>
          <a:lstStyle/>
          <a:p>
            <a:pPr lvl="0" algn="l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 уроке мы с вами познакомимся: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с основными понятиями «психика»,  «подсознание», «сознание», «сверхсознание»;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2. этапами эволюции человека;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3. структурой психики человека;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4. различными концепциями человеческой психики.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Домашнее задание.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Параграф 17 (учебник Кравченко), ответить на вопрос № 2, проблема.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000100" y="1428736"/>
            <a:ext cx="6577034" cy="3250369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Я часто раскаиваюсь в том, что говорил, но редко сожалею о том, что молчал.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Абу-ль-Фарадж.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7544" y="404664"/>
            <a:ext cx="7239000" cy="626328"/>
          </a:xfrm>
          <a:ln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838200" indent="-838200" eaLnBrk="1" hangingPunct="1">
              <a:defRPr/>
            </a:pPr>
            <a:r>
              <a:rPr lang="ru-RU" sz="32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Этапы эволюции человека</a:t>
            </a:r>
          </a:p>
        </p:txBody>
      </p:sp>
      <p:sp>
        <p:nvSpPr>
          <p:cNvPr id="26627" name="Oval 4"/>
          <p:cNvSpPr>
            <a:spLocks noChangeArrowheads="1"/>
          </p:cNvSpPr>
          <p:nvPr/>
        </p:nvSpPr>
        <p:spPr bwMode="auto">
          <a:xfrm>
            <a:off x="0" y="1557338"/>
            <a:ext cx="3527425" cy="2303462"/>
          </a:xfrm>
          <a:prstGeom prst="ellipse">
            <a:avLst/>
          </a:prstGeom>
          <a:solidFill>
            <a:srgbClr val="FFCC99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000000"/>
                </a:solidFill>
              </a:rPr>
              <a:t>Биологический</a:t>
            </a:r>
            <a:r>
              <a:rPr lang="ru-RU">
                <a:solidFill>
                  <a:srgbClr val="000000"/>
                </a:solidFill>
              </a:rPr>
              <a:t> </a:t>
            </a:r>
          </a:p>
          <a:p>
            <a:pPr algn="ctr"/>
            <a:r>
              <a:rPr lang="ru-RU">
                <a:solidFill>
                  <a:srgbClr val="000000"/>
                </a:solidFill>
              </a:rPr>
              <a:t>2,5 млн. назад</a:t>
            </a:r>
          </a:p>
          <a:p>
            <a:pPr algn="ctr"/>
            <a:r>
              <a:rPr lang="ru-RU" sz="1400">
                <a:solidFill>
                  <a:srgbClr val="000000"/>
                </a:solidFill>
              </a:rPr>
              <a:t>Прямохождение, развитой мозг,</a:t>
            </a:r>
          </a:p>
          <a:p>
            <a:pPr algn="ctr"/>
            <a:r>
              <a:rPr lang="ru-RU" sz="1400">
                <a:solidFill>
                  <a:srgbClr val="000000"/>
                </a:solidFill>
              </a:rPr>
              <a:t>язык, сознание, овладение орудиями</a:t>
            </a:r>
          </a:p>
          <a:p>
            <a:pPr algn="ctr"/>
            <a:r>
              <a:rPr lang="ru-RU" sz="1400">
                <a:solidFill>
                  <a:srgbClr val="000000"/>
                </a:solidFill>
              </a:rPr>
              <a:t>Труда.</a:t>
            </a:r>
          </a:p>
        </p:txBody>
      </p:sp>
      <p:sp>
        <p:nvSpPr>
          <p:cNvPr id="26628" name="Oval 5"/>
          <p:cNvSpPr>
            <a:spLocks noChangeArrowheads="1"/>
          </p:cNvSpPr>
          <p:nvPr/>
        </p:nvSpPr>
        <p:spPr bwMode="auto">
          <a:xfrm>
            <a:off x="5111750" y="1773238"/>
            <a:ext cx="4032250" cy="2305050"/>
          </a:xfrm>
          <a:prstGeom prst="ellipse">
            <a:avLst/>
          </a:prstGeom>
          <a:solidFill>
            <a:srgbClr val="FFCC99">
              <a:alpha val="50195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rgbClr val="000000"/>
                </a:solidFill>
              </a:rPr>
              <a:t>Культурный </a:t>
            </a:r>
          </a:p>
          <a:p>
            <a:pPr algn="ctr"/>
            <a:r>
              <a:rPr lang="ru-RU" b="1" dirty="0">
                <a:solidFill>
                  <a:srgbClr val="000000"/>
                </a:solidFill>
              </a:rPr>
              <a:t>(социальный)</a:t>
            </a:r>
          </a:p>
          <a:p>
            <a:pPr algn="ctr"/>
            <a:r>
              <a:rPr lang="ru-RU" sz="1800" b="1" dirty="0">
                <a:solidFill>
                  <a:srgbClr val="000000"/>
                </a:solidFill>
              </a:rPr>
              <a:t>40 тыс. лет назад</a:t>
            </a:r>
          </a:p>
          <a:p>
            <a:pPr algn="ctr"/>
            <a:r>
              <a:rPr lang="ru-RU" sz="1400" dirty="0">
                <a:solidFill>
                  <a:srgbClr val="000000"/>
                </a:solidFill>
              </a:rPr>
              <a:t>Ощущения, восприятие, </a:t>
            </a:r>
          </a:p>
          <a:p>
            <a:pPr algn="ctr"/>
            <a:r>
              <a:rPr lang="ru-RU" sz="1400" dirty="0">
                <a:solidFill>
                  <a:srgbClr val="000000"/>
                </a:solidFill>
              </a:rPr>
              <a:t>эмоции, память</a:t>
            </a:r>
          </a:p>
        </p:txBody>
      </p:sp>
      <p:sp>
        <p:nvSpPr>
          <p:cNvPr id="26629" name="Line 10"/>
          <p:cNvSpPr>
            <a:spLocks noChangeShapeType="1"/>
          </p:cNvSpPr>
          <p:nvPr/>
        </p:nvSpPr>
        <p:spPr bwMode="auto">
          <a:xfrm>
            <a:off x="3563938" y="2781300"/>
            <a:ext cx="17287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6630" name="Oval 11"/>
          <p:cNvSpPr>
            <a:spLocks noChangeArrowheads="1"/>
          </p:cNvSpPr>
          <p:nvPr/>
        </p:nvSpPr>
        <p:spPr bwMode="auto">
          <a:xfrm>
            <a:off x="684213" y="4221163"/>
            <a:ext cx="1800225" cy="14398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b="1">
                <a:solidFill>
                  <a:srgbClr val="000000"/>
                </a:solidFill>
              </a:rPr>
              <a:t>homohabilis</a:t>
            </a:r>
            <a:endParaRPr lang="ru-RU" sz="1800" b="1">
              <a:solidFill>
                <a:srgbClr val="000000"/>
              </a:solidFill>
            </a:endParaRPr>
          </a:p>
        </p:txBody>
      </p:sp>
      <p:sp>
        <p:nvSpPr>
          <p:cNvPr id="26631" name="Oval 12"/>
          <p:cNvSpPr>
            <a:spLocks noChangeArrowheads="1"/>
          </p:cNvSpPr>
          <p:nvPr/>
        </p:nvSpPr>
        <p:spPr bwMode="auto">
          <a:xfrm>
            <a:off x="6443663" y="4221163"/>
            <a:ext cx="1873250" cy="14414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b="1">
                <a:solidFill>
                  <a:srgbClr val="000000"/>
                </a:solidFill>
              </a:rPr>
              <a:t>homosapiens</a:t>
            </a:r>
            <a:endParaRPr lang="ru-RU" sz="1800" b="1">
              <a:solidFill>
                <a:srgbClr val="000000"/>
              </a:solidFill>
            </a:endParaRPr>
          </a:p>
        </p:txBody>
      </p:sp>
      <p:sp>
        <p:nvSpPr>
          <p:cNvPr id="26632" name="Line 13"/>
          <p:cNvSpPr>
            <a:spLocks noChangeShapeType="1"/>
          </p:cNvSpPr>
          <p:nvPr/>
        </p:nvSpPr>
        <p:spPr bwMode="auto">
          <a:xfrm>
            <a:off x="2843213" y="4724400"/>
            <a:ext cx="3095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6633" name="Rectangle 24"/>
          <p:cNvSpPr>
            <a:spLocks noChangeArrowheads="1"/>
          </p:cNvSpPr>
          <p:nvPr/>
        </p:nvSpPr>
        <p:spPr bwMode="auto">
          <a:xfrm>
            <a:off x="3635375" y="4868863"/>
            <a:ext cx="17002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800"/>
              <a:t>Культура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2214546" y="5072074"/>
            <a:ext cx="1785950" cy="602512"/>
          </a:xfrm>
        </p:spPr>
        <p:txBody>
          <a:bodyPr>
            <a:normAutofit fontScale="85000" lnSpcReduction="1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Рене Декарт.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220px-Frans_Hals_-_Portret_van_Ren%C3%A9_Descarte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142976" y="500042"/>
            <a:ext cx="3447083" cy="4214842"/>
          </a:xfrm>
        </p:spPr>
      </p:pic>
      <p:sp>
        <p:nvSpPr>
          <p:cNvPr id="7" name="TextBox 6"/>
          <p:cNvSpPr txBox="1"/>
          <p:nvPr/>
        </p:nvSpPr>
        <p:spPr>
          <a:xfrm>
            <a:off x="4929190" y="1142984"/>
            <a:ext cx="285752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Психические явления (сознание, мышление, воля) и явления телесные (изменения в нервных клетках, движения мышц) принадлежат двум принципиально различным сферам. Такая позиция называется </a:t>
            </a:r>
            <a:r>
              <a:rPr lang="ru-RU" i="1" dirty="0" smtClean="0"/>
              <a:t>дуализмом.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28596" y="857232"/>
            <a:ext cx="7429552" cy="1242696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Психика.</a:t>
            </a:r>
            <a:endParaRPr lang="ru-RU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95536" y="1412776"/>
            <a:ext cx="7239000" cy="4576550"/>
          </a:xfrm>
        </p:spPr>
        <p:txBody>
          <a:bodyPr>
            <a:normAutofit/>
          </a:bodyPr>
          <a:lstStyle/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Совокупность душевных процессов и явлений (ощущения, восприятия, эмоции, память и т.д.)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Свойство  высокоорганизованной материи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Особая форма отражения действительности, появляющаяся на определенной  ступени биологической эволюции.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38" name="Group 46"/>
          <p:cNvGraphicFramePr>
            <a:graphicFrameLocks noGrp="1"/>
          </p:cNvGraphicFramePr>
          <p:nvPr/>
        </p:nvGraphicFramePr>
        <p:xfrm>
          <a:off x="0" y="0"/>
          <a:ext cx="6804248" cy="6858001"/>
        </p:xfrm>
        <a:graphic>
          <a:graphicData uri="http://schemas.openxmlformats.org/drawingml/2006/table">
            <a:tbl>
              <a:tblPr/>
              <a:tblGrid>
                <a:gridCol w="2268538"/>
                <a:gridCol w="2411412"/>
                <a:gridCol w="2124298"/>
              </a:tblGrid>
              <a:tr h="2284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Психика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Сознание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9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6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6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7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4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6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6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7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8692" name="Picture 24" descr="Картинка 36 из 412328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50075" y="2276475"/>
            <a:ext cx="2193925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3" name="Picture 26" descr="Картинка 43 из 96990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BCB8EA"/>
              </a:clrFrom>
              <a:clrTo>
                <a:srgbClr val="BCB8E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4562475"/>
            <a:ext cx="212407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214282" y="500063"/>
          <a:ext cx="7481918" cy="6362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7652"/>
                <a:gridCol w="362426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Человек.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Животное.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Изменяет и преобразует природу, создавая жилище, орудия труда и т. п., тем самым создавая свою собственную окружающую среду</a:t>
                      </a:r>
                      <a:endParaRPr lang="ru-RU" sz="1400" dirty="0">
                        <a:solidFill>
                          <a:srgbClr val="00206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Использует то, что есть в окружающей среде, приспосабливаясь к ней</a:t>
                      </a:r>
                      <a:endParaRPr lang="ru-RU" sz="1400" dirty="0">
                        <a:solidFill>
                          <a:srgbClr val="00206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Изменяет окружающий мир не только по своим физическим потребностям, но и по законам познания мира, красоты, на основе духовных и интеллектуальных потребностей</a:t>
                      </a:r>
                      <a:endParaRPr lang="ru-RU" sz="1400" dirty="0">
                        <a:solidFill>
                          <a:srgbClr val="00206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Изменяет мир, ориентируясь на удовлетворение исключительно физических потребностей</a:t>
                      </a:r>
                      <a:endParaRPr lang="ru-RU" sz="1400" dirty="0">
                        <a:solidFill>
                          <a:srgbClr val="00206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Как существо универсальное способен действовать и производить по меркам любого биологического вида</a:t>
                      </a:r>
                      <a:endParaRPr lang="ru-RU" sz="1400" dirty="0">
                        <a:solidFill>
                          <a:srgbClr val="00206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Не может преодолеть свою видовую ограниченность</a:t>
                      </a:r>
                      <a:endParaRPr lang="ru-RU" sz="1400" dirty="0">
                        <a:solidFill>
                          <a:srgbClr val="00206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Потребности человека безграничны</a:t>
                      </a:r>
                      <a:endParaRPr lang="ru-RU" sz="1400" dirty="0">
                        <a:solidFill>
                          <a:srgbClr val="00206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Потребности основаны на инстинктах и практически не изменяются</a:t>
                      </a:r>
                      <a:endParaRPr lang="ru-RU" sz="1400" dirty="0">
                        <a:solidFill>
                          <a:srgbClr val="00206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Имеет две программы развития: биологическую (инстинкты) и социальную</a:t>
                      </a:r>
                      <a:endParaRPr lang="ru-RU" sz="1400" dirty="0">
                        <a:solidFill>
                          <a:srgbClr val="00206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Существование определяется только инстинктами</a:t>
                      </a:r>
                      <a:endParaRPr lang="ru-RU" sz="1400" dirty="0">
                        <a:solidFill>
                          <a:srgbClr val="00206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Жизнедеятельность предметна и целенаправленна, так как обладает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сознанием.</a:t>
                      </a:r>
                      <a:endParaRPr lang="ru-RU" sz="1400" dirty="0">
                        <a:solidFill>
                          <a:srgbClr val="00206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Животное тождественно своей жизнедеятельности</a:t>
                      </a:r>
                      <a:endParaRPr lang="ru-RU" sz="1400" dirty="0">
                        <a:solidFill>
                          <a:srgbClr val="00206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Сознание.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это продукт </a:t>
            </a: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эволюции человека;</a:t>
            </a:r>
          </a:p>
          <a:p>
            <a:pPr eaLnBrk="1" hangingPunct="1">
              <a:buNone/>
              <a:defRPr/>
            </a:pP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это свойство высокоорганизованной материи -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человеческого мозга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- отражать объективную реальность посредством идеальных образов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69</TotalTime>
  <Words>501</Words>
  <Application>Microsoft Office PowerPoint</Application>
  <PresentationFormat>Экран (4:3)</PresentationFormat>
  <Paragraphs>97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Изящная</vt:lpstr>
      <vt:lpstr>Структура человеческой психики.</vt:lpstr>
      <vt:lpstr>На уроке мы с вами познакомимся:  1. с основными понятиями «психика»,  «подсознание», «сознание», «сверхсознание»;  2. этапами эволюции человека;  3. структурой психики человека;  4. различными концепциями человеческой психики.  </vt:lpstr>
      <vt:lpstr>Я часто раскаиваюсь в том, что говорил, но редко сожалею о том, что молчал. Абу-ль-Фарадж.  </vt:lpstr>
      <vt:lpstr>Этапы эволюции человека</vt:lpstr>
      <vt:lpstr>Слайд 5</vt:lpstr>
      <vt:lpstr>Слайд 6</vt:lpstr>
      <vt:lpstr>Слайд 7</vt:lpstr>
      <vt:lpstr>Слайд 8</vt:lpstr>
      <vt:lpstr>Сознание.</vt:lpstr>
      <vt:lpstr>Слайд 10</vt:lpstr>
      <vt:lpstr>Сущность психоанализа 3игмунда Фрейда </vt:lpstr>
      <vt:lpstr>Слайд 12</vt:lpstr>
      <vt:lpstr>Слайд 13</vt:lpstr>
      <vt:lpstr>Слайд 14</vt:lpstr>
      <vt:lpstr>Слайд 15</vt:lpstr>
      <vt:lpstr>Слайд 16</vt:lpstr>
      <vt:lpstr>Слайд 17</vt:lpstr>
      <vt:lpstr>Практикум.</vt:lpstr>
      <vt:lpstr>Слайд 19</vt:lpstr>
      <vt:lpstr>Домашнее задание.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человеческой психики.</dc:title>
  <cp:lastModifiedBy>1</cp:lastModifiedBy>
  <cp:revision>12</cp:revision>
  <dcterms:modified xsi:type="dcterms:W3CDTF">2015-02-10T11:56:27Z</dcterms:modified>
</cp:coreProperties>
</file>