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A26A714-C375-4EA2-9C1D-1523AAD18153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0E19E4-2089-46DC-89C3-FE145BC7B1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5" y="3068961"/>
            <a:ext cx="5637010" cy="208823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(Урок русского языка в 6-ом классе) </a:t>
            </a:r>
          </a:p>
          <a:p>
            <a:r>
              <a:rPr lang="ru-RU" dirty="0">
                <a:solidFill>
                  <a:schemeClr val="tx1"/>
                </a:solidFill>
              </a:rPr>
              <a:t>Подготовила </a:t>
            </a:r>
            <a:r>
              <a:rPr lang="ru-RU" dirty="0" err="1">
                <a:solidFill>
                  <a:schemeClr val="tx1"/>
                </a:solidFill>
              </a:rPr>
              <a:t>Скрыпникова</a:t>
            </a:r>
            <a:r>
              <a:rPr lang="ru-RU" dirty="0">
                <a:solidFill>
                  <a:schemeClr val="tx1"/>
                </a:solidFill>
              </a:rPr>
              <a:t> Н. В., учитель русского языка и литературы МКОУ Орловская СОШ им. И. Ф. </a:t>
            </a:r>
            <a:r>
              <a:rPr lang="ru-RU" dirty="0" err="1">
                <a:solidFill>
                  <a:schemeClr val="tx1"/>
                </a:solidFill>
              </a:rPr>
              <a:t>Жужукина</a:t>
            </a:r>
            <a:endParaRPr lang="ru-RU" dirty="0">
              <a:solidFill>
                <a:schemeClr val="tx1"/>
              </a:solidFill>
            </a:endParaRPr>
          </a:p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2585" y="697525"/>
            <a:ext cx="7175351" cy="1664908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/>
              <a:t>Презентация </a:t>
            </a:r>
            <a:br>
              <a:rPr lang="ru-RU" dirty="0" smtClean="0"/>
            </a:br>
            <a:r>
              <a:rPr lang="ru-RU" dirty="0" smtClean="0"/>
              <a:t>Игра «В мире слов»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26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1628800"/>
            <a:ext cx="7406208" cy="388636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effectLst/>
              </a:rPr>
              <a:t>В </a:t>
            </a:r>
            <a:r>
              <a:rPr lang="ru-RU" sz="3600" dirty="0">
                <a:effectLst/>
              </a:rPr>
              <a:t>игре принимают участие 2 команды, 3 ведущих проводят конкурсы, счётная комиссия подсчитывает баллы за конкурсы, ответственный за время.</a:t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75326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i="1" dirty="0">
                <a:solidFill>
                  <a:srgbClr val="C00000"/>
                </a:solidFill>
              </a:rPr>
              <a:t>Описание игры: 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2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3284984"/>
            <a:ext cx="8054280" cy="223018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effectLst/>
              </a:rPr>
              <a:t>1 ведущий:  Грамматика, грамматика-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</a:t>
            </a:r>
            <a:r>
              <a:rPr lang="ru-RU" sz="2800" dirty="0" smtClean="0">
                <a:effectLst/>
              </a:rPr>
              <a:t> Наука </a:t>
            </a:r>
            <a:r>
              <a:rPr lang="ru-RU" sz="2800" dirty="0">
                <a:effectLst/>
              </a:rPr>
              <a:t>очень строгая.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   </a:t>
            </a:r>
            <a:r>
              <a:rPr lang="ru-RU" sz="2800" dirty="0" smtClean="0">
                <a:effectLst/>
              </a:rPr>
              <a:t>Учебник </a:t>
            </a:r>
            <a:r>
              <a:rPr lang="ru-RU" sz="2800" dirty="0">
                <a:effectLst/>
              </a:rPr>
              <a:t>по грамматике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      Всегда беру с тревогой я.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226543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i="1" dirty="0">
                <a:solidFill>
                  <a:srgbClr val="C00000"/>
                </a:solidFill>
              </a:rPr>
              <a:t>Ход игры</a:t>
            </a:r>
          </a:p>
          <a:p>
            <a:pPr marL="45720" indent="0" algn="ctr">
              <a:buNone/>
            </a:pPr>
            <a:r>
              <a:rPr lang="ru-RU" dirty="0"/>
              <a:t>«Ребята, освоить русский язык - трудное дело. Надеюсь, что вы не боитесь трудностей на пути к знаниям, и в этом мы сегодня снова убедимся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51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effectLst/>
              </a:rPr>
              <a:t>2 ведущий: </a:t>
            </a:r>
            <a:r>
              <a:rPr lang="ru-RU" sz="2800" dirty="0" smtClean="0">
                <a:effectLst/>
              </a:rPr>
              <a:t>Она </a:t>
            </a:r>
            <a:r>
              <a:rPr lang="ru-RU" sz="2800" dirty="0">
                <a:effectLst/>
              </a:rPr>
              <a:t>трудна, но без неё 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    </a:t>
            </a:r>
            <a:r>
              <a:rPr lang="ru-RU" sz="2800" dirty="0" smtClean="0">
                <a:effectLst/>
              </a:rPr>
              <a:t>Плохо </a:t>
            </a:r>
            <a:r>
              <a:rPr lang="ru-RU" sz="2800" dirty="0">
                <a:effectLst/>
              </a:rPr>
              <a:t>было бы житьё: 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	    </a:t>
            </a:r>
            <a:r>
              <a:rPr lang="ru-RU" sz="2800" dirty="0" smtClean="0">
                <a:effectLst/>
              </a:rPr>
              <a:t>               Не </a:t>
            </a:r>
            <a:r>
              <a:rPr lang="ru-RU" sz="2800" dirty="0">
                <a:effectLst/>
              </a:rPr>
              <a:t>составить телеграмму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	   </a:t>
            </a:r>
            <a:r>
              <a:rPr lang="ru-RU" sz="2800" dirty="0" smtClean="0">
                <a:effectLst/>
              </a:rPr>
              <a:t>                 И </a:t>
            </a:r>
            <a:r>
              <a:rPr lang="ru-RU" sz="2800" dirty="0">
                <a:effectLst/>
              </a:rPr>
              <a:t>открытку не отправить, 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	  </a:t>
            </a:r>
            <a:r>
              <a:rPr lang="ru-RU" sz="2800" dirty="0" smtClean="0">
                <a:effectLst/>
              </a:rPr>
              <a:t>                Даже </a:t>
            </a:r>
            <a:r>
              <a:rPr lang="ru-RU" sz="2800" dirty="0">
                <a:effectLst/>
              </a:rPr>
              <a:t>собственную маму 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	   </a:t>
            </a:r>
            <a:r>
              <a:rPr lang="ru-RU" sz="2800" dirty="0" smtClean="0">
                <a:effectLst/>
              </a:rPr>
              <a:t>                  С </a:t>
            </a:r>
            <a:r>
              <a:rPr lang="ru-RU" sz="2800" dirty="0">
                <a:effectLst/>
              </a:rPr>
              <a:t>днём рождения не поздравить</a:t>
            </a:r>
            <a:r>
              <a:rPr lang="ru-RU" sz="2800" dirty="0" smtClean="0">
                <a:effectLst/>
              </a:rPr>
              <a:t>.</a:t>
            </a:r>
            <a:br>
              <a:rPr lang="ru-RU" sz="2800" dirty="0" smtClean="0">
                <a:effectLst/>
              </a:rPr>
            </a:br>
            <a:r>
              <a:rPr lang="ru-RU" sz="2800" dirty="0" smtClean="0">
                <a:effectLst/>
              </a:rPr>
              <a:t> 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 smtClean="0">
                <a:effectLst/>
              </a:rPr>
              <a:t> 3 </a:t>
            </a:r>
            <a:r>
              <a:rPr lang="ru-RU" sz="2800" dirty="0">
                <a:effectLst/>
              </a:rPr>
              <a:t>ведущий: </a:t>
            </a:r>
            <a:r>
              <a:rPr lang="ru-RU" sz="2800" dirty="0" smtClean="0">
                <a:effectLst/>
              </a:rPr>
              <a:t>     Люблю </a:t>
            </a:r>
            <a:r>
              <a:rPr lang="ru-RU" sz="2800" dirty="0">
                <a:effectLst/>
              </a:rPr>
              <a:t>тебя, грамматика!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</a:t>
            </a:r>
            <a:r>
              <a:rPr lang="ru-RU" sz="2800" dirty="0" smtClean="0">
                <a:effectLst/>
              </a:rPr>
              <a:t>Ты </a:t>
            </a:r>
            <a:r>
              <a:rPr lang="ru-RU" sz="2800" dirty="0">
                <a:effectLst/>
              </a:rPr>
              <a:t>умная и строгая.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     </a:t>
            </a:r>
            <a:r>
              <a:rPr lang="ru-RU" sz="2800" dirty="0" smtClean="0">
                <a:effectLst/>
              </a:rPr>
              <a:t>Тебя</a:t>
            </a:r>
            <a:r>
              <a:rPr lang="ru-RU" sz="2800" dirty="0">
                <a:effectLst/>
              </a:rPr>
              <a:t>, моя грамматика,</a:t>
            </a:r>
            <a:br>
              <a:rPr lang="ru-RU" sz="2800" dirty="0">
                <a:effectLst/>
              </a:rPr>
            </a:br>
            <a:r>
              <a:rPr lang="ru-RU" sz="2800" dirty="0">
                <a:effectLst/>
              </a:rPr>
              <a:t>                 </a:t>
            </a:r>
            <a:r>
              <a:rPr lang="ru-RU" sz="2800" dirty="0" smtClean="0">
                <a:effectLst/>
              </a:rPr>
              <a:t>Осилю </a:t>
            </a:r>
            <a:r>
              <a:rPr lang="ru-RU" sz="2800" dirty="0">
                <a:effectLst/>
              </a:rPr>
              <a:t>понемногу я.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266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1700808"/>
            <a:ext cx="7334200" cy="381436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i="1" dirty="0">
                <a:solidFill>
                  <a:srgbClr val="C00000"/>
                </a:solidFill>
                <a:effectLst/>
              </a:rPr>
              <a:t>П</a:t>
            </a:r>
            <a:r>
              <a:rPr lang="ru-RU" sz="4800" i="1" dirty="0" smtClean="0">
                <a:solidFill>
                  <a:srgbClr val="C00000"/>
                </a:solidFill>
                <a:effectLst/>
              </a:rPr>
              <a:t>редставление </a:t>
            </a:r>
            <a:r>
              <a:rPr lang="ru-RU" sz="4800" i="1" dirty="0">
                <a:solidFill>
                  <a:srgbClr val="C00000"/>
                </a:solidFill>
                <a:effectLst/>
              </a:rPr>
              <a:t>команд (название и девиз)</a:t>
            </a:r>
            <a:r>
              <a:rPr lang="ru-RU" i="1" dirty="0">
                <a:solidFill>
                  <a:srgbClr val="C00000"/>
                </a:solidFill>
                <a:effectLst/>
              </a:rPr>
              <a:t/>
            </a:r>
            <a:br>
              <a:rPr lang="ru-RU" i="1" dirty="0">
                <a:solidFill>
                  <a:srgbClr val="C00000"/>
                </a:solidFill>
                <a:effectLst/>
              </a:rPr>
            </a:br>
            <a:endParaRPr lang="ru-RU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52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372168"/>
            <a:ext cx="7776864" cy="1217072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</a:rPr>
              <a:t>3 Конкурс « В каких словах ель растёт</a:t>
            </a:r>
            <a:r>
              <a:rPr lang="ru-RU" sz="2400" dirty="0" smtClean="0">
                <a:solidFill>
                  <a:srgbClr val="C00000"/>
                </a:solidFill>
                <a:effectLst/>
              </a:rPr>
              <a:t>?»</a:t>
            </a:r>
            <a:r>
              <a:rPr lang="ru-RU" sz="2400" dirty="0">
                <a:solidFill>
                  <a:srgbClr val="C00000"/>
                </a:solidFill>
                <a:effectLst/>
              </a:rPr>
              <a:t/>
            </a:r>
            <a:br>
              <a:rPr lang="ru-RU" sz="2400" dirty="0">
                <a:solidFill>
                  <a:srgbClr val="C00000"/>
                </a:solidFill>
                <a:effectLst/>
              </a:rPr>
            </a:br>
            <a:r>
              <a:rPr lang="ru-RU" sz="2200" dirty="0">
                <a:effectLst/>
              </a:rPr>
              <a:t>( Записать как можно больше таких слов) </a:t>
            </a:r>
            <a:br>
              <a:rPr lang="ru-RU" sz="2200" dirty="0">
                <a:effectLst/>
              </a:rPr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6716216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1 Конкурс « Словесная перестрелка»</a:t>
            </a:r>
            <a:endParaRPr lang="ru-RU" sz="2400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r>
              <a:rPr lang="ru-RU" dirty="0"/>
              <a:t>( Кто больше слов назовёт на букву Д</a:t>
            </a:r>
            <a:r>
              <a:rPr lang="ru-RU" dirty="0" smtClean="0"/>
              <a:t>)</a:t>
            </a:r>
          </a:p>
          <a:p>
            <a:pPr marL="45720" indent="0" algn="ctr">
              <a:buNone/>
            </a:pPr>
            <a:endParaRPr lang="ru-RU" dirty="0"/>
          </a:p>
          <a:p>
            <a:pPr marL="4572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2 Конкурс « Превращение слов</a:t>
            </a:r>
            <a:r>
              <a:rPr lang="ru-RU" sz="2400" b="1" dirty="0" smtClean="0">
                <a:solidFill>
                  <a:srgbClr val="C00000"/>
                </a:solidFill>
              </a:rPr>
              <a:t>»</a:t>
            </a:r>
            <a:endParaRPr lang="ru-RU" sz="2400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r>
              <a:rPr lang="ru-RU" dirty="0"/>
              <a:t>( Заменить в слове одну букву, чтобы получилось новое слово) </a:t>
            </a:r>
          </a:p>
          <a:p>
            <a:pPr marL="45720" indent="0" algn="ctr">
              <a:buNone/>
            </a:pPr>
            <a:r>
              <a:rPr lang="ru-RU" dirty="0" smtClean="0"/>
              <a:t>Фара, </a:t>
            </a:r>
            <a:r>
              <a:rPr lang="ru-RU" dirty="0"/>
              <a:t>роща </a:t>
            </a:r>
            <a:r>
              <a:rPr lang="ru-RU" dirty="0" smtClean="0"/>
              <a:t>, свет, река, игра, уха, белка, бинт.</a:t>
            </a:r>
            <a:endParaRPr lang="ru-RU" dirty="0"/>
          </a:p>
          <a:p>
            <a:pPr marL="4572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98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4149080"/>
            <a:ext cx="7704855" cy="158417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</a:rPr>
              <a:t>5 Конкурс « Составь слово»</a:t>
            </a:r>
            <a:br>
              <a:rPr lang="ru-RU" sz="2400" dirty="0">
                <a:solidFill>
                  <a:srgbClr val="C00000"/>
                </a:solidFill>
                <a:effectLst/>
              </a:rPr>
            </a:br>
            <a:r>
              <a:rPr lang="ru-RU" sz="2200" dirty="0">
                <a:effectLst/>
              </a:rPr>
              <a:t>Из слова ГРАММАТИКА составить другие слова </a:t>
            </a:r>
            <a:br>
              <a:rPr lang="ru-RU" sz="2200" dirty="0">
                <a:effectLst/>
              </a:rPr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731520"/>
            <a:ext cx="6284168" cy="347472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4 Конкурс « Крылатые выражения»</a:t>
            </a:r>
            <a:endParaRPr lang="ru-RU" sz="2400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r>
              <a:rPr lang="ru-RU" dirty="0"/>
              <a:t>( Раскрыть смысл выражений) </a:t>
            </a:r>
          </a:p>
          <a:p>
            <a:pPr marL="45720" indent="0" algn="ctr">
              <a:buNone/>
            </a:pPr>
            <a:r>
              <a:rPr lang="ru-RU" dirty="0"/>
              <a:t>Во весь дух- </a:t>
            </a:r>
          </a:p>
          <a:p>
            <a:pPr marL="45720" indent="0" algn="ctr">
              <a:buNone/>
            </a:pPr>
            <a:r>
              <a:rPr lang="ru-RU" dirty="0"/>
              <a:t>Рукой подать-</a:t>
            </a:r>
          </a:p>
          <a:p>
            <a:pPr marL="45720" indent="0" algn="ctr">
              <a:buNone/>
            </a:pPr>
            <a:r>
              <a:rPr lang="ru-RU" dirty="0"/>
              <a:t>Прикусить язык-</a:t>
            </a:r>
          </a:p>
          <a:p>
            <a:pPr marL="45720" indent="0" algn="ctr">
              <a:buNone/>
            </a:pPr>
            <a:r>
              <a:rPr lang="ru-RU" dirty="0"/>
              <a:t>Сломя голову-</a:t>
            </a:r>
          </a:p>
          <a:p>
            <a:pPr marL="45720" indent="0" algn="ctr">
              <a:buNone/>
            </a:pPr>
            <a:r>
              <a:rPr lang="ru-RU" dirty="0"/>
              <a:t>Оказаться у разбитого корыта- </a:t>
            </a:r>
          </a:p>
          <a:p>
            <a:pPr marL="45720" indent="0" algn="ctr">
              <a:buNone/>
            </a:pPr>
            <a:r>
              <a:rPr lang="ru-RU" dirty="0"/>
              <a:t>Знать назубок-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518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3284984"/>
            <a:ext cx="7262192" cy="2230184"/>
          </a:xfrm>
        </p:spPr>
        <p:txBody>
          <a:bodyPr/>
          <a:lstStyle/>
          <a:p>
            <a:pPr marL="0" indent="0" algn="l">
              <a:buNone/>
            </a:pPr>
            <a:r>
              <a:rPr lang="ru-RU" sz="2400" dirty="0">
                <a:solidFill>
                  <a:srgbClr val="C00000"/>
                </a:solidFill>
                <a:effectLst/>
              </a:rPr>
              <a:t>7 Конкурс « Сочини стихотворение» 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200" dirty="0">
                <a:effectLst/>
              </a:rPr>
              <a:t>Солнце </a:t>
            </a:r>
            <a:br>
              <a:rPr lang="ru-RU" sz="2200" dirty="0">
                <a:effectLst/>
              </a:rPr>
            </a:br>
            <a:r>
              <a:rPr lang="ru-RU" sz="2200" dirty="0">
                <a:effectLst/>
              </a:rPr>
              <a:t>Оконце</a:t>
            </a:r>
            <a:br>
              <a:rPr lang="ru-RU" sz="2200" dirty="0">
                <a:effectLst/>
              </a:rPr>
            </a:br>
            <a:r>
              <a:rPr lang="ru-RU" sz="2200" dirty="0">
                <a:effectLst/>
              </a:rPr>
              <a:t>Привет</a:t>
            </a:r>
            <a:br>
              <a:rPr lang="ru-RU" sz="2200" dirty="0">
                <a:effectLst/>
              </a:rPr>
            </a:br>
            <a:r>
              <a:rPr lang="ru-RU" sz="2200" dirty="0">
                <a:effectLst/>
              </a:rPr>
              <a:t>Кабинет. </a:t>
            </a:r>
            <a:br>
              <a:rPr lang="ru-RU" sz="2200" dirty="0">
                <a:effectLst/>
              </a:rPr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2265432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6 Конкурс « Второе название животного»</a:t>
            </a:r>
            <a:endParaRPr lang="ru-RU" sz="2400" dirty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ru-RU" dirty="0"/>
              <a:t>Заяц </a:t>
            </a:r>
            <a:r>
              <a:rPr lang="ru-RU" dirty="0" smtClean="0"/>
              <a:t>… 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Волк </a:t>
            </a:r>
            <a:r>
              <a:rPr lang="ru-RU" dirty="0" smtClean="0"/>
              <a:t>… 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Медведь </a:t>
            </a:r>
            <a:r>
              <a:rPr lang="ru-RU" dirty="0" smtClean="0"/>
              <a:t>…</a:t>
            </a:r>
            <a:endParaRPr lang="ru-RU" dirty="0"/>
          </a:p>
          <a:p>
            <a:pPr marL="45720" indent="0">
              <a:buNone/>
            </a:pPr>
            <a:r>
              <a:rPr lang="ru-RU" dirty="0"/>
              <a:t>Лось  </a:t>
            </a:r>
            <a:r>
              <a:rPr lang="ru-RU" dirty="0" smtClean="0"/>
              <a:t>…</a:t>
            </a:r>
            <a:endParaRPr lang="ru-RU" dirty="0"/>
          </a:p>
          <a:p>
            <a:pPr marL="4572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9640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794" y="3645025"/>
            <a:ext cx="6194549" cy="2289640"/>
          </a:xfrm>
        </p:spPr>
        <p:txBody>
          <a:bodyPr/>
          <a:lstStyle/>
          <a:p>
            <a:pPr algn="ctr"/>
            <a:r>
              <a:rPr lang="ru-RU" sz="4400" b="1" i="1" dirty="0">
                <a:solidFill>
                  <a:srgbClr val="C00000"/>
                </a:solidFill>
              </a:rPr>
              <a:t>Награждение победителей.</a:t>
            </a:r>
            <a:endParaRPr lang="ru-RU" sz="4400" i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971600" y="170080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400" i="1" dirty="0">
                <a:solidFill>
                  <a:srgbClr val="C00000"/>
                </a:solidFill>
                <a:effectLst/>
              </a:rPr>
              <a:t>Подведение итогов игры.</a:t>
            </a:r>
            <a:r>
              <a:rPr lang="ru-RU" sz="4400" dirty="0">
                <a:effectLst/>
              </a:rPr>
              <a:t/>
            </a:r>
            <a:br>
              <a:rPr lang="ru-RU" sz="4400" dirty="0">
                <a:effectLst/>
              </a:rPr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6795301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</TotalTime>
  <Words>228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 Игра «В мире слов»</vt:lpstr>
      <vt:lpstr>В игре принимают участие 2 команды, 3 ведущих проводят конкурсы, счётная комиссия подсчитывает баллы за конкурсы, ответственный за время. </vt:lpstr>
      <vt:lpstr>1 ведущий:  Грамматика, грамматика-               Наука очень строгая.                    Учебник по грамматике                       Всегда беру с тревогой я. </vt:lpstr>
      <vt:lpstr>2 ведущий: Она трудна, но без неё                      Плохо было бы житьё:                      Не составить телеграмму                       И открытку не отправить,                     Даже собственную маму                        С днём рождения не поздравить.    3 ведущий:      Люблю тебя, грамматика!                 Ты умная и строгая.                      Тебя, моя грамматика,                  Осилю понемногу я. </vt:lpstr>
      <vt:lpstr>Представление команд (название и девиз) </vt:lpstr>
      <vt:lpstr>3 Конкурс « В каких словах ель растёт?» ( Записать как можно больше таких слов)  </vt:lpstr>
      <vt:lpstr>5 Конкурс « Составь слово» Из слова ГРАММАТИКА составить другие слова  </vt:lpstr>
      <vt:lpstr>7 Конкурс « Сочини стихотворение»  Солнце  Оконце Привет Кабинет.  </vt:lpstr>
      <vt:lpstr>Подведение итогов игры.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Игра «В мире слов»</dc:title>
  <dc:creator>User</dc:creator>
  <cp:lastModifiedBy>User</cp:lastModifiedBy>
  <cp:revision>4</cp:revision>
  <dcterms:created xsi:type="dcterms:W3CDTF">2018-10-24T20:01:31Z</dcterms:created>
  <dcterms:modified xsi:type="dcterms:W3CDTF">2018-10-24T20:38:47Z</dcterms:modified>
</cp:coreProperties>
</file>