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5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overOverlay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22F7D091-A02B-43A5-BDC7-AD6C3F29D012}" type="datetimeFigureOut">
              <a:rPr lang="ru-RU" smtClean="0"/>
              <a:t>29.10.2018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33CB6C8-865C-4205-9BC8-0543FCA905DA}" type="slidenum">
              <a:rPr lang="ru-RU" smtClean="0"/>
              <a:t>‹#›</a:t>
            </a:fld>
            <a:endParaRPr lang="ru-RU"/>
          </a:p>
        </p:txBody>
      </p:sp>
      <p:grpSp>
        <p:nvGrpSpPr>
          <p:cNvPr id="8" name="Group 7"/>
          <p:cNvGrpSpPr/>
          <p:nvPr/>
        </p:nvGrpSpPr>
        <p:grpSpPr>
          <a:xfrm>
            <a:off x="1194101" y="2887530"/>
            <a:ext cx="6779110" cy="923330"/>
            <a:chOff x="1172584" y="1381459"/>
            <a:chExt cx="6779110" cy="923330"/>
          </a:xfrm>
          <a:effectLst>
            <a:outerShdw blurRad="38100" dist="12700" dir="16200000" rotWithShape="0">
              <a:prstClr val="black">
                <a:alpha val="30000"/>
              </a:prstClr>
            </a:outerShdw>
          </a:effectLst>
        </p:grpSpPr>
        <p:sp>
          <p:nvSpPr>
            <p:cNvPr id="9" name="TextBox 8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ln w="3175">
                    <a:solidFill>
                      <a:schemeClr val="tx2">
                        <a:alpha val="60000"/>
                      </a:schemeClr>
                    </a:solidFill>
                  </a:ln>
                  <a:solidFill>
                    <a:schemeClr val="tx2">
                      <a:lumMod val="90000"/>
                    </a:schemeClr>
                  </a:solidFill>
                  <a:effectLst>
                    <a:outerShdw blurRad="34925" dist="12700" dir="14400000" algn="ctr" rotWithShape="0">
                      <a:srgbClr val="000000">
                        <a:alpha val="21000"/>
                      </a:srgbClr>
                    </a:outerShdw>
                  </a:effectLst>
                  <a:latin typeface="Wingdings" pitchFamily="2" charset="2"/>
                </a:rPr>
                <a:t></a:t>
              </a:r>
              <a:endParaRPr lang="en-US" sz="5400" dirty="0">
                <a:ln w="3175">
                  <a:solidFill>
                    <a:schemeClr val="tx2">
                      <a:alpha val="60000"/>
                    </a:schemeClr>
                  </a:solidFill>
                </a:ln>
                <a:solidFill>
                  <a:schemeClr val="tx2">
                    <a:lumMod val="90000"/>
                  </a:schemeClr>
                </a:solidFill>
                <a:effectLst>
                  <a:outerShdw blurRad="34925" dist="12700" dir="14400000" algn="ctr" rotWithShape="0">
                    <a:srgbClr val="000000">
                      <a:alpha val="21000"/>
                    </a:srgbClr>
                  </a:outerShdw>
                </a:effectLst>
                <a:latin typeface="Wingdings" pitchFamily="2" charset="2"/>
              </a:endParaRPr>
            </a:p>
          </p:txBody>
        </p:sp>
        <p:cxnSp>
          <p:nvCxnSpPr>
            <p:cNvPr id="10" name="Straight Connector 9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831976" y="192293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83341" y="1387737"/>
            <a:ext cx="6777318" cy="1731982"/>
          </a:xfrm>
        </p:spPr>
        <p:txBody>
          <a:bodyPr anchor="b"/>
          <a:lstStyle>
            <a:lvl1pPr>
              <a:defRPr>
                <a:ln w="3175">
                  <a:solidFill>
                    <a:schemeClr val="tx1">
                      <a:alpha val="65000"/>
                    </a:schemeClr>
                  </a:solidFill>
                </a:ln>
                <a:solidFill>
                  <a:schemeClr val="tx1"/>
                </a:solidFill>
                <a:effectLst>
                  <a:outerShdw blurRad="25400" dist="12700" dir="14220000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767862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  <a:effectLst>
                  <a:outerShdw blurRad="34925" dist="12700" dir="14400000" rotWithShape="0">
                    <a:prstClr val="black">
                      <a:alpha val="21000"/>
                    </a:prstClr>
                  </a:outerShdw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7D091-A02B-43A5-BDC7-AD6C3F29D012}" type="datetimeFigureOut">
              <a:rPr lang="ru-RU" smtClean="0"/>
              <a:t>29.10.2018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3CB6C8-865C-4205-9BC8-0543FCA905DA}" type="slidenum">
              <a:rPr lang="ru-RU" smtClean="0"/>
              <a:t>‹#›</a:t>
            </a:fld>
            <a:endParaRPr lang="ru-RU"/>
          </a:p>
        </p:txBody>
      </p:sp>
      <p:grpSp>
        <p:nvGrpSpPr>
          <p:cNvPr id="11" name="Group 10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5" name="TextBox 14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6" name="Straight Connector 15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66560" y="559398"/>
            <a:ext cx="1678193" cy="556676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8488" y="849854"/>
            <a:ext cx="5507917" cy="5023821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7D091-A02B-43A5-BDC7-AD6C3F29D012}" type="datetimeFigureOut">
              <a:rPr lang="ru-RU" smtClean="0"/>
              <a:t>29.10.2018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3CB6C8-865C-4205-9BC8-0543FCA905DA}" type="slidenum">
              <a:rPr lang="ru-RU" smtClean="0"/>
              <a:t>‹#›</a:t>
            </a:fld>
            <a:endParaRPr lang="ru-RU"/>
          </a:p>
        </p:txBody>
      </p:sp>
      <p:grpSp>
        <p:nvGrpSpPr>
          <p:cNvPr id="11" name="Group 10"/>
          <p:cNvGrpSpPr/>
          <p:nvPr/>
        </p:nvGrpSpPr>
        <p:grpSpPr>
          <a:xfrm rot="5400000">
            <a:off x="3909050" y="2880823"/>
            <a:ext cx="5480154" cy="923330"/>
            <a:chOff x="1815339" y="1381459"/>
            <a:chExt cx="5480154" cy="923330"/>
          </a:xfrm>
        </p:grpSpPr>
        <p:sp>
          <p:nvSpPr>
            <p:cNvPr id="12" name="TextBox 11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3" name="Straight Connector 12"/>
            <p:cNvCxnSpPr/>
            <p:nvPr/>
          </p:nvCxnSpPr>
          <p:spPr>
            <a:xfrm flipH="1" flipV="1">
              <a:off x="1815339" y="1924709"/>
              <a:ext cx="2468880" cy="2505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0800000">
              <a:off x="4826613" y="1927417"/>
              <a:ext cx="2468880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7D091-A02B-43A5-BDC7-AD6C3F29D012}" type="datetimeFigureOut">
              <a:rPr lang="ru-RU" smtClean="0"/>
              <a:t>29.10.2018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3CB6C8-865C-4205-9BC8-0543FCA905DA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grpSp>
        <p:nvGrpSpPr>
          <p:cNvPr id="12" name="Group 11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3" name="TextBox 12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4" name="Straight Connector 13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CoverOverlay.png"/>
          <p:cNvPicPr>
            <a:picLocks noChangeAspect="1"/>
          </p:cNvPicPr>
          <p:nvPr/>
        </p:nvPicPr>
        <p:blipFill>
          <a:blip r:embed="rId2" cstate="print">
            <a:lum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grpSp>
        <p:nvGrpSpPr>
          <p:cNvPr id="7" name="Group 7"/>
          <p:cNvGrpSpPr/>
          <p:nvPr/>
        </p:nvGrpSpPr>
        <p:grpSpPr>
          <a:xfrm>
            <a:off x="1172584" y="2887579"/>
            <a:ext cx="6779110" cy="923330"/>
            <a:chOff x="1172584" y="1381459"/>
            <a:chExt cx="6779110" cy="923330"/>
          </a:xfrm>
        </p:grpSpPr>
        <p:sp>
          <p:nvSpPr>
            <p:cNvPr id="9" name="TextBox 8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0" name="Straight Connector 9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831976" y="1927412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40" y="1204857"/>
            <a:ext cx="7754713" cy="1910716"/>
          </a:xfrm>
        </p:spPr>
        <p:txBody>
          <a:bodyPr anchor="b"/>
          <a:lstStyle>
            <a:lvl1pPr algn="ctr">
              <a:defRPr sz="5400" b="0" cap="none" baseline="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248" y="3767316"/>
            <a:ext cx="7734747" cy="15001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7D091-A02B-43A5-BDC7-AD6C3F29D012}" type="datetimeFigureOut">
              <a:rPr lang="ru-RU" smtClean="0"/>
              <a:t>29.10.2018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3CB6C8-865C-4205-9BC8-0543FCA905D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7D091-A02B-43A5-BDC7-AD6C3F29D012}" type="datetimeFigureOut">
              <a:rPr lang="ru-RU" smtClean="0"/>
              <a:t>29.10.2018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3CB6C8-865C-4205-9BC8-0543FCA905DA}" type="slidenum">
              <a:rPr lang="ru-RU" smtClean="0"/>
              <a:t>‹#›</a:t>
            </a:fld>
            <a:endParaRPr lang="ru-RU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grpSp>
        <p:nvGrpSpPr>
          <p:cNvPr id="13" name="Group 12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4" name="TextBox 13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5" name="Straight Connector 14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685800" y="2240280"/>
            <a:ext cx="3803904" cy="387705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4"/>
          </p:nvPr>
        </p:nvSpPr>
        <p:spPr>
          <a:xfrm>
            <a:off x="4645151" y="2240280"/>
            <a:ext cx="3803904" cy="387705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51560" y="2240280"/>
            <a:ext cx="3442446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8488" y="2947595"/>
            <a:ext cx="3803904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02306" y="2240280"/>
            <a:ext cx="3447288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944368"/>
            <a:ext cx="3799728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7D091-A02B-43A5-BDC7-AD6C3F29D012}" type="datetimeFigureOut">
              <a:rPr lang="ru-RU" smtClean="0"/>
              <a:t>29.10.2018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3CB6C8-865C-4205-9BC8-0543FCA905DA}" type="slidenum">
              <a:rPr lang="ru-RU" smtClean="0"/>
              <a:t>‹#›</a:t>
            </a:fld>
            <a:endParaRPr lang="ru-RU"/>
          </a:p>
        </p:txBody>
      </p:sp>
      <p:grpSp>
        <p:nvGrpSpPr>
          <p:cNvPr id="14" name="Group 13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6" name="TextBox 15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7" name="Straight Connector 16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7D091-A02B-43A5-BDC7-AD6C3F29D012}" type="datetimeFigureOut">
              <a:rPr lang="ru-RU" smtClean="0"/>
              <a:t>29.10.2018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3CB6C8-865C-4205-9BC8-0543FCA905DA}" type="slidenum">
              <a:rPr lang="ru-RU" smtClean="0"/>
              <a:t>‹#›</a:t>
            </a:fld>
            <a:endParaRPr lang="ru-RU"/>
          </a:p>
        </p:txBody>
      </p:sp>
      <p:grpSp>
        <p:nvGrpSpPr>
          <p:cNvPr id="10" name="Group 9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4" name="TextBox 13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5" name="Straight Connector 14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7D091-A02B-43A5-BDC7-AD6C3F29D012}" type="datetimeFigureOut">
              <a:rPr lang="ru-RU" smtClean="0"/>
              <a:t>29.10.2018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3CB6C8-865C-4205-9BC8-0543FCA905D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4579" y="1678195"/>
            <a:ext cx="3422483" cy="1886921"/>
          </a:xfrm>
        </p:spPr>
        <p:txBody>
          <a:bodyPr anchor="b"/>
          <a:lstStyle>
            <a:lvl1pPr algn="l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2001" y="559398"/>
            <a:ext cx="4116667" cy="5566765"/>
          </a:xfrm>
        </p:spPr>
        <p:txBody>
          <a:bodyPr anchor="ctr"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34579" y="3603812"/>
            <a:ext cx="3411725" cy="2517289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7D091-A02B-43A5-BDC7-AD6C3F29D012}" type="datetimeFigureOut">
              <a:rPr lang="ru-RU" smtClean="0"/>
              <a:t>29.10.2018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3CB6C8-865C-4205-9BC8-0543FCA905D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731" y="4668818"/>
            <a:ext cx="7767021" cy="644729"/>
          </a:xfrm>
        </p:spPr>
        <p:txBody>
          <a:bodyPr anchor="b"/>
          <a:lstStyle>
            <a:lvl1pPr algn="ctr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240000">
            <a:off x="2183792" y="666965"/>
            <a:ext cx="4772156" cy="3598016"/>
          </a:xfr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24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8489" y="5324306"/>
            <a:ext cx="7756264" cy="804862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7D091-A02B-43A5-BDC7-AD6C3F29D012}" type="datetimeFigureOut">
              <a:rPr lang="ru-RU" smtClean="0"/>
              <a:t>29.10.2018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3CB6C8-865C-4205-9BC8-0543FCA905D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83000">
                <a:schemeClr val="bg1">
                  <a:alpha val="11000"/>
                </a:schemeClr>
              </a:gs>
              <a:gs pos="100000">
                <a:schemeClr val="bg2">
                  <a:lumMod val="75000"/>
                  <a:alpha val="23000"/>
                </a:schemeClr>
              </a:gs>
            </a:gsLst>
            <a:path path="rect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8490" y="570156"/>
            <a:ext cx="7756263" cy="105425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247" y="2248347"/>
            <a:ext cx="7745505" cy="38778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0378" y="616144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22F7D091-A02B-43A5-BDC7-AD6C3F29D012}" type="datetimeFigureOut">
              <a:rPr lang="ru-RU" smtClean="0"/>
              <a:t>29.10.2018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16144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639264" y="616144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A33CB6C8-865C-4205-9BC8-0543FCA905DA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540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6576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77724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"/>
        <a:defRPr sz="22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114300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20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508760" indent="-32004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828800" indent="-32004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214884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46888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78892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043608" y="1412776"/>
            <a:ext cx="6777318" cy="1731982"/>
          </a:xfrm>
        </p:spPr>
        <p:txBody>
          <a:bodyPr/>
          <a:lstStyle/>
          <a:p>
            <a:r>
              <a:rPr lang="ru-RU" dirty="0" smtClean="0">
                <a:solidFill>
                  <a:srgbClr val="C00000"/>
                </a:solidFill>
              </a:rPr>
              <a:t>КВН по устному народному творчеству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933056"/>
            <a:ext cx="6400800" cy="1587406"/>
          </a:xfrm>
        </p:spPr>
        <p:txBody>
          <a:bodyPr>
            <a:normAutofit lnSpcReduction="10000"/>
          </a:bodyPr>
          <a:lstStyle/>
          <a:p>
            <a:r>
              <a:rPr lang="ru-RU" dirty="0"/>
              <a:t>Подготовила </a:t>
            </a:r>
            <a:r>
              <a:rPr lang="ru-RU" dirty="0" err="1"/>
              <a:t>Скрыпникова</a:t>
            </a:r>
            <a:r>
              <a:rPr lang="ru-RU" dirty="0"/>
              <a:t> Надежда Вячеславовна, </a:t>
            </a:r>
            <a:endParaRPr lang="ru-RU" dirty="0" smtClean="0"/>
          </a:p>
          <a:p>
            <a:r>
              <a:rPr lang="ru-RU" dirty="0" smtClean="0"/>
              <a:t>учитель </a:t>
            </a:r>
            <a:r>
              <a:rPr lang="ru-RU" dirty="0"/>
              <a:t>русского языка и литературы </a:t>
            </a:r>
          </a:p>
          <a:p>
            <a:r>
              <a:rPr lang="ru-RU" dirty="0"/>
              <a:t>МКОУ Орловская СОШ им. И.Ф. </a:t>
            </a:r>
            <a:r>
              <a:rPr lang="ru-RU" dirty="0" err="1"/>
              <a:t>Жужукина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8328180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8490" y="570156"/>
            <a:ext cx="7756263" cy="4587036"/>
          </a:xfrm>
        </p:spPr>
        <p:txBody>
          <a:bodyPr/>
          <a:lstStyle/>
          <a:p>
            <a:r>
              <a:rPr lang="ru-RU" b="1" dirty="0" smtClean="0">
                <a:solidFill>
                  <a:srgbClr val="C00000"/>
                </a:solidFill>
              </a:rPr>
              <a:t>ПОДВЕДЕНИЕ </a:t>
            </a:r>
            <a:br>
              <a:rPr lang="ru-RU" b="1" dirty="0" smtClean="0">
                <a:solidFill>
                  <a:srgbClr val="C00000"/>
                </a:solidFill>
              </a:rPr>
            </a:br>
            <a:r>
              <a:rPr lang="ru-RU" b="1" dirty="0" smtClean="0">
                <a:solidFill>
                  <a:srgbClr val="C00000"/>
                </a:solidFill>
              </a:rPr>
              <a:t>ИТОГОВ</a:t>
            </a:r>
            <a:endParaRPr lang="ru-RU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20024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15616" y="1988840"/>
            <a:ext cx="6388111" cy="3096344"/>
          </a:xfrm>
        </p:spPr>
        <p:txBody>
          <a:bodyPr/>
          <a:lstStyle/>
          <a:p>
            <a:r>
              <a:rPr lang="ru-RU" sz="3600" b="1" dirty="0" smtClean="0">
                <a:solidFill>
                  <a:srgbClr val="C00000"/>
                </a:solidFill>
              </a:rPr>
              <a:t>Фольклор – кладовая, из которой нужно брать для сегодняшнего дня.</a:t>
            </a:r>
            <a:br>
              <a:rPr lang="ru-RU" sz="3600" b="1" dirty="0" smtClean="0">
                <a:solidFill>
                  <a:srgbClr val="C00000"/>
                </a:solidFill>
              </a:rPr>
            </a:br>
            <a:r>
              <a:rPr lang="ru-RU" sz="2800" dirty="0" smtClean="0">
                <a:solidFill>
                  <a:schemeClr val="tx1"/>
                </a:solidFill>
              </a:rPr>
              <a:t>М.А. Светлов</a:t>
            </a:r>
            <a:endParaRPr lang="ru-RU" sz="2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77371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83341" y="476673"/>
            <a:ext cx="6777318" cy="432047"/>
          </a:xfrm>
        </p:spPr>
        <p:txBody>
          <a:bodyPr/>
          <a:lstStyle/>
          <a:p>
            <a:r>
              <a:rPr lang="ru-RU" sz="3600" dirty="0" smtClean="0">
                <a:solidFill>
                  <a:srgbClr val="C00000"/>
                </a:solidFill>
              </a:rPr>
              <a:t>РАЗМИНКА</a:t>
            </a:r>
            <a:endParaRPr lang="ru-RU" sz="3600" dirty="0">
              <a:solidFill>
                <a:srgbClr val="C0000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39552" y="1052736"/>
            <a:ext cx="8064896" cy="5256584"/>
          </a:xfrm>
        </p:spPr>
        <p:txBody>
          <a:bodyPr>
            <a:normAutofit/>
          </a:bodyPr>
          <a:lstStyle/>
          <a:p>
            <a:pPr algn="just"/>
            <a:r>
              <a:rPr lang="ru-RU" sz="2000" dirty="0" smtClean="0"/>
              <a:t>1. Древние песнопения о славных подвигах богатырей, использующие нараспев под звон гуслей.</a:t>
            </a:r>
          </a:p>
          <a:p>
            <a:pPr algn="just"/>
            <a:r>
              <a:rPr lang="ru-RU" sz="2000" dirty="0" smtClean="0"/>
              <a:t>2. Шуточная сказка или рассказ комического содержания о неправдоподобных событиях, изображение невозможного в жизни как возможного.</a:t>
            </a:r>
          </a:p>
          <a:p>
            <a:pPr algn="just"/>
            <a:r>
              <a:rPr lang="ru-RU" sz="2000" dirty="0" smtClean="0"/>
              <a:t>3. Поэтическое замысловатое  описание какого-либо предмета или явления, сделанное с целью испытания сообразительности человека.</a:t>
            </a:r>
          </a:p>
          <a:p>
            <a:pPr algn="just"/>
            <a:r>
              <a:rPr lang="ru-RU" sz="2000" dirty="0" smtClean="0"/>
              <a:t>4. Краткое мудрое народное изречение, содержащее поучительный смысл, которое является всегда законченным предложением, суждением.</a:t>
            </a:r>
          </a:p>
          <a:p>
            <a:pPr algn="just"/>
            <a:r>
              <a:rPr lang="ru-RU" sz="2000" dirty="0" smtClean="0"/>
              <a:t>5. Продолжите фразу: « Народная сказка – это…»</a:t>
            </a:r>
          </a:p>
          <a:p>
            <a:pPr algn="just"/>
            <a:r>
              <a:rPr lang="ru-RU" sz="2000" dirty="0" smtClean="0"/>
              <a:t>6. Продолжите фразу: « Присказка, зачин, концовка – это…»</a:t>
            </a:r>
          </a:p>
          <a:p>
            <a:pPr algn="l"/>
            <a:endParaRPr lang="ru-RU" sz="1800" dirty="0" smtClean="0"/>
          </a:p>
          <a:p>
            <a:pPr algn="l"/>
            <a:r>
              <a:rPr lang="ru-RU" sz="1800" dirty="0" smtClean="0"/>
              <a:t/>
            </a:r>
            <a:br>
              <a:rPr lang="ru-RU" sz="1800" dirty="0" smtClean="0"/>
            </a:br>
            <a:endParaRPr lang="ru-RU" sz="1800" dirty="0" smtClean="0"/>
          </a:p>
          <a:p>
            <a:pPr algn="just"/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29701004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8490" y="570156"/>
            <a:ext cx="7756263" cy="4587036"/>
          </a:xfrm>
        </p:spPr>
        <p:txBody>
          <a:bodyPr/>
          <a:lstStyle/>
          <a:p>
            <a:r>
              <a:rPr lang="ru-RU" sz="4000" b="1" dirty="0" smtClean="0">
                <a:solidFill>
                  <a:schemeClr val="tx1"/>
                </a:solidFill>
              </a:rPr>
              <a:t>Кто больше вспомнит пословиц со словом </a:t>
            </a:r>
            <a:r>
              <a:rPr lang="ru-RU" sz="4000" b="1" dirty="0" smtClean="0">
                <a:solidFill>
                  <a:srgbClr val="C00000"/>
                </a:solidFill>
              </a:rPr>
              <a:t>«КНИГА»</a:t>
            </a:r>
            <a:endParaRPr lang="ru-RU" sz="40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47415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8490" y="570156"/>
            <a:ext cx="7756263" cy="4803060"/>
          </a:xfrm>
        </p:spPr>
        <p:txBody>
          <a:bodyPr/>
          <a:lstStyle/>
          <a:p>
            <a:r>
              <a:rPr lang="ru-RU" sz="3600" b="1" dirty="0" smtClean="0">
                <a:solidFill>
                  <a:srgbClr val="C00000"/>
                </a:solidFill>
              </a:rPr>
              <a:t>Кто лучше произнесет скороговорку: </a:t>
            </a:r>
            <a:br>
              <a:rPr lang="ru-RU" sz="3600" b="1" dirty="0" smtClean="0">
                <a:solidFill>
                  <a:srgbClr val="C00000"/>
                </a:solidFill>
              </a:rPr>
            </a:br>
            <a:r>
              <a:rPr lang="ru-RU" sz="2800" dirty="0" smtClean="0">
                <a:solidFill>
                  <a:schemeClr val="tx1"/>
                </a:solidFill>
              </a:rPr>
              <a:t>« Сшит колпак не </a:t>
            </a:r>
            <a:r>
              <a:rPr lang="ru-RU" sz="2800" dirty="0" err="1" smtClean="0">
                <a:solidFill>
                  <a:schemeClr val="tx1"/>
                </a:solidFill>
              </a:rPr>
              <a:t>поколпаковски</a:t>
            </a:r>
            <a:r>
              <a:rPr lang="ru-RU" sz="2800" dirty="0" smtClean="0">
                <a:solidFill>
                  <a:schemeClr val="tx1"/>
                </a:solidFill>
              </a:rPr>
              <a:t>, надо колпак </a:t>
            </a:r>
            <a:r>
              <a:rPr lang="ru-RU" sz="2800" dirty="0" err="1" smtClean="0">
                <a:solidFill>
                  <a:schemeClr val="tx1"/>
                </a:solidFill>
              </a:rPr>
              <a:t>переколпаковать</a:t>
            </a:r>
            <a:r>
              <a:rPr lang="ru-RU" sz="2800" dirty="0" smtClean="0">
                <a:solidFill>
                  <a:schemeClr val="tx1"/>
                </a:solidFill>
              </a:rPr>
              <a:t> и </a:t>
            </a:r>
            <a:r>
              <a:rPr lang="ru-RU" sz="2800" dirty="0" err="1" smtClean="0">
                <a:solidFill>
                  <a:schemeClr val="tx1"/>
                </a:solidFill>
              </a:rPr>
              <a:t>выколпаковать</a:t>
            </a:r>
            <a:r>
              <a:rPr lang="ru-RU" sz="2800" dirty="0" smtClean="0">
                <a:solidFill>
                  <a:schemeClr val="tx1"/>
                </a:solidFill>
              </a:rPr>
              <a:t>»</a:t>
            </a:r>
            <a:endParaRPr lang="ru-RU" sz="2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320914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404664"/>
            <a:ext cx="7756263" cy="6192688"/>
          </a:xfrm>
        </p:spPr>
        <p:txBody>
          <a:bodyPr/>
          <a:lstStyle/>
          <a:p>
            <a:r>
              <a:rPr lang="ru-RU" sz="3600" b="1" dirty="0" smtClean="0">
                <a:solidFill>
                  <a:schemeClr val="tx1"/>
                </a:solidFill>
              </a:rPr>
              <a:t>Команды в течении 5 минут должны сочинить </a:t>
            </a:r>
            <a:br>
              <a:rPr lang="ru-RU" sz="3600" b="1" dirty="0" smtClean="0">
                <a:solidFill>
                  <a:schemeClr val="tx1"/>
                </a:solidFill>
              </a:rPr>
            </a:br>
            <a:r>
              <a:rPr lang="ru-RU" sz="3600" dirty="0" smtClean="0">
                <a:solidFill>
                  <a:srgbClr val="C00000"/>
                </a:solidFill>
              </a:rPr>
              <a:t>«Лесную сказку» </a:t>
            </a:r>
            <a:br>
              <a:rPr lang="ru-RU" sz="3600" dirty="0" smtClean="0">
                <a:solidFill>
                  <a:srgbClr val="C00000"/>
                </a:solidFill>
              </a:rPr>
            </a:br>
            <a:r>
              <a:rPr lang="ru-RU" sz="3600" b="1" dirty="0" smtClean="0">
                <a:solidFill>
                  <a:schemeClr val="tx1"/>
                </a:solidFill>
              </a:rPr>
              <a:t>по мотивам русских </a:t>
            </a:r>
            <a:br>
              <a:rPr lang="ru-RU" sz="3600" b="1" dirty="0" smtClean="0">
                <a:solidFill>
                  <a:schemeClr val="tx1"/>
                </a:solidFill>
              </a:rPr>
            </a:br>
            <a:r>
              <a:rPr lang="ru-RU" sz="3600" b="1" dirty="0" smtClean="0">
                <a:solidFill>
                  <a:schemeClr val="tx1"/>
                </a:solidFill>
              </a:rPr>
              <a:t>народных сказок.</a:t>
            </a:r>
            <a:endParaRPr lang="ru-RU" sz="36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533620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8490" y="260648"/>
            <a:ext cx="7756263" cy="5904656"/>
          </a:xfrm>
        </p:spPr>
        <p:txBody>
          <a:bodyPr/>
          <a:lstStyle/>
          <a:p>
            <a:pPr algn="l"/>
            <a:r>
              <a:rPr lang="ru-RU" sz="2400" b="1" dirty="0" smtClean="0">
                <a:solidFill>
                  <a:srgbClr val="C00000"/>
                </a:solidFill>
              </a:rPr>
              <a:t>Определите жанр произведения, обоснуйте свой ответ.</a:t>
            </a:r>
            <a:r>
              <a:rPr lang="ru-RU" sz="2800" b="1" dirty="0" smtClean="0">
                <a:solidFill>
                  <a:srgbClr val="C00000"/>
                </a:solidFill>
              </a:rPr>
              <a:t/>
            </a:r>
            <a:br>
              <a:rPr lang="ru-RU" sz="2800" b="1" dirty="0" smtClean="0">
                <a:solidFill>
                  <a:srgbClr val="C00000"/>
                </a:solidFill>
              </a:rPr>
            </a:br>
            <a:r>
              <a:rPr lang="ru-RU" sz="2800" b="1" dirty="0">
                <a:solidFill>
                  <a:srgbClr val="C00000"/>
                </a:solidFill>
              </a:rPr>
              <a:t/>
            </a:r>
            <a:br>
              <a:rPr lang="ru-RU" sz="2800" b="1" dirty="0">
                <a:solidFill>
                  <a:srgbClr val="C00000"/>
                </a:solidFill>
              </a:rPr>
            </a:br>
            <a:r>
              <a:rPr lang="ru-RU" sz="2800" b="1" dirty="0" smtClean="0">
                <a:solidFill>
                  <a:srgbClr val="C00000"/>
                </a:solidFill>
              </a:rPr>
              <a:t/>
            </a:r>
            <a:br>
              <a:rPr lang="ru-RU" sz="2800" b="1" dirty="0" smtClean="0">
                <a:solidFill>
                  <a:srgbClr val="C00000"/>
                </a:solidFill>
              </a:rPr>
            </a:br>
            <a:r>
              <a:rPr lang="ru-RU" sz="2000" b="1" dirty="0" smtClean="0">
                <a:solidFill>
                  <a:schemeClr val="tx1"/>
                </a:solidFill>
              </a:rPr>
              <a:t>1. Чужими руками жар загребать.</a:t>
            </a:r>
            <a:br>
              <a:rPr lang="ru-RU" sz="2000" b="1" dirty="0" smtClean="0">
                <a:solidFill>
                  <a:schemeClr val="tx1"/>
                </a:solidFill>
              </a:rPr>
            </a:br>
            <a:r>
              <a:rPr lang="ru-RU" sz="2000" b="1" dirty="0" smtClean="0">
                <a:solidFill>
                  <a:schemeClr val="tx1"/>
                </a:solidFill>
              </a:rPr>
              <a:t/>
            </a:r>
            <a:br>
              <a:rPr lang="ru-RU" sz="2000" b="1" dirty="0" smtClean="0">
                <a:solidFill>
                  <a:schemeClr val="tx1"/>
                </a:solidFill>
              </a:rPr>
            </a:br>
            <a:r>
              <a:rPr lang="ru-RU" sz="2000" b="1" dirty="0" smtClean="0">
                <a:solidFill>
                  <a:schemeClr val="tx1"/>
                </a:solidFill>
              </a:rPr>
              <a:t>2. </a:t>
            </a:r>
            <a:r>
              <a:rPr lang="ru-RU" sz="2000" b="1" dirty="0">
                <a:solidFill>
                  <a:schemeClr val="tx1"/>
                </a:solidFill>
              </a:rPr>
              <a:t>Ш</a:t>
            </a:r>
            <a:r>
              <a:rPr lang="ru-RU" sz="2000" b="1" dirty="0" smtClean="0">
                <a:solidFill>
                  <a:schemeClr val="tx1"/>
                </a:solidFill>
              </a:rPr>
              <a:t>ел баран</a:t>
            </a:r>
            <a:br>
              <a:rPr lang="ru-RU" sz="2000" b="1" dirty="0" smtClean="0">
                <a:solidFill>
                  <a:schemeClr val="tx1"/>
                </a:solidFill>
              </a:rPr>
            </a:br>
            <a:r>
              <a:rPr lang="ru-RU" sz="2000" b="1" dirty="0" smtClean="0">
                <a:solidFill>
                  <a:schemeClr val="tx1"/>
                </a:solidFill>
              </a:rPr>
              <a:t>    По круглым горам,</a:t>
            </a:r>
            <a:br>
              <a:rPr lang="ru-RU" sz="2000" b="1" dirty="0" smtClean="0">
                <a:solidFill>
                  <a:schemeClr val="tx1"/>
                </a:solidFill>
              </a:rPr>
            </a:br>
            <a:r>
              <a:rPr lang="ru-RU" sz="2000" b="1" dirty="0" smtClean="0">
                <a:solidFill>
                  <a:schemeClr val="tx1"/>
                </a:solidFill>
              </a:rPr>
              <a:t>    Вырвал травку,</a:t>
            </a:r>
            <a:br>
              <a:rPr lang="ru-RU" sz="2000" b="1" dirty="0" smtClean="0">
                <a:solidFill>
                  <a:schemeClr val="tx1"/>
                </a:solidFill>
              </a:rPr>
            </a:br>
            <a:r>
              <a:rPr lang="ru-RU" sz="2000" b="1" dirty="0" smtClean="0">
                <a:solidFill>
                  <a:schemeClr val="tx1"/>
                </a:solidFill>
              </a:rPr>
              <a:t>    Положил на лавку.</a:t>
            </a:r>
            <a:br>
              <a:rPr lang="ru-RU" sz="2000" b="1" dirty="0" smtClean="0">
                <a:solidFill>
                  <a:schemeClr val="tx1"/>
                </a:solidFill>
              </a:rPr>
            </a:br>
            <a:r>
              <a:rPr lang="ru-RU" sz="2000" b="1" dirty="0" smtClean="0">
                <a:solidFill>
                  <a:schemeClr val="tx1"/>
                </a:solidFill>
              </a:rPr>
              <a:t>    Кто ее возьмет, </a:t>
            </a:r>
            <a:br>
              <a:rPr lang="ru-RU" sz="2000" b="1" dirty="0" smtClean="0">
                <a:solidFill>
                  <a:schemeClr val="tx1"/>
                </a:solidFill>
              </a:rPr>
            </a:br>
            <a:r>
              <a:rPr lang="ru-RU" sz="2000" b="1" dirty="0" smtClean="0">
                <a:solidFill>
                  <a:schemeClr val="tx1"/>
                </a:solidFill>
              </a:rPr>
              <a:t>    Тот вон пойдет.</a:t>
            </a:r>
            <a:br>
              <a:rPr lang="ru-RU" sz="2000" b="1" dirty="0" smtClean="0">
                <a:solidFill>
                  <a:schemeClr val="tx1"/>
                </a:solidFill>
              </a:rPr>
            </a:br>
            <a:r>
              <a:rPr lang="ru-RU" sz="2000" b="1" dirty="0" smtClean="0">
                <a:solidFill>
                  <a:schemeClr val="tx1"/>
                </a:solidFill>
              </a:rPr>
              <a:t/>
            </a:r>
            <a:br>
              <a:rPr lang="ru-RU" sz="2000" b="1" dirty="0" smtClean="0">
                <a:solidFill>
                  <a:schemeClr val="tx1"/>
                </a:solidFill>
              </a:rPr>
            </a:br>
            <a:r>
              <a:rPr lang="ru-RU" sz="2000" b="1" dirty="0" smtClean="0">
                <a:solidFill>
                  <a:schemeClr val="tx1"/>
                </a:solidFill>
              </a:rPr>
              <a:t>3. - Федул, что губы надул?</a:t>
            </a:r>
            <a:br>
              <a:rPr lang="ru-RU" sz="2000" b="1" dirty="0" smtClean="0">
                <a:solidFill>
                  <a:schemeClr val="tx1"/>
                </a:solidFill>
              </a:rPr>
            </a:br>
            <a:r>
              <a:rPr lang="ru-RU" sz="2000" b="1" dirty="0" smtClean="0">
                <a:solidFill>
                  <a:schemeClr val="tx1"/>
                </a:solidFill>
              </a:rPr>
              <a:t>    - Кафтан прожег.</a:t>
            </a:r>
            <a:br>
              <a:rPr lang="ru-RU" sz="2000" b="1" dirty="0" smtClean="0">
                <a:solidFill>
                  <a:schemeClr val="tx1"/>
                </a:solidFill>
              </a:rPr>
            </a:br>
            <a:r>
              <a:rPr lang="ru-RU" sz="2000" b="1" dirty="0" smtClean="0">
                <a:solidFill>
                  <a:schemeClr val="tx1"/>
                </a:solidFill>
              </a:rPr>
              <a:t>    - Можно зашить!</a:t>
            </a:r>
            <a:br>
              <a:rPr lang="ru-RU" sz="2000" b="1" dirty="0" smtClean="0">
                <a:solidFill>
                  <a:schemeClr val="tx1"/>
                </a:solidFill>
              </a:rPr>
            </a:br>
            <a:r>
              <a:rPr lang="ru-RU" sz="2000" b="1" dirty="0" smtClean="0">
                <a:solidFill>
                  <a:schemeClr val="tx1"/>
                </a:solidFill>
              </a:rPr>
              <a:t>    - Да иглы нет.</a:t>
            </a:r>
            <a:br>
              <a:rPr lang="ru-RU" sz="2000" b="1" dirty="0" smtClean="0">
                <a:solidFill>
                  <a:schemeClr val="tx1"/>
                </a:solidFill>
              </a:rPr>
            </a:br>
            <a:r>
              <a:rPr lang="ru-RU" sz="2000" b="1" dirty="0" smtClean="0">
                <a:solidFill>
                  <a:schemeClr val="tx1"/>
                </a:solidFill>
              </a:rPr>
              <a:t>    - А велика ли дыра – то?</a:t>
            </a:r>
            <a:br>
              <a:rPr lang="ru-RU" sz="2000" b="1" dirty="0" smtClean="0">
                <a:solidFill>
                  <a:schemeClr val="tx1"/>
                </a:solidFill>
              </a:rPr>
            </a:br>
            <a:r>
              <a:rPr lang="ru-RU" sz="2000" b="1" dirty="0" smtClean="0">
                <a:solidFill>
                  <a:schemeClr val="tx1"/>
                </a:solidFill>
              </a:rPr>
              <a:t>    - Один ворот остался.</a:t>
            </a:r>
            <a:br>
              <a:rPr lang="ru-RU" sz="2000" b="1" dirty="0" smtClean="0">
                <a:solidFill>
                  <a:schemeClr val="tx1"/>
                </a:solidFill>
              </a:rPr>
            </a:br>
            <a:r>
              <a:rPr lang="ru-RU" sz="2000" b="1" dirty="0" smtClean="0">
                <a:solidFill>
                  <a:schemeClr val="tx1"/>
                </a:solidFill>
              </a:rPr>
              <a:t/>
            </a:r>
            <a:br>
              <a:rPr lang="ru-RU" sz="2000" b="1" dirty="0" smtClean="0">
                <a:solidFill>
                  <a:schemeClr val="tx1"/>
                </a:solidFill>
              </a:rPr>
            </a:br>
            <a:endParaRPr lang="ru-RU" sz="20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732918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8490" y="0"/>
            <a:ext cx="7756263" cy="5733256"/>
          </a:xfrm>
        </p:spPr>
        <p:txBody>
          <a:bodyPr/>
          <a:lstStyle/>
          <a:p>
            <a:pPr algn="l"/>
            <a:r>
              <a:rPr lang="ru-RU" sz="2400" b="1" dirty="0" smtClean="0">
                <a:solidFill>
                  <a:schemeClr val="tx1"/>
                </a:solidFill>
              </a:rPr>
              <a:t>4. Шли сорок мышей, несли сорок грошей, две мыши  поплоше несли по два гроша.</a:t>
            </a:r>
            <a:br>
              <a:rPr lang="ru-RU" sz="2400" b="1" dirty="0" smtClean="0">
                <a:solidFill>
                  <a:schemeClr val="tx1"/>
                </a:solidFill>
              </a:rPr>
            </a:br>
            <a:r>
              <a:rPr lang="ru-RU" sz="2400" b="1" dirty="0" smtClean="0">
                <a:solidFill>
                  <a:schemeClr val="tx1"/>
                </a:solidFill>
              </a:rPr>
              <a:t/>
            </a:r>
            <a:br>
              <a:rPr lang="ru-RU" sz="2400" b="1" dirty="0" smtClean="0">
                <a:solidFill>
                  <a:schemeClr val="tx1"/>
                </a:solidFill>
              </a:rPr>
            </a:br>
            <a:r>
              <a:rPr lang="ru-RU" sz="2400" b="1" dirty="0" smtClean="0">
                <a:solidFill>
                  <a:schemeClr val="tx1"/>
                </a:solidFill>
              </a:rPr>
              <a:t>5. В некотором  царстве, в некотором государстве жил царь…</a:t>
            </a:r>
            <a:br>
              <a:rPr lang="ru-RU" sz="2400" b="1" dirty="0" smtClean="0">
                <a:solidFill>
                  <a:schemeClr val="tx1"/>
                </a:solidFill>
              </a:rPr>
            </a:br>
            <a:r>
              <a:rPr lang="ru-RU" sz="2400" b="1" dirty="0" smtClean="0">
                <a:solidFill>
                  <a:schemeClr val="tx1"/>
                </a:solidFill>
              </a:rPr>
              <a:t/>
            </a:r>
            <a:br>
              <a:rPr lang="ru-RU" sz="2400" b="1" dirty="0" smtClean="0">
                <a:solidFill>
                  <a:schemeClr val="tx1"/>
                </a:solidFill>
              </a:rPr>
            </a:br>
            <a:r>
              <a:rPr lang="ru-RU" sz="2400" b="1" dirty="0" smtClean="0">
                <a:solidFill>
                  <a:schemeClr val="tx1"/>
                </a:solidFill>
              </a:rPr>
              <a:t>6. Один в поле не воин.</a:t>
            </a:r>
            <a:br>
              <a:rPr lang="ru-RU" sz="2400" b="1" dirty="0" smtClean="0">
                <a:solidFill>
                  <a:schemeClr val="tx1"/>
                </a:solidFill>
              </a:rPr>
            </a:br>
            <a:r>
              <a:rPr lang="ru-RU" sz="2400" b="1" dirty="0" smtClean="0">
                <a:solidFill>
                  <a:schemeClr val="tx1"/>
                </a:solidFill>
              </a:rPr>
              <a:t/>
            </a:r>
            <a:br>
              <a:rPr lang="ru-RU" sz="2400" b="1" dirty="0" smtClean="0">
                <a:solidFill>
                  <a:schemeClr val="tx1"/>
                </a:solidFill>
              </a:rPr>
            </a:br>
            <a:r>
              <a:rPr lang="ru-RU" sz="2400" b="1" dirty="0" smtClean="0">
                <a:solidFill>
                  <a:schemeClr val="tx1"/>
                </a:solidFill>
              </a:rPr>
              <a:t>7. Без лица в личине.</a:t>
            </a:r>
            <a:br>
              <a:rPr lang="ru-RU" sz="2400" b="1" dirty="0" smtClean="0">
                <a:solidFill>
                  <a:schemeClr val="tx1"/>
                </a:solidFill>
              </a:rPr>
            </a:br>
            <a:endParaRPr lang="ru-RU" sz="24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9206014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8" y="0"/>
            <a:ext cx="7756263" cy="6597352"/>
          </a:xfrm>
        </p:spPr>
        <p:txBody>
          <a:bodyPr/>
          <a:lstStyle/>
          <a:p>
            <a:r>
              <a:rPr lang="ru-RU" sz="2000" b="1" dirty="0" smtClean="0">
                <a:solidFill>
                  <a:schemeClr val="tx1"/>
                </a:solidFill>
              </a:rPr>
              <a:t>8. А </a:t>
            </a:r>
            <a:r>
              <a:rPr lang="ru-RU" sz="2000" b="1" dirty="0" err="1" smtClean="0">
                <a:solidFill>
                  <a:schemeClr val="tx1"/>
                </a:solidFill>
              </a:rPr>
              <a:t>баиньки</a:t>
            </a:r>
            <a:r>
              <a:rPr lang="ru-RU" sz="2000" b="1" dirty="0" smtClean="0">
                <a:solidFill>
                  <a:schemeClr val="tx1"/>
                </a:solidFill>
              </a:rPr>
              <a:t> - </a:t>
            </a:r>
            <a:r>
              <a:rPr lang="ru-RU" sz="2000" b="1" dirty="0" err="1" smtClean="0">
                <a:solidFill>
                  <a:schemeClr val="tx1"/>
                </a:solidFill>
              </a:rPr>
              <a:t>баиньки</a:t>
            </a:r>
            <a:r>
              <a:rPr lang="ru-RU" sz="2000" b="1" dirty="0" smtClean="0">
                <a:solidFill>
                  <a:schemeClr val="tx1"/>
                </a:solidFill>
              </a:rPr>
              <a:t>, </a:t>
            </a:r>
            <a:br>
              <a:rPr lang="ru-RU" sz="2000" b="1" dirty="0" smtClean="0">
                <a:solidFill>
                  <a:schemeClr val="tx1"/>
                </a:solidFill>
              </a:rPr>
            </a:br>
            <a:r>
              <a:rPr lang="ru-RU" sz="2000" b="1" dirty="0" smtClean="0">
                <a:solidFill>
                  <a:schemeClr val="tx1"/>
                </a:solidFill>
              </a:rPr>
              <a:t>Купим сыну валенки,</a:t>
            </a:r>
            <a:br>
              <a:rPr lang="ru-RU" sz="2000" b="1" dirty="0" smtClean="0">
                <a:solidFill>
                  <a:schemeClr val="tx1"/>
                </a:solidFill>
              </a:rPr>
            </a:br>
            <a:r>
              <a:rPr lang="ru-RU" sz="2000" b="1" dirty="0" smtClean="0">
                <a:solidFill>
                  <a:schemeClr val="tx1"/>
                </a:solidFill>
              </a:rPr>
              <a:t>Наденем на ноженьки,</a:t>
            </a:r>
            <a:br>
              <a:rPr lang="ru-RU" sz="2000" b="1" dirty="0" smtClean="0">
                <a:solidFill>
                  <a:schemeClr val="tx1"/>
                </a:solidFill>
              </a:rPr>
            </a:br>
            <a:r>
              <a:rPr lang="ru-RU" sz="2000" b="1" dirty="0" smtClean="0">
                <a:solidFill>
                  <a:schemeClr val="tx1"/>
                </a:solidFill>
              </a:rPr>
              <a:t>Пустим по дороженьке.</a:t>
            </a:r>
            <a:br>
              <a:rPr lang="ru-RU" sz="2000" b="1" dirty="0" smtClean="0">
                <a:solidFill>
                  <a:schemeClr val="tx1"/>
                </a:solidFill>
              </a:rPr>
            </a:br>
            <a:r>
              <a:rPr lang="ru-RU" sz="2000" b="1" dirty="0" smtClean="0">
                <a:solidFill>
                  <a:schemeClr val="tx1"/>
                </a:solidFill>
              </a:rPr>
              <a:t>Будет наш сынок ходить, </a:t>
            </a:r>
            <a:br>
              <a:rPr lang="ru-RU" sz="2000" b="1" dirty="0" smtClean="0">
                <a:solidFill>
                  <a:schemeClr val="tx1"/>
                </a:solidFill>
              </a:rPr>
            </a:br>
            <a:r>
              <a:rPr lang="ru-RU" sz="2000" b="1" dirty="0" smtClean="0">
                <a:solidFill>
                  <a:schemeClr val="tx1"/>
                </a:solidFill>
              </a:rPr>
              <a:t>Новы валенки носить.</a:t>
            </a:r>
            <a:br>
              <a:rPr lang="ru-RU" sz="2000" b="1" dirty="0" smtClean="0">
                <a:solidFill>
                  <a:schemeClr val="tx1"/>
                </a:solidFill>
              </a:rPr>
            </a:br>
            <a:r>
              <a:rPr lang="ru-RU" sz="2000" b="1" dirty="0" smtClean="0">
                <a:solidFill>
                  <a:schemeClr val="tx1"/>
                </a:solidFill>
              </a:rPr>
              <a:t/>
            </a:r>
            <a:br>
              <a:rPr lang="ru-RU" sz="2000" b="1" dirty="0" smtClean="0">
                <a:solidFill>
                  <a:schemeClr val="tx1"/>
                </a:solidFill>
              </a:rPr>
            </a:br>
            <a:r>
              <a:rPr lang="ru-RU" sz="2000" b="1" dirty="0" smtClean="0">
                <a:solidFill>
                  <a:schemeClr val="tx1"/>
                </a:solidFill>
              </a:rPr>
              <a:t>9. Ох, и звонки планочки</a:t>
            </a:r>
            <a:br>
              <a:rPr lang="ru-RU" sz="2000" b="1" dirty="0" smtClean="0">
                <a:solidFill>
                  <a:schemeClr val="tx1"/>
                </a:solidFill>
              </a:rPr>
            </a:br>
            <a:r>
              <a:rPr lang="ru-RU" sz="2000" b="1" dirty="0" smtClean="0">
                <a:solidFill>
                  <a:schemeClr val="tx1"/>
                </a:solidFill>
              </a:rPr>
              <a:t>У твоей тальяночки.</a:t>
            </a:r>
            <a:br>
              <a:rPr lang="ru-RU" sz="2000" b="1" dirty="0" smtClean="0">
                <a:solidFill>
                  <a:schemeClr val="tx1"/>
                </a:solidFill>
              </a:rPr>
            </a:br>
            <a:r>
              <a:rPr lang="ru-RU" sz="2000" b="1" dirty="0" smtClean="0">
                <a:solidFill>
                  <a:schemeClr val="tx1"/>
                </a:solidFill>
              </a:rPr>
              <a:t>Ты играй, играй </a:t>
            </a:r>
            <a:r>
              <a:rPr lang="ru-RU" sz="2000" b="1" dirty="0" err="1" smtClean="0">
                <a:solidFill>
                  <a:schemeClr val="tx1"/>
                </a:solidFill>
              </a:rPr>
              <a:t>звончей</a:t>
            </a:r>
            <a:r>
              <a:rPr lang="ru-RU" sz="2000" b="1" dirty="0" smtClean="0">
                <a:solidFill>
                  <a:schemeClr val="tx1"/>
                </a:solidFill>
              </a:rPr>
              <a:t>, </a:t>
            </a:r>
            <a:br>
              <a:rPr lang="ru-RU" sz="2000" b="1" dirty="0" smtClean="0">
                <a:solidFill>
                  <a:schemeClr val="tx1"/>
                </a:solidFill>
              </a:rPr>
            </a:br>
            <a:r>
              <a:rPr lang="ru-RU" sz="2000" b="1" dirty="0" smtClean="0">
                <a:solidFill>
                  <a:schemeClr val="tx1"/>
                </a:solidFill>
              </a:rPr>
              <a:t>Чтобы стало веселей.</a:t>
            </a:r>
            <a:br>
              <a:rPr lang="ru-RU" sz="2000" b="1" dirty="0" smtClean="0">
                <a:solidFill>
                  <a:schemeClr val="tx1"/>
                </a:solidFill>
              </a:rPr>
            </a:br>
            <a:r>
              <a:rPr lang="ru-RU" sz="2000" b="1" dirty="0" smtClean="0">
                <a:solidFill>
                  <a:schemeClr val="tx1"/>
                </a:solidFill>
              </a:rPr>
              <a:t/>
            </a:r>
            <a:br>
              <a:rPr lang="ru-RU" sz="2000" b="1" dirty="0" smtClean="0">
                <a:solidFill>
                  <a:schemeClr val="tx1"/>
                </a:solidFill>
              </a:rPr>
            </a:br>
            <a:r>
              <a:rPr lang="ru-RU" sz="2000" b="1" dirty="0" smtClean="0">
                <a:solidFill>
                  <a:schemeClr val="tx1"/>
                </a:solidFill>
              </a:rPr>
              <a:t>10. Маленький Вова стоит,  плачет.</a:t>
            </a:r>
            <a:br>
              <a:rPr lang="ru-RU" sz="2000" b="1" dirty="0" smtClean="0">
                <a:solidFill>
                  <a:schemeClr val="tx1"/>
                </a:solidFill>
              </a:rPr>
            </a:br>
            <a:r>
              <a:rPr lang="ru-RU" sz="2000" b="1" dirty="0" smtClean="0">
                <a:solidFill>
                  <a:schemeClr val="tx1"/>
                </a:solidFill>
              </a:rPr>
              <a:t>- Ты что плачешь?</a:t>
            </a:r>
            <a:br>
              <a:rPr lang="ru-RU" sz="2000" b="1" dirty="0" smtClean="0">
                <a:solidFill>
                  <a:schemeClr val="tx1"/>
                </a:solidFill>
              </a:rPr>
            </a:br>
            <a:r>
              <a:rPr lang="ru-RU" sz="2000" b="1" dirty="0" smtClean="0">
                <a:solidFill>
                  <a:schemeClr val="tx1"/>
                </a:solidFill>
              </a:rPr>
              <a:t>- Я на язык наступил.</a:t>
            </a:r>
            <a:br>
              <a:rPr lang="ru-RU" sz="2000" b="1" dirty="0" smtClean="0">
                <a:solidFill>
                  <a:schemeClr val="tx1"/>
                </a:solidFill>
              </a:rPr>
            </a:br>
            <a:r>
              <a:rPr lang="ru-RU" sz="2000" b="1" dirty="0" smtClean="0">
                <a:solidFill>
                  <a:schemeClr val="tx1"/>
                </a:solidFill>
              </a:rPr>
              <a:t>- Чем?!</a:t>
            </a:r>
            <a:br>
              <a:rPr lang="ru-RU" sz="2000" b="1" dirty="0" smtClean="0">
                <a:solidFill>
                  <a:schemeClr val="tx1"/>
                </a:solidFill>
              </a:rPr>
            </a:br>
            <a:r>
              <a:rPr lang="ru-RU" sz="2000" b="1" dirty="0" smtClean="0">
                <a:solidFill>
                  <a:schemeClr val="tx1"/>
                </a:solidFill>
              </a:rPr>
              <a:t>- Зубами.</a:t>
            </a:r>
            <a:endParaRPr lang="ru-RU" sz="20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8560198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вердый переплет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Твердый переплет">
      <a:maj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궁서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>
            <a:tint val="96000"/>
            <a:lumMod val="11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3000"/>
                <a:shade val="20000"/>
              </a:schemeClr>
              <a:schemeClr val="phClr">
                <a:tint val="90000"/>
                <a:shade val="85000"/>
                <a:satMod val="115000"/>
              </a:schemeClr>
            </a:duotone>
          </a:blip>
          <a:tile tx="0" ty="0" sx="60000" sy="6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shade val="50000"/>
                <a:satMod val="340000"/>
                <a:lumMod val="40000"/>
              </a:schemeClr>
              <a:schemeClr val="phClr">
                <a:tint val="92000"/>
                <a:shade val="94000"/>
                <a:hueMod val="110000"/>
                <a:satMod val="236000"/>
                <a:lumMod val="12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Hardcover</Template>
  <TotalTime>46</TotalTime>
  <Words>186</Words>
  <Application>Microsoft Office PowerPoint</Application>
  <PresentationFormat>Экран (4:3)</PresentationFormat>
  <Paragraphs>21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Твердый переплет</vt:lpstr>
      <vt:lpstr>КВН по устному народному творчеству</vt:lpstr>
      <vt:lpstr>Фольклор – кладовая, из которой нужно брать для сегодняшнего дня. М.А. Светлов</vt:lpstr>
      <vt:lpstr>РАЗМИНКА</vt:lpstr>
      <vt:lpstr>Кто больше вспомнит пословиц со словом «КНИГА»</vt:lpstr>
      <vt:lpstr>Кто лучше произнесет скороговорку:  « Сшит колпак не поколпаковски, надо колпак переколпаковать и выколпаковать»</vt:lpstr>
      <vt:lpstr>Команды в течении 5 минут должны сочинить  «Лесную сказку»  по мотивам русских  народных сказок.</vt:lpstr>
      <vt:lpstr>Определите жанр произведения, обоснуйте свой ответ.   1. Чужими руками жар загребать.  2. Шел баран     По круглым горам,     Вырвал травку,     Положил на лавку.     Кто ее возьмет,      Тот вон пойдет.  3. - Федул, что губы надул?     - Кафтан прожег.     - Можно зашить!     - Да иглы нет.     - А велика ли дыра – то?     - Один ворот остался.  </vt:lpstr>
      <vt:lpstr>4. Шли сорок мышей, несли сорок грошей, две мыши  поплоше несли по два гроша.  5. В некотором  царстве, в некотором государстве жил царь…  6. Один в поле не воин.  7. Без лица в личине. </vt:lpstr>
      <vt:lpstr>8. А баиньки - баиньки,  Купим сыну валенки, Наденем на ноженьки, Пустим по дороженьке. Будет наш сынок ходить,  Новы валенки носить.  9. Ох, и звонки планочки У твоей тальяночки. Ты играй, играй звончей,  Чтобы стало веселей.  10. Маленький Вова стоит,  плачет. - Ты что плачешь? - Я на язык наступил. - Чем?! - Зубами.</vt:lpstr>
      <vt:lpstr>ПОДВЕДЕНИЕ  ИТОГОВ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КВН по устному народному творчеству</dc:title>
  <dc:creator>Natalya Yurevna Skrypnikova</dc:creator>
  <cp:lastModifiedBy>Natalya Yurevna Skrypnikova</cp:lastModifiedBy>
  <cp:revision>5</cp:revision>
  <dcterms:created xsi:type="dcterms:W3CDTF">2018-10-29T07:39:25Z</dcterms:created>
  <dcterms:modified xsi:type="dcterms:W3CDTF">2018-10-29T08:25:54Z</dcterms:modified>
</cp:coreProperties>
</file>