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76" r:id="rId3"/>
    <p:sldId id="257" r:id="rId4"/>
    <p:sldId id="258" r:id="rId5"/>
    <p:sldId id="260" r:id="rId6"/>
    <p:sldId id="261" r:id="rId7"/>
    <p:sldId id="262" r:id="rId8"/>
    <p:sldId id="263" r:id="rId9"/>
    <p:sldId id="264" r:id="rId10"/>
    <p:sldId id="265" r:id="rId11"/>
    <p:sldId id="266" r:id="rId12"/>
    <p:sldId id="259"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autoAdjust="0"/>
  </p:normalViewPr>
  <p:slideViewPr>
    <p:cSldViewPr snapToGrid="0">
      <p:cViewPr varScale="1">
        <p:scale>
          <a:sx n="73" d="100"/>
          <a:sy n="73" d="100"/>
        </p:scale>
        <p:origin x="-62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E4501E2-F33A-4203-B3D0-EF33B8B102CE}" type="datetimeFigureOut">
              <a:rPr lang="ru-RU" smtClean="0"/>
              <a:pPr/>
              <a:t>12.02.2015</a:t>
            </a:fld>
            <a:endParaRPr lang="ru-RU"/>
          </a:p>
        </p:txBody>
      </p:sp>
      <p:sp>
        <p:nvSpPr>
          <p:cNvPr id="5" name="Footer Placeholder 4"/>
          <p:cNvSpPr>
            <a:spLocks noGrp="1"/>
          </p:cNvSpPr>
          <p:nvPr>
            <p:ph type="ftr" sz="quarter" idx="11"/>
          </p:nvPr>
        </p:nvSpPr>
        <p:spPr>
          <a:xfrm>
            <a:off x="1371600" y="4323845"/>
            <a:ext cx="6400800" cy="365125"/>
          </a:xfrm>
        </p:spPr>
        <p:txBody>
          <a:bodyPr/>
          <a:lstStyle/>
          <a:p>
            <a:endParaRPr lang="ru-RU"/>
          </a:p>
        </p:txBody>
      </p:sp>
      <p:sp>
        <p:nvSpPr>
          <p:cNvPr id="6" name="Slide Number Placeholder 5"/>
          <p:cNvSpPr>
            <a:spLocks noGrp="1"/>
          </p:cNvSpPr>
          <p:nvPr>
            <p:ph type="sldNum" sz="quarter" idx="12"/>
          </p:nvPr>
        </p:nvSpPr>
        <p:spPr>
          <a:xfrm>
            <a:off x="8077200" y="1430866"/>
            <a:ext cx="2743200" cy="365125"/>
          </a:xfrm>
        </p:spPr>
        <p:txBody>
          <a:bodyPr/>
          <a:lstStyle/>
          <a:p>
            <a:fld id="{62E6EDD3-2EE4-4C67-BB1C-C4AC8B58AAD3}" type="slidenum">
              <a:rPr lang="ru-RU" smtClean="0"/>
              <a:pPr/>
              <a:t>‹#›</a:t>
            </a:fld>
            <a:endParaRPr lang="ru-RU"/>
          </a:p>
        </p:txBody>
      </p:sp>
    </p:spTree>
    <p:extLst>
      <p:ext uri="{BB962C8B-B14F-4D97-AF65-F5344CB8AC3E}">
        <p14:creationId xmlns:p14="http://schemas.microsoft.com/office/powerpoint/2010/main" xmlns="" val="613730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E4501E2-F33A-4203-B3D0-EF33B8B102CE}" type="datetimeFigureOut">
              <a:rPr lang="ru-RU" smtClean="0"/>
              <a:pPr/>
              <a:t>12.02.2015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E6EDD3-2EE4-4C67-BB1C-C4AC8B58AAD3}" type="slidenum">
              <a:rPr lang="ru-RU" smtClean="0"/>
              <a:pPr/>
              <a:t>‹#›</a:t>
            </a:fld>
            <a:endParaRPr lang="ru-RU"/>
          </a:p>
        </p:txBody>
      </p:sp>
    </p:spTree>
    <p:extLst>
      <p:ext uri="{BB962C8B-B14F-4D97-AF65-F5344CB8AC3E}">
        <p14:creationId xmlns:p14="http://schemas.microsoft.com/office/powerpoint/2010/main" xmlns="" val="4020039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E4501E2-F33A-4203-B3D0-EF33B8B102CE}" type="datetimeFigureOut">
              <a:rPr lang="ru-RU" smtClean="0"/>
              <a:pPr/>
              <a:t>12.02.2015</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62E6EDD3-2EE4-4C67-BB1C-C4AC8B58AAD3}" type="slidenum">
              <a:rPr lang="ru-RU" smtClean="0"/>
              <a:pPr/>
              <a:t>‹#›</a:t>
            </a:fld>
            <a:endParaRPr lang="ru-RU"/>
          </a:p>
        </p:txBody>
      </p:sp>
    </p:spTree>
    <p:extLst>
      <p:ext uri="{BB962C8B-B14F-4D97-AF65-F5344CB8AC3E}">
        <p14:creationId xmlns:p14="http://schemas.microsoft.com/office/powerpoint/2010/main" xmlns="" val="502670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E4501E2-F33A-4203-B3D0-EF33B8B102CE}" type="datetimeFigureOut">
              <a:rPr lang="ru-RU" smtClean="0"/>
              <a:pPr/>
              <a:t>12.02.2015</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62E6EDD3-2EE4-4C67-BB1C-C4AC8B58AAD3}" type="slidenum">
              <a:rPr lang="ru-RU" smtClean="0"/>
              <a:pPr/>
              <a:t>‹#›</a:t>
            </a:fld>
            <a:endParaRPr lang="ru-RU"/>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170218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E4501E2-F33A-4203-B3D0-EF33B8B102CE}" type="datetimeFigureOut">
              <a:rPr lang="ru-RU" smtClean="0"/>
              <a:pPr/>
              <a:t>12.02.2015</a:t>
            </a:fld>
            <a:endParaRPr lang="ru-RU"/>
          </a:p>
        </p:txBody>
      </p:sp>
      <p:sp>
        <p:nvSpPr>
          <p:cNvPr id="6" name="Footer Placeholder 5"/>
          <p:cNvSpPr>
            <a:spLocks noGrp="1"/>
          </p:cNvSpPr>
          <p:nvPr>
            <p:ph type="ftr" sz="quarter" idx="11"/>
          </p:nvPr>
        </p:nvSpPr>
        <p:spPr>
          <a:xfrm>
            <a:off x="685800" y="378883"/>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62E6EDD3-2EE4-4C67-BB1C-C4AC8B58AAD3}" type="slidenum">
              <a:rPr lang="ru-RU" smtClean="0"/>
              <a:pPr/>
              <a:t>‹#›</a:t>
            </a:fld>
            <a:endParaRPr lang="ru-RU"/>
          </a:p>
        </p:txBody>
      </p:sp>
    </p:spTree>
    <p:extLst>
      <p:ext uri="{BB962C8B-B14F-4D97-AF65-F5344CB8AC3E}">
        <p14:creationId xmlns:p14="http://schemas.microsoft.com/office/powerpoint/2010/main" xmlns="" val="1590304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3E4501E2-F33A-4203-B3D0-EF33B8B102CE}" type="datetimeFigureOut">
              <a:rPr lang="ru-RU" smtClean="0"/>
              <a:pPr/>
              <a:t>12.02.2015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2E6EDD3-2EE4-4C67-BB1C-C4AC8B58AAD3}" type="slidenum">
              <a:rPr lang="ru-RU" smtClean="0"/>
              <a:pPr/>
              <a:t>‹#›</a:t>
            </a:fld>
            <a:endParaRPr lang="ru-RU"/>
          </a:p>
        </p:txBody>
      </p:sp>
    </p:spTree>
    <p:extLst>
      <p:ext uri="{BB962C8B-B14F-4D97-AF65-F5344CB8AC3E}">
        <p14:creationId xmlns:p14="http://schemas.microsoft.com/office/powerpoint/2010/main" xmlns="" val="2585643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3E4501E2-F33A-4203-B3D0-EF33B8B102CE}" type="datetimeFigureOut">
              <a:rPr lang="ru-RU" smtClean="0"/>
              <a:pPr/>
              <a:t>12.02.2015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2E6EDD3-2EE4-4C67-BB1C-C4AC8B58AAD3}" type="slidenum">
              <a:rPr lang="ru-RU" smtClean="0"/>
              <a:pPr/>
              <a:t>‹#›</a:t>
            </a:fld>
            <a:endParaRPr lang="ru-RU"/>
          </a:p>
        </p:txBody>
      </p:sp>
    </p:spTree>
    <p:extLst>
      <p:ext uri="{BB962C8B-B14F-4D97-AF65-F5344CB8AC3E}">
        <p14:creationId xmlns:p14="http://schemas.microsoft.com/office/powerpoint/2010/main" xmlns="" val="3408555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E4501E2-F33A-4203-B3D0-EF33B8B102CE}" type="datetimeFigureOut">
              <a:rPr lang="ru-RU" smtClean="0"/>
              <a:pPr/>
              <a:t>12.02.2015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E6EDD3-2EE4-4C67-BB1C-C4AC8B58AAD3}" type="slidenum">
              <a:rPr lang="ru-RU" smtClean="0"/>
              <a:pPr/>
              <a:t>‹#›</a:t>
            </a:fld>
            <a:endParaRPr lang="ru-RU"/>
          </a:p>
        </p:txBody>
      </p:sp>
    </p:spTree>
    <p:extLst>
      <p:ext uri="{BB962C8B-B14F-4D97-AF65-F5344CB8AC3E}">
        <p14:creationId xmlns:p14="http://schemas.microsoft.com/office/powerpoint/2010/main" xmlns="" val="1127506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E4501E2-F33A-4203-B3D0-EF33B8B102CE}" type="datetimeFigureOut">
              <a:rPr lang="ru-RU" smtClean="0"/>
              <a:pPr/>
              <a:t>12.02.2015</a:t>
            </a:fld>
            <a:endParaRPr lang="ru-RU"/>
          </a:p>
        </p:txBody>
      </p:sp>
      <p:sp>
        <p:nvSpPr>
          <p:cNvPr id="5" name="Footer Placeholder 4"/>
          <p:cNvSpPr>
            <a:spLocks noGrp="1"/>
          </p:cNvSpPr>
          <p:nvPr>
            <p:ph type="ftr" sz="quarter" idx="11"/>
          </p:nvPr>
        </p:nvSpPr>
        <p:spPr>
          <a:xfrm>
            <a:off x="685800" y="381000"/>
            <a:ext cx="6991492" cy="36512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62E6EDD3-2EE4-4C67-BB1C-C4AC8B58AAD3}" type="slidenum">
              <a:rPr lang="ru-RU" smtClean="0"/>
              <a:pPr/>
              <a:t>‹#›</a:t>
            </a:fld>
            <a:endParaRPr lang="ru-RU"/>
          </a:p>
        </p:txBody>
      </p:sp>
    </p:spTree>
    <p:extLst>
      <p:ext uri="{BB962C8B-B14F-4D97-AF65-F5344CB8AC3E}">
        <p14:creationId xmlns:p14="http://schemas.microsoft.com/office/powerpoint/2010/main" xmlns="" val="2193204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E4501E2-F33A-4203-B3D0-EF33B8B102CE}" type="datetimeFigureOut">
              <a:rPr lang="ru-RU" smtClean="0"/>
              <a:pPr/>
              <a:t>12.02.2015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E6EDD3-2EE4-4C67-BB1C-C4AC8B58AAD3}" type="slidenum">
              <a:rPr lang="ru-RU" smtClean="0"/>
              <a:pPr/>
              <a:t>‹#›</a:t>
            </a:fld>
            <a:endParaRPr lang="ru-RU"/>
          </a:p>
        </p:txBody>
      </p:sp>
    </p:spTree>
    <p:extLst>
      <p:ext uri="{BB962C8B-B14F-4D97-AF65-F5344CB8AC3E}">
        <p14:creationId xmlns:p14="http://schemas.microsoft.com/office/powerpoint/2010/main" xmlns="" val="420046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E4501E2-F33A-4203-B3D0-EF33B8B102CE}" type="datetimeFigureOut">
              <a:rPr lang="ru-RU" smtClean="0"/>
              <a:pPr/>
              <a:t>12.02.2015</a:t>
            </a:fld>
            <a:endParaRPr lang="ru-RU"/>
          </a:p>
        </p:txBody>
      </p:sp>
      <p:sp>
        <p:nvSpPr>
          <p:cNvPr id="5" name="Footer Placeholder 4"/>
          <p:cNvSpPr>
            <a:spLocks noGrp="1"/>
          </p:cNvSpPr>
          <p:nvPr>
            <p:ph type="ftr" sz="quarter" idx="11"/>
          </p:nvPr>
        </p:nvSpPr>
        <p:spPr>
          <a:xfrm>
            <a:off x="685800" y="381001"/>
            <a:ext cx="6991492" cy="36406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62E6EDD3-2EE4-4C67-BB1C-C4AC8B58AAD3}" type="slidenum">
              <a:rPr lang="ru-RU" smtClean="0"/>
              <a:pPr/>
              <a:t>‹#›</a:t>
            </a:fld>
            <a:endParaRPr lang="ru-RU"/>
          </a:p>
        </p:txBody>
      </p:sp>
    </p:spTree>
    <p:extLst>
      <p:ext uri="{BB962C8B-B14F-4D97-AF65-F5344CB8AC3E}">
        <p14:creationId xmlns:p14="http://schemas.microsoft.com/office/powerpoint/2010/main" xmlns="" val="2795815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E4501E2-F33A-4203-B3D0-EF33B8B102CE}" type="datetimeFigureOut">
              <a:rPr lang="ru-RU" smtClean="0"/>
              <a:pPr/>
              <a:t>12.02.2015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E6EDD3-2EE4-4C67-BB1C-C4AC8B58AAD3}" type="slidenum">
              <a:rPr lang="ru-RU" smtClean="0"/>
              <a:pPr/>
              <a:t>‹#›</a:t>
            </a:fld>
            <a:endParaRPr lang="ru-RU"/>
          </a:p>
        </p:txBody>
      </p:sp>
    </p:spTree>
    <p:extLst>
      <p:ext uri="{BB962C8B-B14F-4D97-AF65-F5344CB8AC3E}">
        <p14:creationId xmlns:p14="http://schemas.microsoft.com/office/powerpoint/2010/main" xmlns="" val="463786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E4501E2-F33A-4203-B3D0-EF33B8B102CE}" type="datetimeFigureOut">
              <a:rPr lang="ru-RU" smtClean="0"/>
              <a:pPr/>
              <a:t>12.02.2015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2E6EDD3-2EE4-4C67-BB1C-C4AC8B58AAD3}" type="slidenum">
              <a:rPr lang="ru-RU" smtClean="0"/>
              <a:pPr/>
              <a:t>‹#›</a:t>
            </a:fld>
            <a:endParaRPr lang="ru-RU"/>
          </a:p>
        </p:txBody>
      </p:sp>
    </p:spTree>
    <p:extLst>
      <p:ext uri="{BB962C8B-B14F-4D97-AF65-F5344CB8AC3E}">
        <p14:creationId xmlns:p14="http://schemas.microsoft.com/office/powerpoint/2010/main" xmlns="" val="4228266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E4501E2-F33A-4203-B3D0-EF33B8B102CE}" type="datetimeFigureOut">
              <a:rPr lang="ru-RU" smtClean="0"/>
              <a:pPr/>
              <a:t>12.02.2015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2E6EDD3-2EE4-4C67-BB1C-C4AC8B58AAD3}" type="slidenum">
              <a:rPr lang="ru-RU" smtClean="0"/>
              <a:pPr/>
              <a:t>‹#›</a:t>
            </a:fld>
            <a:endParaRPr lang="ru-RU"/>
          </a:p>
        </p:txBody>
      </p:sp>
    </p:spTree>
    <p:extLst>
      <p:ext uri="{BB962C8B-B14F-4D97-AF65-F5344CB8AC3E}">
        <p14:creationId xmlns:p14="http://schemas.microsoft.com/office/powerpoint/2010/main" xmlns="" val="1073520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4501E2-F33A-4203-B3D0-EF33B8B102CE}" type="datetimeFigureOut">
              <a:rPr lang="ru-RU" smtClean="0"/>
              <a:pPr/>
              <a:t>12.02.2015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2E6EDD3-2EE4-4C67-BB1C-C4AC8B58AAD3}" type="slidenum">
              <a:rPr lang="ru-RU" smtClean="0"/>
              <a:pPr/>
              <a:t>‹#›</a:t>
            </a:fld>
            <a:endParaRPr lang="ru-RU"/>
          </a:p>
        </p:txBody>
      </p:sp>
    </p:spTree>
    <p:extLst>
      <p:ext uri="{BB962C8B-B14F-4D97-AF65-F5344CB8AC3E}">
        <p14:creationId xmlns:p14="http://schemas.microsoft.com/office/powerpoint/2010/main" xmlns="" val="1412229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E4501E2-F33A-4203-B3D0-EF33B8B102CE}" type="datetimeFigureOut">
              <a:rPr lang="ru-RU" smtClean="0"/>
              <a:pPr/>
              <a:t>12.02.2015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E6EDD3-2EE4-4C67-BB1C-C4AC8B58AAD3}" type="slidenum">
              <a:rPr lang="ru-RU" smtClean="0"/>
              <a:pPr/>
              <a:t>‹#›</a:t>
            </a:fld>
            <a:endParaRPr lang="ru-RU"/>
          </a:p>
        </p:txBody>
      </p:sp>
    </p:spTree>
    <p:extLst>
      <p:ext uri="{BB962C8B-B14F-4D97-AF65-F5344CB8AC3E}">
        <p14:creationId xmlns:p14="http://schemas.microsoft.com/office/powerpoint/2010/main" xmlns="" val="2703641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E4501E2-F33A-4203-B3D0-EF33B8B102CE}" type="datetimeFigureOut">
              <a:rPr lang="ru-RU" smtClean="0"/>
              <a:pPr/>
              <a:t>12.02.2015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E6EDD3-2EE4-4C67-BB1C-C4AC8B58AAD3}" type="slidenum">
              <a:rPr lang="ru-RU" smtClean="0"/>
              <a:pPr/>
              <a:t>‹#›</a:t>
            </a:fld>
            <a:endParaRPr lang="ru-RU"/>
          </a:p>
        </p:txBody>
      </p:sp>
    </p:spTree>
    <p:extLst>
      <p:ext uri="{BB962C8B-B14F-4D97-AF65-F5344CB8AC3E}">
        <p14:creationId xmlns:p14="http://schemas.microsoft.com/office/powerpoint/2010/main" xmlns="" val="511294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E4501E2-F33A-4203-B3D0-EF33B8B102CE}" type="datetimeFigureOut">
              <a:rPr lang="ru-RU" smtClean="0"/>
              <a:pPr/>
              <a:t>12.02.2015</a:t>
            </a:fld>
            <a:endParaRPr lang="ru-RU"/>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2E6EDD3-2EE4-4C67-BB1C-C4AC8B58AAD3}" type="slidenum">
              <a:rPr lang="ru-RU" smtClean="0"/>
              <a:pPr/>
              <a:t>‹#›</a:t>
            </a:fld>
            <a:endParaRPr lang="ru-RU"/>
          </a:p>
        </p:txBody>
      </p:sp>
    </p:spTree>
    <p:extLst>
      <p:ext uri="{BB962C8B-B14F-4D97-AF65-F5344CB8AC3E}">
        <p14:creationId xmlns:p14="http://schemas.microsoft.com/office/powerpoint/2010/main" xmlns="" val="155549499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2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49977" y="2273668"/>
            <a:ext cx="9448800" cy="1825096"/>
          </a:xfrm>
        </p:spPr>
        <p:txBody>
          <a:bodyPr>
            <a:normAutofit fontScale="90000"/>
          </a:bodyPr>
          <a:lstStyle/>
          <a:p>
            <a:pPr algn="ctr"/>
            <a:r>
              <a:rPr lang="ru-RU" b="1" dirty="0" smtClean="0"/>
              <a:t>Диагностика </a:t>
            </a:r>
            <a:r>
              <a:rPr lang="ru-RU" b="1" dirty="0" smtClean="0"/>
              <a:t>цилиндропоршневой группы двигателя</a:t>
            </a:r>
            <a:endParaRPr lang="ru-RU" b="1" dirty="0"/>
          </a:p>
        </p:txBody>
      </p:sp>
      <p:sp>
        <p:nvSpPr>
          <p:cNvPr id="3" name="Подзаголовок 2"/>
          <p:cNvSpPr>
            <a:spLocks noGrp="1"/>
          </p:cNvSpPr>
          <p:nvPr>
            <p:ph type="subTitle" idx="1"/>
          </p:nvPr>
        </p:nvSpPr>
        <p:spPr>
          <a:xfrm>
            <a:off x="1371599" y="3632201"/>
            <a:ext cx="10484069" cy="2915744"/>
          </a:xfrm>
        </p:spPr>
        <p:txBody>
          <a:bodyPr>
            <a:normAutofit/>
          </a:bodyPr>
          <a:lstStyle/>
          <a:p>
            <a:pPr algn="r"/>
            <a:endParaRPr lang="ru-RU" dirty="0" smtClean="0"/>
          </a:p>
          <a:p>
            <a:pPr algn="ctr"/>
            <a:r>
              <a:rPr lang="ru-RU" sz="2800" dirty="0" smtClean="0"/>
              <a:t>	</a:t>
            </a:r>
            <a:endParaRPr lang="ru-RU" dirty="0" smtClean="0"/>
          </a:p>
          <a:p>
            <a:pPr algn="r"/>
            <a:endParaRPr lang="ru-RU" dirty="0" smtClean="0"/>
          </a:p>
          <a:p>
            <a:pPr algn="r"/>
            <a:r>
              <a:rPr lang="ru-RU" b="1" dirty="0" smtClean="0"/>
              <a:t>Преподаватель специальных дисциплин: Калинин А.В.</a:t>
            </a:r>
          </a:p>
          <a:p>
            <a:pPr algn="ctr"/>
            <a:endParaRPr lang="ru-RU" b="1" dirty="0" smtClean="0"/>
          </a:p>
          <a:p>
            <a:pPr algn="ctr"/>
            <a:r>
              <a:rPr lang="ru-RU" b="1" dirty="0" smtClean="0"/>
              <a:t>Шарья 2015г.</a:t>
            </a:r>
            <a:endParaRPr lang="ru-RU" b="1" dirty="0"/>
          </a:p>
        </p:txBody>
      </p:sp>
      <p:sp>
        <p:nvSpPr>
          <p:cNvPr id="4" name="Подзаголовок 2"/>
          <p:cNvSpPr txBox="1">
            <a:spLocks/>
          </p:cNvSpPr>
          <p:nvPr/>
        </p:nvSpPr>
        <p:spPr>
          <a:xfrm>
            <a:off x="1350579" y="3611180"/>
            <a:ext cx="9448800" cy="6858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Подзаголовок 2"/>
          <p:cNvSpPr txBox="1">
            <a:spLocks/>
          </p:cNvSpPr>
          <p:nvPr/>
        </p:nvSpPr>
        <p:spPr>
          <a:xfrm>
            <a:off x="1261241" y="316187"/>
            <a:ext cx="9448800" cy="409027"/>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sz="2000" b="1" dirty="0" smtClean="0"/>
              <a:t>ОГБПОУ «</a:t>
            </a:r>
            <a:r>
              <a:rPr lang="ru-RU" sz="2000" b="1" dirty="0" err="1" smtClean="0"/>
              <a:t>Шарьинский</a:t>
            </a:r>
            <a:r>
              <a:rPr lang="ru-RU" sz="2000" b="1" dirty="0" smtClean="0"/>
              <a:t> аграрный техникум Костромской области»</a:t>
            </a:r>
            <a:endParaRPr kumimoji="0" lang="ru-RU" sz="20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450595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756" y="225631"/>
            <a:ext cx="11292444" cy="1831770"/>
          </a:xfrm>
        </p:spPr>
        <p:txBody>
          <a:bodyPr>
            <a:normAutofit/>
          </a:bodyPr>
          <a:lstStyle/>
          <a:p>
            <a:pPr algn="ctr"/>
            <a:r>
              <a:rPr lang="ru-RU" sz="2800" b="1" dirty="0" smtClean="0"/>
              <a:t>2. Оценка </a:t>
            </a:r>
            <a:r>
              <a:rPr lang="ru-RU" sz="2800" b="1" dirty="0"/>
              <a:t>состояния ЦПГ по расходу картерных газов</a:t>
            </a:r>
            <a:r>
              <a:rPr lang="ru-RU" b="1" dirty="0"/>
              <a:t/>
            </a:r>
            <a:br>
              <a:rPr lang="ru-RU" b="1" dirty="0"/>
            </a:br>
            <a:endParaRPr lang="ru-RU" dirty="0"/>
          </a:p>
        </p:txBody>
      </p:sp>
      <p:sp>
        <p:nvSpPr>
          <p:cNvPr id="3" name="Объект 2"/>
          <p:cNvSpPr>
            <a:spLocks noGrp="1"/>
          </p:cNvSpPr>
          <p:nvPr>
            <p:ph idx="1"/>
          </p:nvPr>
        </p:nvSpPr>
        <p:spPr>
          <a:xfrm>
            <a:off x="403761" y="1353788"/>
            <a:ext cx="11364686" cy="5260768"/>
          </a:xfrm>
        </p:spPr>
        <p:txBody>
          <a:bodyPr>
            <a:normAutofit/>
          </a:bodyPr>
          <a:lstStyle/>
          <a:p>
            <a:pPr algn="just"/>
            <a:r>
              <a:rPr lang="ru-RU" dirty="0"/>
              <a:t>Известна диагностика цилиндропоршневой группы по количеству и давлению газов, прорывающихся в картер, при работе двигателя на разных режимах. Количество газов замеряют газовым счетчиком ГКФ-6 или ротаметром, двигатель прогрет и работает либо на холостом ходу, либо под нагрузкой на номинальных оборотах. Спустя 4-5 минут после подключения газового счетчика включают секундомер и фиксируют положение стрелки прибора, после прохождения через счетчик 50 </a:t>
            </a:r>
            <a:r>
              <a:rPr lang="ru-RU" dirty="0" err="1"/>
              <a:t>дм</a:t>
            </a:r>
            <a:r>
              <a:rPr lang="ru-RU" dirty="0"/>
              <a:t> 3 /Q Гоп / газов секундомер выключают, количество газов Q г за 1000 оборотов коленчатого вала подсчитывают по формуле:</a:t>
            </a:r>
            <a:br>
              <a:rPr lang="ru-RU" dirty="0"/>
            </a:br>
            <a:r>
              <a:rPr lang="ru-RU" dirty="0"/>
              <a:t/>
            </a:r>
            <a:br>
              <a:rPr lang="ru-RU" dirty="0"/>
            </a:br>
            <a:r>
              <a:rPr lang="ru-RU" dirty="0"/>
              <a:t>Значение расхода газа определяет степень изношенности цилиндропоршневой </a:t>
            </a:r>
            <a:r>
              <a:rPr lang="ru-RU" dirty="0" smtClean="0"/>
              <a:t>группы. </a:t>
            </a:r>
            <a:r>
              <a:rPr lang="ru-RU" dirty="0"/>
              <a:t>Метод оценки технического состояния ЦПГ по расходу картерных газов имеет недостаточную точность, обусловленную влиянием утечки газов через сальниковые уплотнения. Свести к минимуму влияние утечки возможно лишь при принудительном отсасывании газов из картера, для обеспечения в нем атмосферного давления при измерении расхода картерных газов, что весьма трудоемко</a:t>
            </a:r>
            <a:r>
              <a:rPr lang="ru-RU" dirty="0" smtClean="0"/>
              <a:t>.</a:t>
            </a:r>
          </a:p>
          <a:p>
            <a:endParaRPr lang="ru-RU" dirty="0"/>
          </a:p>
        </p:txBody>
      </p:sp>
      <p:sp>
        <p:nvSpPr>
          <p:cNvPr id="4" name="Прямоугольник 3"/>
          <p:cNvSpPr/>
          <p:nvPr/>
        </p:nvSpPr>
        <p:spPr>
          <a:xfrm>
            <a:off x="7725103" y="6355396"/>
            <a:ext cx="4317308" cy="338554"/>
          </a:xfrm>
          <a:prstGeom prst="rect">
            <a:avLst/>
          </a:prstGeom>
        </p:spPr>
        <p:txBody>
          <a:bodyPr wrap="square">
            <a:spAutoFit/>
          </a:bodyPr>
          <a:lstStyle/>
          <a:p>
            <a:r>
              <a:rPr lang="ru-RU" sz="1600" dirty="0" smtClean="0"/>
              <a:t>                                          </a:t>
            </a:r>
            <a:r>
              <a:rPr lang="ru-RU" sz="1600" dirty="0" smtClean="0">
                <a:hlinkClick r:id="rId2" action="ppaction://hlinksldjump"/>
              </a:rPr>
              <a:t>К содержанию</a:t>
            </a:r>
            <a:endParaRPr lang="ru-RU" sz="1600" dirty="0"/>
          </a:p>
        </p:txBody>
      </p:sp>
    </p:spTree>
    <p:extLst>
      <p:ext uri="{BB962C8B-B14F-4D97-AF65-F5344CB8AC3E}">
        <p14:creationId xmlns:p14="http://schemas.microsoft.com/office/powerpoint/2010/main" xmlns="" val="1627940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811979" y="1264042"/>
            <a:ext cx="4471740" cy="4471740"/>
          </a:xfrm>
        </p:spPr>
      </p:pic>
      <p:sp>
        <p:nvSpPr>
          <p:cNvPr id="5" name="Прямоугольник 4"/>
          <p:cNvSpPr/>
          <p:nvPr/>
        </p:nvSpPr>
        <p:spPr>
          <a:xfrm>
            <a:off x="3073394" y="608012"/>
            <a:ext cx="4738926" cy="369332"/>
          </a:xfrm>
          <a:prstGeom prst="rect">
            <a:avLst/>
          </a:prstGeom>
        </p:spPr>
        <p:txBody>
          <a:bodyPr wrap="none">
            <a:spAutoFit/>
          </a:bodyPr>
          <a:lstStyle/>
          <a:p>
            <a:r>
              <a:rPr lang="ru-RU" b="1" dirty="0">
                <a:latin typeface="Tahoma" panose="020B0604030504040204" pitchFamily="34" charset="0"/>
              </a:rPr>
              <a:t>Модель</a:t>
            </a:r>
            <a:r>
              <a:rPr lang="ru-RU" b="1" dirty="0">
                <a:solidFill>
                  <a:srgbClr val="000000"/>
                </a:solidFill>
                <a:latin typeface="Tahoma" panose="020B0604030504040204" pitchFamily="34" charset="0"/>
              </a:rPr>
              <a:t>:</a:t>
            </a:r>
            <a:r>
              <a:rPr lang="ru-RU" dirty="0">
                <a:solidFill>
                  <a:srgbClr val="000000"/>
                </a:solidFill>
                <a:latin typeface="Tahoma" panose="020B0604030504040204" pitchFamily="34" charset="0"/>
              </a:rPr>
              <a:t> </a:t>
            </a:r>
            <a:r>
              <a:rPr lang="ru-RU" dirty="0">
                <a:latin typeface="Tahoma" panose="020B0604030504040204" pitchFamily="34" charset="0"/>
              </a:rPr>
              <a:t>Ротаметры для газа серии DTFA.</a:t>
            </a:r>
            <a:endParaRPr lang="ru-RU" dirty="0"/>
          </a:p>
        </p:txBody>
      </p:sp>
      <p:sp>
        <p:nvSpPr>
          <p:cNvPr id="6" name="Прямоугольник 5"/>
          <p:cNvSpPr/>
          <p:nvPr/>
        </p:nvSpPr>
        <p:spPr>
          <a:xfrm>
            <a:off x="7464790" y="6218762"/>
            <a:ext cx="4493538" cy="369332"/>
          </a:xfrm>
          <a:prstGeom prst="rect">
            <a:avLst/>
          </a:prstGeom>
        </p:spPr>
        <p:txBody>
          <a:bodyPr wrap="none">
            <a:spAutoFit/>
          </a:bodyPr>
          <a:lstStyle/>
          <a:p>
            <a:r>
              <a:rPr lang="ru-RU" dirty="0" smtClean="0">
                <a:hlinkClick r:id="rId3" action="ppaction://hlinksldjump"/>
              </a:rPr>
              <a:t>К содержанию</a:t>
            </a:r>
            <a:r>
              <a:rPr lang="ru-RU" dirty="0" smtClean="0"/>
              <a:t>        </a:t>
            </a:r>
            <a:r>
              <a:rPr lang="ru-RU" dirty="0" smtClean="0">
                <a:hlinkClick r:id="rId4" action="ppaction://hlinksldjump"/>
              </a:rPr>
              <a:t>к началу раздела</a:t>
            </a:r>
            <a:endParaRPr lang="ru-RU" dirty="0"/>
          </a:p>
        </p:txBody>
      </p:sp>
    </p:spTree>
    <p:extLst>
      <p:ext uri="{BB962C8B-B14F-4D97-AF65-F5344CB8AC3E}">
        <p14:creationId xmlns:p14="http://schemas.microsoft.com/office/powerpoint/2010/main" xmlns="" val="2740310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0218" y="629393"/>
            <a:ext cx="11471564" cy="1484416"/>
          </a:xfrm>
        </p:spPr>
        <p:txBody>
          <a:bodyPr>
            <a:noAutofit/>
          </a:bodyPr>
          <a:lstStyle/>
          <a:p>
            <a:pPr algn="ctr"/>
            <a:r>
              <a:rPr lang="ru-RU" sz="2800" b="1" dirty="0" smtClean="0"/>
              <a:t>3. ВАКУУМНЫЙ </a:t>
            </a:r>
            <a:r>
              <a:rPr lang="ru-RU" sz="2800" b="1" dirty="0"/>
              <a:t>МЕТОД ОЦЕНКИ СОСТОЯНИЯ </a:t>
            </a:r>
            <a:r>
              <a:rPr lang="ru-RU" sz="2800" b="1" dirty="0" smtClean="0"/>
              <a:t>ЦПГ </a:t>
            </a:r>
            <a:r>
              <a:rPr lang="ru-RU" sz="2800" b="1" dirty="0"/>
              <a:t>И ПРОГНОЗИРОВАНИЕ ОСТАТОЧНОГО РЕСУРСА </a:t>
            </a:r>
            <a:r>
              <a:rPr lang="ru-RU" sz="2800" dirty="0"/>
              <a:t/>
            </a:r>
            <a:br>
              <a:rPr lang="ru-RU" sz="2800" dirty="0"/>
            </a:br>
            <a:endParaRPr lang="ru-RU" sz="2800" dirty="0"/>
          </a:p>
        </p:txBody>
      </p:sp>
      <p:sp>
        <p:nvSpPr>
          <p:cNvPr id="3" name="Объект 2"/>
          <p:cNvSpPr>
            <a:spLocks noGrp="1"/>
          </p:cNvSpPr>
          <p:nvPr>
            <p:ph idx="1"/>
          </p:nvPr>
        </p:nvSpPr>
        <p:spPr>
          <a:xfrm>
            <a:off x="838200" y="2113810"/>
            <a:ext cx="10515600" cy="4429494"/>
          </a:xfrm>
        </p:spPr>
        <p:txBody>
          <a:bodyPr/>
          <a:lstStyle/>
          <a:p>
            <a:r>
              <a:rPr lang="ru-RU" b="1" dirty="0" smtClean="0"/>
              <a:t>Вакуумный метод оценки состояния ЦПГ является наиболее современным из перечисленных.</a:t>
            </a:r>
          </a:p>
          <a:p>
            <a:endParaRPr lang="ru-RU" b="1" dirty="0" smtClean="0"/>
          </a:p>
          <a:p>
            <a:r>
              <a:rPr lang="ru-RU" b="1" dirty="0" smtClean="0"/>
              <a:t>С </a:t>
            </a:r>
            <a:r>
              <a:rPr lang="ru-RU" b="1" dirty="0"/>
              <a:t>помощью Анализатора Герметичности Цилиндров (АГЦ) возможно достоверно точно (без разборки двигателя) оценить по отдельности техническое состояние всего клапанного механизма, гильзы цилиндра, компрессионных и маслосъемных колец. </a:t>
            </a:r>
            <a:endParaRPr lang="ru-RU" dirty="0"/>
          </a:p>
          <a:p>
            <a:endParaRPr lang="ru-RU" dirty="0"/>
          </a:p>
        </p:txBody>
      </p:sp>
      <p:sp>
        <p:nvSpPr>
          <p:cNvPr id="4" name="Прямоугольник 3"/>
          <p:cNvSpPr/>
          <p:nvPr/>
        </p:nvSpPr>
        <p:spPr>
          <a:xfrm>
            <a:off x="7443770" y="6250294"/>
            <a:ext cx="2260555" cy="369332"/>
          </a:xfrm>
          <a:prstGeom prst="rect">
            <a:avLst/>
          </a:prstGeom>
        </p:spPr>
        <p:txBody>
          <a:bodyPr wrap="none">
            <a:spAutoFit/>
          </a:bodyPr>
          <a:lstStyle/>
          <a:p>
            <a:r>
              <a:rPr lang="ru-RU" dirty="0" smtClean="0">
                <a:hlinkClick r:id="rId2" action="ppaction://hlinksldjump"/>
              </a:rPr>
              <a:t>К содержанию</a:t>
            </a:r>
            <a:r>
              <a:rPr lang="ru-RU" dirty="0" smtClean="0"/>
              <a:t>    </a:t>
            </a:r>
            <a:endParaRPr lang="ru-RU" dirty="0"/>
          </a:p>
        </p:txBody>
      </p:sp>
    </p:spTree>
    <p:extLst>
      <p:ext uri="{BB962C8B-B14F-4D97-AF65-F5344CB8AC3E}">
        <p14:creationId xmlns:p14="http://schemas.microsoft.com/office/powerpoint/2010/main" xmlns="" val="1001436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Анализатор герметичности цилиндров"/>
          <p:cNvPicPr>
            <a:picLocks noGrp="1"/>
          </p:cNvPicPr>
          <p:nvPr>
            <p:ph idx="1"/>
          </p:nvPr>
        </p:nvPicPr>
        <p:blipFill>
          <a:blip r:embed="rId2" cstate="print"/>
          <a:srcRect/>
          <a:stretch>
            <a:fillRect/>
          </a:stretch>
        </p:blipFill>
        <p:spPr bwMode="auto">
          <a:xfrm>
            <a:off x="1876300" y="926275"/>
            <a:ext cx="8668987" cy="5391397"/>
          </a:xfrm>
          <a:prstGeom prst="rect">
            <a:avLst/>
          </a:prstGeom>
          <a:noFill/>
          <a:ln w="9525">
            <a:noFill/>
            <a:miter lim="800000"/>
            <a:headEnd/>
            <a:tailEnd/>
          </a:ln>
        </p:spPr>
      </p:pic>
      <p:sp>
        <p:nvSpPr>
          <p:cNvPr id="3" name="Прямоугольник 2"/>
          <p:cNvSpPr/>
          <p:nvPr/>
        </p:nvSpPr>
        <p:spPr>
          <a:xfrm>
            <a:off x="8284597" y="6386927"/>
            <a:ext cx="3538148" cy="307777"/>
          </a:xfrm>
          <a:prstGeom prst="rect">
            <a:avLst/>
          </a:prstGeom>
        </p:spPr>
        <p:txBody>
          <a:bodyPr wrap="none">
            <a:spAutoFit/>
          </a:bodyPr>
          <a:lstStyle/>
          <a:p>
            <a:r>
              <a:rPr lang="ru-RU" sz="1400" dirty="0" smtClean="0">
                <a:hlinkClick r:id="rId3" action="ppaction://hlinksldjump"/>
              </a:rPr>
              <a:t>К содержанию</a:t>
            </a:r>
            <a:r>
              <a:rPr lang="ru-RU" sz="1400" dirty="0" smtClean="0"/>
              <a:t>        </a:t>
            </a:r>
            <a:r>
              <a:rPr lang="ru-RU" sz="1400" dirty="0" smtClean="0">
                <a:hlinkClick r:id="rId4" action="ppaction://hlinksldjump"/>
              </a:rPr>
              <a:t>к началу раздела</a:t>
            </a:r>
            <a:endParaRPr lang="ru-RU" sz="1400" dirty="0"/>
          </a:p>
        </p:txBody>
      </p:sp>
    </p:spTree>
    <p:extLst>
      <p:ext uri="{BB962C8B-B14F-4D97-AF65-F5344CB8AC3E}">
        <p14:creationId xmlns:p14="http://schemas.microsoft.com/office/powerpoint/2010/main" xmlns="" val="4032177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285008"/>
            <a:ext cx="10820400" cy="5933677"/>
          </a:xfrm>
        </p:spPr>
        <p:txBody>
          <a:bodyPr>
            <a:normAutofit fontScale="92500"/>
          </a:bodyPr>
          <a:lstStyle/>
          <a:p>
            <a:r>
              <a:rPr lang="ru-RU" dirty="0"/>
              <a:t>Диагностика этим прибором не отличается от замера компрессии. Все измерения проводятся в процессе "прокрутки" двигателя стартером или пусковым устройством через свечные или форсуночные отверстия. Преимущества </a:t>
            </a:r>
            <a:r>
              <a:rPr lang="ru-RU" b="1" dirty="0"/>
              <a:t>АГЦ</a:t>
            </a:r>
            <a:r>
              <a:rPr lang="ru-RU" dirty="0"/>
              <a:t> - в простоте процесса диагностики и одновременно в высокой информативности результатов измерения. Достоинства прибора в том, что не важно в каком состоянии аккумуляторная батарея, ее состояние не скажется на качестве диагностики. Нет необходимости знать номинальную величину компрессии для каждого двигателя, чтобы сравнить ее с результатами диагностики. Необходимо знать только марку топлива, на котором ездит данный автомобиль. Диагностируемые параметры сверяются по диагностическим диаграммам для данного вида топлива, и происходит оценка состояния ЦПГ. Разработаны диагностические диаграммы для АИ-76-80, АИ-92-95-98, и дизельного топлива. А если автомобиль чередует работу на бензине и газе, то следует применять диаграмму для данной марки бензина. За счет своевременного выявления дефектов составных элементов ЦПГ Анализатор герметичности цилиндров (АГЦ) позволяет избежать необоснованного проведения ремонта ЦПГ, полнее использовать ресурс двигателя, качественно проводить регламентные работы. </a:t>
            </a:r>
            <a:r>
              <a:rPr lang="ru-RU" b="1" dirty="0"/>
              <a:t>Работа с АГЦ не требует специальной технической подготовки</a:t>
            </a:r>
            <a:r>
              <a:rPr lang="ru-RU" dirty="0"/>
              <a:t>, анализатор вполне по силам как диагностам со стажем, так и начинающим. Комплектация прибора АГЦ описана в статье: </a:t>
            </a:r>
          </a:p>
        </p:txBody>
      </p:sp>
      <p:sp>
        <p:nvSpPr>
          <p:cNvPr id="4" name="Прямоугольник 3"/>
          <p:cNvSpPr/>
          <p:nvPr/>
        </p:nvSpPr>
        <p:spPr>
          <a:xfrm>
            <a:off x="7443769" y="6260803"/>
            <a:ext cx="4004622" cy="338554"/>
          </a:xfrm>
          <a:prstGeom prst="rect">
            <a:avLst/>
          </a:prstGeom>
        </p:spPr>
        <p:txBody>
          <a:bodyPr wrap="none">
            <a:spAutoFit/>
          </a:bodyPr>
          <a:lstStyle/>
          <a:p>
            <a:r>
              <a:rPr lang="ru-RU" sz="1600" dirty="0" smtClean="0">
                <a:hlinkClick r:id="rId2" action="ppaction://hlinksldjump"/>
              </a:rPr>
              <a:t>К содержанию</a:t>
            </a:r>
            <a:r>
              <a:rPr lang="ru-RU" sz="1600" dirty="0" smtClean="0"/>
              <a:t>        </a:t>
            </a:r>
            <a:r>
              <a:rPr lang="ru-RU" sz="1600" dirty="0" smtClean="0">
                <a:hlinkClick r:id="rId3" action="ppaction://hlinksldjump"/>
              </a:rPr>
              <a:t>к началу раздела</a:t>
            </a:r>
            <a:endParaRPr lang="ru-RU" sz="1600" dirty="0"/>
          </a:p>
        </p:txBody>
      </p:sp>
    </p:spTree>
    <p:extLst>
      <p:ext uri="{BB962C8B-B14F-4D97-AF65-F5344CB8AC3E}">
        <p14:creationId xmlns:p14="http://schemas.microsoft.com/office/powerpoint/2010/main" xmlns="" val="4010883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1886" y="83127"/>
            <a:ext cx="11114314" cy="1163782"/>
          </a:xfrm>
        </p:spPr>
        <p:txBody>
          <a:bodyPr>
            <a:normAutofit/>
          </a:bodyPr>
          <a:lstStyle/>
          <a:p>
            <a:pPr algn="ctr"/>
            <a:r>
              <a:rPr lang="ru-RU" sz="2800" b="1" dirty="0"/>
              <a:t>ПРИНЦИП ДИАГНОСТИРОВАНИЯ ПРИБОРОМ АГЦ </a:t>
            </a:r>
            <a:endParaRPr lang="ru-RU" sz="2800" dirty="0"/>
          </a:p>
        </p:txBody>
      </p:sp>
      <p:sp>
        <p:nvSpPr>
          <p:cNvPr id="3" name="Объект 2"/>
          <p:cNvSpPr>
            <a:spLocks noGrp="1"/>
          </p:cNvSpPr>
          <p:nvPr>
            <p:ph idx="1"/>
          </p:nvPr>
        </p:nvSpPr>
        <p:spPr>
          <a:xfrm>
            <a:off x="391886" y="1246910"/>
            <a:ext cx="11114314" cy="5367646"/>
          </a:xfrm>
        </p:spPr>
        <p:txBody>
          <a:bodyPr/>
          <a:lstStyle/>
          <a:p>
            <a:r>
              <a:rPr lang="ru-RU" dirty="0"/>
              <a:t>Наличие в АГЦ двух оригинальных клапанов позволяет при "прокрутке" двигателя стартером измерить с помощью </a:t>
            </a:r>
            <a:r>
              <a:rPr lang="ru-RU" dirty="0" err="1"/>
              <a:t>вакууметра</a:t>
            </a:r>
            <a:r>
              <a:rPr lang="ru-RU" dirty="0"/>
              <a:t> два значимых параметра: Р1 и Р2. Тут требуются пояснения. Замер значения полного вакуума (Р1) производится в </a:t>
            </a:r>
            <a:r>
              <a:rPr lang="ru-RU" dirty="0" err="1"/>
              <a:t>надпоршневом</a:t>
            </a:r>
            <a:r>
              <a:rPr lang="ru-RU" dirty="0"/>
              <a:t> пространстве во время такта впуска через вакуумный клапан.</a:t>
            </a:r>
          </a:p>
          <a:p>
            <a:r>
              <a:rPr lang="ru-RU" dirty="0"/>
              <a:t>Перед измерением, во время предыдущего такта сжатия через редукционный клапан низкого давления (0,01 бар) происходит продувка цилиндра. Полученное значение полного вакуума позволяет оценить износ стенки цилиндра (гильзы) и плотность в сопряжении клапана и седла. </a:t>
            </a:r>
          </a:p>
          <a:p>
            <a:r>
              <a:rPr lang="ru-RU" dirty="0"/>
              <a:t>Однако параметр Р1 не дает возможности оценить состояние поршневых колец; наличие масляного "клина" позволяет сохранить достаточно высокий вакуум в </a:t>
            </a:r>
            <a:r>
              <a:rPr lang="ru-RU" dirty="0" err="1"/>
              <a:t>надпоршневом</a:t>
            </a:r>
            <a:r>
              <a:rPr lang="ru-RU" dirty="0"/>
              <a:t> пространстве. Степень изношенности поршневых колец оценивается путем измерения второго параметра - остаточного вакуума (Р2). </a:t>
            </a:r>
          </a:p>
          <a:p>
            <a:endParaRPr lang="ru-RU" dirty="0"/>
          </a:p>
        </p:txBody>
      </p:sp>
      <p:sp>
        <p:nvSpPr>
          <p:cNvPr id="4" name="Прямоугольник 3"/>
          <p:cNvSpPr/>
          <p:nvPr/>
        </p:nvSpPr>
        <p:spPr>
          <a:xfrm>
            <a:off x="9396248" y="6103147"/>
            <a:ext cx="2449870" cy="584775"/>
          </a:xfrm>
          <a:prstGeom prst="rect">
            <a:avLst/>
          </a:prstGeom>
        </p:spPr>
        <p:txBody>
          <a:bodyPr wrap="square">
            <a:spAutoFit/>
          </a:bodyPr>
          <a:lstStyle/>
          <a:p>
            <a:r>
              <a:rPr lang="ru-RU" sz="1600" dirty="0" smtClean="0">
                <a:hlinkClick r:id="rId2" action="ppaction://hlinksldjump"/>
              </a:rPr>
              <a:t>                                       К содержанию</a:t>
            </a:r>
            <a:r>
              <a:rPr lang="ru-RU" sz="1600" dirty="0" smtClean="0"/>
              <a:t>        </a:t>
            </a:r>
            <a:endParaRPr lang="ru-RU" sz="1600" dirty="0"/>
          </a:p>
        </p:txBody>
      </p:sp>
    </p:spTree>
    <p:extLst>
      <p:ext uri="{BB962C8B-B14F-4D97-AF65-F5344CB8AC3E}">
        <p14:creationId xmlns:p14="http://schemas.microsoft.com/office/powerpoint/2010/main" xmlns="" val="1980232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Замер значения полного вакуума"/>
          <p:cNvPicPr>
            <a:picLocks noGrp="1"/>
          </p:cNvPicPr>
          <p:nvPr>
            <p:ph idx="1"/>
          </p:nvPr>
        </p:nvPicPr>
        <p:blipFill>
          <a:blip r:embed="rId2" cstate="print"/>
          <a:srcRect/>
          <a:stretch>
            <a:fillRect/>
          </a:stretch>
        </p:blipFill>
        <p:spPr bwMode="auto">
          <a:xfrm>
            <a:off x="531174" y="641268"/>
            <a:ext cx="4967101" cy="4583374"/>
          </a:xfrm>
          <a:prstGeom prst="rect">
            <a:avLst/>
          </a:prstGeom>
          <a:noFill/>
          <a:ln w="9525">
            <a:noFill/>
            <a:miter lim="800000"/>
            <a:headEnd/>
            <a:tailEnd/>
          </a:ln>
        </p:spPr>
      </p:pic>
      <p:pic>
        <p:nvPicPr>
          <p:cNvPr id="5" name="Рисунок 4" descr="Замер значения остаточного вакуума"/>
          <p:cNvPicPr/>
          <p:nvPr/>
        </p:nvPicPr>
        <p:blipFill>
          <a:blip r:embed="rId3" cstate="print"/>
          <a:srcRect/>
          <a:stretch>
            <a:fillRect/>
          </a:stretch>
        </p:blipFill>
        <p:spPr bwMode="auto">
          <a:xfrm>
            <a:off x="5735782" y="641268"/>
            <a:ext cx="5890161" cy="4583374"/>
          </a:xfrm>
          <a:prstGeom prst="rect">
            <a:avLst/>
          </a:prstGeom>
          <a:noFill/>
          <a:ln w="9525">
            <a:noFill/>
            <a:miter lim="800000"/>
            <a:headEnd/>
            <a:tailEnd/>
          </a:ln>
        </p:spPr>
      </p:pic>
      <p:sp>
        <p:nvSpPr>
          <p:cNvPr id="6" name="Прямоугольник 5"/>
          <p:cNvSpPr/>
          <p:nvPr/>
        </p:nvSpPr>
        <p:spPr>
          <a:xfrm>
            <a:off x="7349176" y="6292334"/>
            <a:ext cx="4004622" cy="338554"/>
          </a:xfrm>
          <a:prstGeom prst="rect">
            <a:avLst/>
          </a:prstGeom>
        </p:spPr>
        <p:txBody>
          <a:bodyPr wrap="none">
            <a:spAutoFit/>
          </a:bodyPr>
          <a:lstStyle/>
          <a:p>
            <a:r>
              <a:rPr lang="ru-RU" sz="1600" dirty="0" smtClean="0">
                <a:hlinkClick r:id="rId4" action="ppaction://hlinksldjump"/>
              </a:rPr>
              <a:t>К содержанию</a:t>
            </a:r>
            <a:r>
              <a:rPr lang="ru-RU" sz="1600" dirty="0" smtClean="0"/>
              <a:t>        </a:t>
            </a:r>
            <a:r>
              <a:rPr lang="ru-RU" sz="1600" dirty="0" smtClean="0">
                <a:hlinkClick r:id="rId5" action="ppaction://hlinksldjump"/>
              </a:rPr>
              <a:t>к началу раздела</a:t>
            </a:r>
            <a:endParaRPr lang="ru-RU" sz="1600" dirty="0"/>
          </a:p>
        </p:txBody>
      </p:sp>
    </p:spTree>
    <p:extLst>
      <p:ext uri="{BB962C8B-B14F-4D97-AF65-F5344CB8AC3E}">
        <p14:creationId xmlns:p14="http://schemas.microsoft.com/office/powerpoint/2010/main" xmlns="" val="1267285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427512"/>
            <a:ext cx="10820400" cy="5791173"/>
          </a:xfrm>
        </p:spPr>
        <p:txBody>
          <a:bodyPr>
            <a:normAutofit lnSpcReduction="10000"/>
          </a:bodyPr>
          <a:lstStyle/>
          <a:p>
            <a:r>
              <a:rPr lang="ru-RU" dirty="0"/>
              <a:t>Для измерения его величины </a:t>
            </a:r>
            <a:r>
              <a:rPr lang="ru-RU" dirty="0" err="1"/>
              <a:t>надпоршневой</a:t>
            </a:r>
            <a:r>
              <a:rPr lang="ru-RU" dirty="0"/>
              <a:t> объем изолируется перекрытием редукционного клапана. При этом во время такта сжатия давление повышается до максимального значения (величина компрессии) и часть сжимаемого воздуха "прорывается" через зазоры в сопряжениях поршневых колец в картер двигателя. </a:t>
            </a:r>
          </a:p>
          <a:p>
            <a:r>
              <a:rPr lang="ru-RU" dirty="0"/>
              <a:t>Измерение значения разрежения при расширении в этом случае (опять-таки через вакуумный клапан) позволяет определить остаточный вакуум (Р2), величина которого пропорциональна потерям компрессии при утечке воздуха. При нормальном состоянии колец значение величины Р2 крайне невелико и существенно возрастает при их износе, поломке или </a:t>
            </a:r>
            <a:r>
              <a:rPr lang="ru-RU" dirty="0" err="1"/>
              <a:t>закоксовывании</a:t>
            </a:r>
            <a:r>
              <a:rPr lang="ru-RU" dirty="0"/>
              <a:t>. </a:t>
            </a:r>
          </a:p>
          <a:p>
            <a:r>
              <a:rPr lang="ru-RU" dirty="0"/>
              <a:t>Легко проверить и газораспределительный механизм. Если клапан неплотно сидит в седле, точно определить причину разности Р1 и Р2 затруднительно. Но если на нем трещина, скол или прогар, Р1 резко уменьшается и лишнее масло или несгоревшее топливо уже не в состоянии закрыть щель. </a:t>
            </a:r>
          </a:p>
          <a:p>
            <a:r>
              <a:rPr lang="ru-RU" dirty="0"/>
              <a:t>Сверка результатов замеров полного вакуума (Р1) и остаточного вакуума (Р2) с диаграммой состояния ЦПГ для данного вида топлива и дает оценку о состоянии ЦПГ.</a:t>
            </a:r>
          </a:p>
          <a:p>
            <a:endParaRPr lang="ru-RU" dirty="0"/>
          </a:p>
        </p:txBody>
      </p:sp>
      <p:sp>
        <p:nvSpPr>
          <p:cNvPr id="4" name="Прямоугольник 3"/>
          <p:cNvSpPr/>
          <p:nvPr/>
        </p:nvSpPr>
        <p:spPr>
          <a:xfrm>
            <a:off x="7349176" y="6292334"/>
            <a:ext cx="4004622" cy="338554"/>
          </a:xfrm>
          <a:prstGeom prst="rect">
            <a:avLst/>
          </a:prstGeom>
        </p:spPr>
        <p:txBody>
          <a:bodyPr wrap="none">
            <a:spAutoFit/>
          </a:bodyPr>
          <a:lstStyle/>
          <a:p>
            <a:r>
              <a:rPr lang="ru-RU" sz="1600" dirty="0" smtClean="0">
                <a:hlinkClick r:id="rId2" action="ppaction://hlinksldjump"/>
              </a:rPr>
              <a:t>К содержанию</a:t>
            </a:r>
            <a:r>
              <a:rPr lang="ru-RU" sz="1600" dirty="0" smtClean="0"/>
              <a:t>        </a:t>
            </a:r>
            <a:r>
              <a:rPr lang="ru-RU" sz="1600" dirty="0" smtClean="0">
                <a:hlinkClick r:id="rId3" action="ppaction://hlinksldjump"/>
              </a:rPr>
              <a:t>к началу раздела</a:t>
            </a:r>
            <a:endParaRPr lang="ru-RU" sz="1600" dirty="0"/>
          </a:p>
        </p:txBody>
      </p:sp>
    </p:spTree>
    <p:extLst>
      <p:ext uri="{BB962C8B-B14F-4D97-AF65-F5344CB8AC3E}">
        <p14:creationId xmlns:p14="http://schemas.microsoft.com/office/powerpoint/2010/main" xmlns="" val="3245320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3105"/>
            <a:ext cx="12065330" cy="933799"/>
          </a:xfrm>
        </p:spPr>
        <p:txBody>
          <a:bodyPr>
            <a:noAutofit/>
          </a:bodyPr>
          <a:lstStyle/>
          <a:p>
            <a:pPr algn="ctr"/>
            <a:r>
              <a:rPr lang="ru-RU" sz="2800" b="1" dirty="0"/>
              <a:t>ПОРЯДОК ДИАГНОСТИРОВАНИЯ АНАЛИЗАТОРОМ АГЦ</a:t>
            </a:r>
            <a:r>
              <a:rPr lang="ru-RU" sz="3200" dirty="0"/>
              <a:t/>
            </a:r>
            <a:br>
              <a:rPr lang="ru-RU" sz="3200" dirty="0"/>
            </a:br>
            <a:endParaRPr lang="ru-RU" sz="3200" dirty="0"/>
          </a:p>
        </p:txBody>
      </p:sp>
      <p:sp>
        <p:nvSpPr>
          <p:cNvPr id="3" name="Объект 2"/>
          <p:cNvSpPr>
            <a:spLocks noGrp="1"/>
          </p:cNvSpPr>
          <p:nvPr>
            <p:ph idx="1"/>
          </p:nvPr>
        </p:nvSpPr>
        <p:spPr>
          <a:xfrm>
            <a:off x="685800" y="1056904"/>
            <a:ext cx="10820400" cy="5161781"/>
          </a:xfrm>
        </p:spPr>
        <p:txBody>
          <a:bodyPr/>
          <a:lstStyle/>
          <a:p>
            <a:pPr lvl="0"/>
            <a:r>
              <a:rPr lang="ru-RU" dirty="0"/>
              <a:t>Прогрейте двигатель до температуры 80°С – 85°С; </a:t>
            </a:r>
          </a:p>
          <a:p>
            <a:pPr lvl="0"/>
            <a:r>
              <a:rPr lang="ru-RU" dirty="0"/>
              <a:t>Выкрутите свечи (форсунки) из всех цилиндров; </a:t>
            </a:r>
          </a:p>
          <a:p>
            <a:pPr lvl="0"/>
            <a:r>
              <a:rPr lang="ru-RU" dirty="0"/>
              <a:t>Отключите катушку зажигания (коммутатор). На дизельных двигателях необходимо отжать рейку топливного насоса (перекрыть подачу топлива); </a:t>
            </a:r>
          </a:p>
          <a:p>
            <a:pPr lvl="0"/>
            <a:r>
              <a:rPr lang="ru-RU" dirty="0"/>
              <a:t>Прокрутите двигатель пусковым устройством 3 – 5 секунд, чтобы выдуло всю грязь из камеры сгорания. </a:t>
            </a:r>
          </a:p>
          <a:p>
            <a:pPr lvl="0"/>
            <a:r>
              <a:rPr lang="ru-RU" dirty="0"/>
              <a:t>Присоедините переходное устройство (ПУ) к свечному (форсуночному) отверстию и подключите к нему прибор. </a:t>
            </a:r>
            <a:br>
              <a:rPr lang="ru-RU" dirty="0"/>
            </a:br>
            <a:r>
              <a:rPr lang="ru-RU" dirty="0"/>
              <a:t>При диагностировании дизельных двигателей прибор необходимо подключать к имитатору форсунки. Подключение АГЦ вместо свечи накаливания не даст достоверного замера величины полного вакуума (Р1). </a:t>
            </a:r>
          </a:p>
          <a:p>
            <a:endParaRPr lang="ru-RU" dirty="0"/>
          </a:p>
        </p:txBody>
      </p:sp>
      <p:sp>
        <p:nvSpPr>
          <p:cNvPr id="4" name="Прямоугольник 3"/>
          <p:cNvSpPr/>
          <p:nvPr/>
        </p:nvSpPr>
        <p:spPr>
          <a:xfrm>
            <a:off x="7349176" y="6292334"/>
            <a:ext cx="4004622" cy="338554"/>
          </a:xfrm>
          <a:prstGeom prst="rect">
            <a:avLst/>
          </a:prstGeom>
        </p:spPr>
        <p:txBody>
          <a:bodyPr wrap="none">
            <a:spAutoFit/>
          </a:bodyPr>
          <a:lstStyle/>
          <a:p>
            <a:r>
              <a:rPr lang="ru-RU" sz="1600" dirty="0" smtClean="0">
                <a:hlinkClick r:id="rId2" action="ppaction://hlinksldjump"/>
              </a:rPr>
              <a:t>К содержанию</a:t>
            </a:r>
            <a:r>
              <a:rPr lang="ru-RU" sz="1600" dirty="0" smtClean="0"/>
              <a:t>        </a:t>
            </a:r>
            <a:r>
              <a:rPr lang="ru-RU" sz="1600" dirty="0" smtClean="0">
                <a:hlinkClick r:id="rId3" action="ppaction://hlinksldjump"/>
              </a:rPr>
              <a:t>к началу раздела</a:t>
            </a:r>
            <a:endParaRPr lang="ru-RU" sz="1600" dirty="0"/>
          </a:p>
        </p:txBody>
      </p:sp>
    </p:spTree>
    <p:extLst>
      <p:ext uri="{BB962C8B-B14F-4D97-AF65-F5344CB8AC3E}">
        <p14:creationId xmlns:p14="http://schemas.microsoft.com/office/powerpoint/2010/main" xmlns="" val="2990265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2553133807"/>
              </p:ext>
            </p:extLst>
          </p:nvPr>
        </p:nvGraphicFramePr>
        <p:xfrm>
          <a:off x="3586348" y="558139"/>
          <a:ext cx="6604103" cy="2802577"/>
        </p:xfrm>
        <a:graphic>
          <a:graphicData uri="http://schemas.openxmlformats.org/drawingml/2006/table">
            <a:tbl>
              <a:tblPr firstRow="1" firstCol="1" bandRow="1">
                <a:tableStyleId>{5C22544A-7EE6-4342-B048-85BDC9FD1C3A}</a:tableStyleId>
              </a:tblPr>
              <a:tblGrid>
                <a:gridCol w="1630891"/>
                <a:gridCol w="4973212"/>
              </a:tblGrid>
              <a:tr h="2802577">
                <a:tc>
                  <a:txBody>
                    <a:bodyPr/>
                    <a:lstStyle/>
                    <a:p>
                      <a:pPr lvl="0"/>
                      <a:r>
                        <a:rPr lang="ru-RU" sz="1600" dirty="0" smtClean="0"/>
                        <a:t>Замер полного вакуума (Р1):</a:t>
                      </a:r>
                      <a:endParaRPr lang="ru-RU" sz="1600" dirty="0"/>
                    </a:p>
                  </a:txBody>
                  <a:tcPr marL="9525" marR="9525" marT="9525" marB="9525"/>
                </a:tc>
                <a:tc>
                  <a:txBody>
                    <a:bodyPr/>
                    <a:lstStyle/>
                    <a:p>
                      <a:pPr>
                        <a:lnSpc>
                          <a:spcPct val="115000"/>
                        </a:lnSpc>
                        <a:spcAft>
                          <a:spcPts val="1000"/>
                        </a:spcAft>
                      </a:pPr>
                      <a:r>
                        <a:rPr lang="ru-RU" sz="1600" dirty="0">
                          <a:effectLst/>
                        </a:rPr>
                        <a:t>Присоедините АГЦ к свечному (форсуночному) отверстию. Полностью выкрутите и уберите заглушку. Включите пусковое устройство для вращения коленчатого вала на 3-4 с. Зафиксируйте величину (-Р1) полного вакуума. Измерения в остальных цилиндрах проводятся аналогично. Запишите показание </a:t>
                      </a:r>
                      <a:r>
                        <a:rPr lang="ru-RU" sz="1600" dirty="0" err="1">
                          <a:effectLst/>
                        </a:rPr>
                        <a:t>вакууметра</a:t>
                      </a:r>
                      <a:r>
                        <a:rPr lang="ru-RU" sz="1600" dirty="0">
                          <a:effectLst/>
                        </a:rPr>
                        <a:t> и нажатием на кнопку клапана сброса удалите замер Р1. </a:t>
                      </a:r>
                      <a:endParaRPr lang="ru-RU" sz="14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r>
            </a:tbl>
          </a:graphicData>
        </a:graphic>
      </p:graphicFrame>
      <p:pic>
        <p:nvPicPr>
          <p:cNvPr id="4097" name="Рисунок 4" descr="Замер полного вакуума"/>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8013" y="243358"/>
            <a:ext cx="2103940" cy="631181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7349176" y="6292334"/>
            <a:ext cx="4004622" cy="338554"/>
          </a:xfrm>
          <a:prstGeom prst="rect">
            <a:avLst/>
          </a:prstGeom>
        </p:spPr>
        <p:txBody>
          <a:bodyPr wrap="none">
            <a:spAutoFit/>
          </a:bodyPr>
          <a:lstStyle/>
          <a:p>
            <a:r>
              <a:rPr lang="ru-RU" sz="1600" dirty="0" smtClean="0">
                <a:hlinkClick r:id="rId3" action="ppaction://hlinksldjump"/>
              </a:rPr>
              <a:t>К содержанию</a:t>
            </a:r>
            <a:r>
              <a:rPr lang="ru-RU" sz="1600" dirty="0" smtClean="0"/>
              <a:t>        </a:t>
            </a:r>
            <a:r>
              <a:rPr lang="ru-RU" sz="1600" dirty="0" smtClean="0">
                <a:hlinkClick r:id="rId4" action="ppaction://hlinksldjump"/>
              </a:rPr>
              <a:t>к началу раздела</a:t>
            </a:r>
            <a:endParaRPr lang="ru-RU" sz="1600" dirty="0"/>
          </a:p>
        </p:txBody>
      </p:sp>
    </p:spTree>
    <p:extLst>
      <p:ext uri="{BB962C8B-B14F-4D97-AF65-F5344CB8AC3E}">
        <p14:creationId xmlns:p14="http://schemas.microsoft.com/office/powerpoint/2010/main" xmlns="" val="2201846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4269" y="249037"/>
            <a:ext cx="10820399" cy="2801935"/>
          </a:xfrm>
        </p:spPr>
        <p:txBody>
          <a:bodyPr/>
          <a:lstStyle/>
          <a:p>
            <a:pPr algn="l"/>
            <a:r>
              <a:rPr lang="ru-RU" dirty="0" smtClean="0"/>
              <a:t>Цель урока - Изучение диагностирования элементов цилиндропоршневой группы двигателя</a:t>
            </a:r>
            <a:endParaRPr lang="ru-RU" dirty="0"/>
          </a:p>
        </p:txBody>
      </p:sp>
      <p:sp>
        <p:nvSpPr>
          <p:cNvPr id="3" name="Текст 2"/>
          <p:cNvSpPr>
            <a:spLocks noGrp="1"/>
          </p:cNvSpPr>
          <p:nvPr>
            <p:ph type="body" idx="1"/>
          </p:nvPr>
        </p:nvSpPr>
        <p:spPr>
          <a:xfrm>
            <a:off x="609600" y="3736319"/>
            <a:ext cx="10842005" cy="2527847"/>
          </a:xfrm>
        </p:spPr>
        <p:txBody>
          <a:bodyPr>
            <a:normAutofit/>
          </a:bodyPr>
          <a:lstStyle/>
          <a:p>
            <a:pPr algn="l"/>
            <a:r>
              <a:rPr lang="ru-RU" dirty="0" smtClean="0"/>
              <a:t>Задача №1 - Изучить диагностику цилиндропоршневой группы двигателя</a:t>
            </a:r>
          </a:p>
          <a:p>
            <a:pPr algn="l"/>
            <a:r>
              <a:rPr lang="ru-RU" dirty="0" smtClean="0"/>
              <a:t>Задача №2 - развивать память, мышление, речь обучающихся через применение презентаций,  коллективную мыслительную деятельность и развитие профессиональных компетенций</a:t>
            </a:r>
          </a:p>
          <a:p>
            <a:pPr algn="l"/>
            <a:r>
              <a:rPr lang="ru-RU" dirty="0" smtClean="0"/>
              <a:t>Задача №3 - изучение материала через формирование ценностей, взглядов, убеждений будущих техников-механиков</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1501308996"/>
              </p:ext>
            </p:extLst>
          </p:nvPr>
        </p:nvGraphicFramePr>
        <p:xfrm>
          <a:off x="2378776" y="236007"/>
          <a:ext cx="8380268" cy="3433468"/>
        </p:xfrm>
        <a:graphic>
          <a:graphicData uri="http://schemas.openxmlformats.org/drawingml/2006/table">
            <a:tbl>
              <a:tblPr firstRow="1" firstCol="1" bandRow="1">
                <a:tableStyleId>{5C22544A-7EE6-4342-B048-85BDC9FD1C3A}</a:tableStyleId>
              </a:tblPr>
              <a:tblGrid>
                <a:gridCol w="2057348"/>
                <a:gridCol w="6322920"/>
              </a:tblGrid>
              <a:tr h="3433468">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ru-RU" sz="2000" b="1" kern="1200" dirty="0" smtClean="0">
                          <a:solidFill>
                            <a:schemeClr val="lt1"/>
                          </a:solidFill>
                          <a:effectLst/>
                          <a:latin typeface="+mn-lt"/>
                          <a:ea typeface="+mn-ea"/>
                          <a:cs typeface="+mn-cs"/>
                        </a:rPr>
                        <a:t> Замер остаточного вакуума (Р2):</a:t>
                      </a:r>
                    </a:p>
                    <a:p>
                      <a:pPr algn="r">
                        <a:lnSpc>
                          <a:spcPct val="115000"/>
                        </a:lnSpc>
                        <a:spcAft>
                          <a:spcPts val="0"/>
                        </a:spcAft>
                      </a:pPr>
                      <a:endParaRPr lang="ru-RU"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9525" marR="9525" marT="9525" marB="9525"/>
                </a:tc>
                <a:tc>
                  <a:txBody>
                    <a:bodyPr/>
                    <a:lstStyle/>
                    <a:p>
                      <a:pPr>
                        <a:lnSpc>
                          <a:spcPct val="115000"/>
                        </a:lnSpc>
                        <a:spcAft>
                          <a:spcPts val="1000"/>
                        </a:spcAft>
                      </a:pPr>
                      <a:r>
                        <a:rPr lang="ru-RU" sz="1400" dirty="0">
                          <a:effectLst/>
                        </a:rPr>
                        <a:t>Перекройте редукционный клапан заглушкой, вкрутив ее до упора, чтобы уплотнительное кольцо заглушки плотно прилегало к крышке редукционного клапана. Присоедините АГЦ к свечному (форсуночному) отверстию. Включите пусковое устройство для вращения коленчатого вала в течение 5-8 секунд, при этом в течении </a:t>
                      </a:r>
                      <a:r>
                        <a:rPr lang="ru-RU" sz="1400" dirty="0" err="1">
                          <a:effectLst/>
                        </a:rPr>
                        <a:t>прокрута</a:t>
                      </a:r>
                      <a:r>
                        <a:rPr lang="ru-RU" sz="1400" dirty="0">
                          <a:effectLst/>
                        </a:rPr>
                        <a:t> необходимо три раза нажимать кнопку сброса, после фиксации </a:t>
                      </a:r>
                      <a:r>
                        <a:rPr lang="ru-RU" sz="1400" dirty="0" err="1">
                          <a:effectLst/>
                        </a:rPr>
                        <a:t>вакууметром</a:t>
                      </a:r>
                      <a:r>
                        <a:rPr lang="ru-RU" sz="1400" dirty="0">
                          <a:effectLst/>
                        </a:rPr>
                        <a:t> параметра Р2. В первый раз параметр остаточного вакуума будет неверный (т.к. неизвестно в каком положении находился поршень в начале </a:t>
                      </a:r>
                      <a:r>
                        <a:rPr lang="ru-RU" sz="1400" dirty="0" err="1">
                          <a:effectLst/>
                        </a:rPr>
                        <a:t>прокрута</a:t>
                      </a:r>
                      <a:r>
                        <a:rPr lang="ru-RU" sz="1400" dirty="0">
                          <a:effectLst/>
                        </a:rPr>
                        <a:t>), второй и третий раз показания </a:t>
                      </a:r>
                      <a:r>
                        <a:rPr lang="ru-RU" sz="1400" dirty="0" err="1">
                          <a:effectLst/>
                        </a:rPr>
                        <a:t>вакууметра</a:t>
                      </a:r>
                      <a:r>
                        <a:rPr lang="ru-RU" sz="1400" dirty="0">
                          <a:effectLst/>
                        </a:rPr>
                        <a:t> должны совпадать. Это и есть величина остаточного вакуума (Р2). Зафиксируйте величину Р2 остаточного вакуума. Измерения в остальных цилиндрах производятся аналогично. </a:t>
                      </a:r>
                      <a:endParaRPr lang="ru-RU" sz="12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r>
            </a:tbl>
          </a:graphicData>
        </a:graphic>
      </p:graphicFrame>
      <p:pic>
        <p:nvPicPr>
          <p:cNvPr id="5121" name="Рисунок 5" descr="Замер остаточного вакуума"/>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2232561" cy="664494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2584863" y="3950039"/>
            <a:ext cx="8221682" cy="729430"/>
          </a:xfrm>
          <a:prstGeom prst="rect">
            <a:avLst/>
          </a:prstGeom>
        </p:spPr>
        <p:txBody>
          <a:bodyPr wrap="square">
            <a:spAutoFit/>
          </a:bodyPr>
          <a:lstStyle/>
          <a:p>
            <a:pPr>
              <a:lnSpc>
                <a:spcPct val="115000"/>
              </a:lnSpc>
              <a:spcAft>
                <a:spcPts val="1000"/>
              </a:spcAft>
            </a:pPr>
            <a:r>
              <a:rPr lang="ru-RU" dirty="0">
                <a:latin typeface="Times New Roman" panose="02020603050405020304" pitchFamily="18" charset="0"/>
                <a:ea typeface="Times New Roman" panose="02020603050405020304" pitchFamily="18" charset="0"/>
                <a:cs typeface="Arial" panose="020B0604020202020204" pitchFamily="34" charset="0"/>
              </a:rPr>
              <a:t>. Проведите анализ состояния ЦПГ по диаграмме состояния, соответствующей данному типу топлива, на котором работает двигатель.</a:t>
            </a:r>
            <a:endParaRPr lang="ru-RU"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Прямоугольник 5"/>
          <p:cNvSpPr/>
          <p:nvPr/>
        </p:nvSpPr>
        <p:spPr>
          <a:xfrm>
            <a:off x="7349176" y="6292334"/>
            <a:ext cx="4004622" cy="338554"/>
          </a:xfrm>
          <a:prstGeom prst="rect">
            <a:avLst/>
          </a:prstGeom>
        </p:spPr>
        <p:txBody>
          <a:bodyPr wrap="none">
            <a:spAutoFit/>
          </a:bodyPr>
          <a:lstStyle/>
          <a:p>
            <a:r>
              <a:rPr lang="ru-RU" sz="1600" dirty="0" smtClean="0">
                <a:hlinkClick r:id="rId3" action="ppaction://hlinksldjump"/>
              </a:rPr>
              <a:t>К содержанию</a:t>
            </a:r>
            <a:r>
              <a:rPr lang="ru-RU" sz="1600" dirty="0" smtClean="0"/>
              <a:t>        </a:t>
            </a:r>
            <a:r>
              <a:rPr lang="ru-RU" sz="1600" dirty="0" smtClean="0">
                <a:hlinkClick r:id="rId4" action="ppaction://hlinksldjump"/>
              </a:rPr>
              <a:t>к началу раздела</a:t>
            </a:r>
            <a:endParaRPr lang="ru-RU" sz="1600" dirty="0"/>
          </a:p>
        </p:txBody>
      </p:sp>
    </p:spTree>
    <p:extLst>
      <p:ext uri="{BB962C8B-B14F-4D97-AF65-F5344CB8AC3E}">
        <p14:creationId xmlns:p14="http://schemas.microsoft.com/office/powerpoint/2010/main" xmlns="" val="15633791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237506"/>
            <a:ext cx="10820400" cy="5981179"/>
          </a:xfrm>
        </p:spPr>
        <p:txBody>
          <a:bodyPr>
            <a:normAutofit/>
          </a:bodyPr>
          <a:lstStyle/>
          <a:p>
            <a:pPr algn="ctr"/>
            <a:endParaRPr lang="ru-RU" sz="4000" dirty="0" smtClean="0"/>
          </a:p>
          <a:p>
            <a:pPr algn="ctr"/>
            <a:endParaRPr lang="ru-RU" sz="4000" dirty="0"/>
          </a:p>
          <a:p>
            <a:pPr algn="ctr"/>
            <a:endParaRPr lang="ru-RU" sz="4000" dirty="0" smtClean="0"/>
          </a:p>
          <a:p>
            <a:pPr algn="ctr"/>
            <a:endParaRPr lang="ru-RU" sz="4000" dirty="0"/>
          </a:p>
          <a:p>
            <a:pPr algn="ctr"/>
            <a:r>
              <a:rPr lang="ru-RU" sz="4000" dirty="0" smtClean="0"/>
              <a:t>Спасибо за внимание!</a:t>
            </a:r>
            <a:endParaRPr lang="ru-RU" sz="4000" dirty="0"/>
          </a:p>
        </p:txBody>
      </p:sp>
      <p:sp>
        <p:nvSpPr>
          <p:cNvPr id="4" name="Прямоугольник 3"/>
          <p:cNvSpPr/>
          <p:nvPr/>
        </p:nvSpPr>
        <p:spPr>
          <a:xfrm>
            <a:off x="7349176" y="6292334"/>
            <a:ext cx="4004622" cy="338554"/>
          </a:xfrm>
          <a:prstGeom prst="rect">
            <a:avLst/>
          </a:prstGeom>
        </p:spPr>
        <p:txBody>
          <a:bodyPr wrap="none">
            <a:spAutoFit/>
          </a:bodyPr>
          <a:lstStyle/>
          <a:p>
            <a:r>
              <a:rPr lang="ru-RU" sz="1600" dirty="0" smtClean="0">
                <a:hlinkClick r:id="rId2" action="ppaction://hlinksldjump"/>
              </a:rPr>
              <a:t>К содержанию</a:t>
            </a:r>
            <a:r>
              <a:rPr lang="ru-RU" sz="1600" dirty="0" smtClean="0"/>
              <a:t>        </a:t>
            </a:r>
            <a:r>
              <a:rPr lang="ru-RU" sz="1600" dirty="0" smtClean="0">
                <a:hlinkClick r:id="rId3" action="ppaction://hlinksldjump"/>
              </a:rPr>
              <a:t>к началу раздела</a:t>
            </a:r>
            <a:endParaRPr lang="ru-RU" sz="1600" dirty="0"/>
          </a:p>
        </p:txBody>
      </p:sp>
    </p:spTree>
    <p:extLst>
      <p:ext uri="{BB962C8B-B14F-4D97-AF65-F5344CB8AC3E}">
        <p14:creationId xmlns:p14="http://schemas.microsoft.com/office/powerpoint/2010/main" xmlns="" val="923358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7517" y="617228"/>
            <a:ext cx="8610600" cy="1293028"/>
          </a:xfrm>
        </p:spPr>
        <p:txBody>
          <a:bodyPr/>
          <a:lstStyle/>
          <a:p>
            <a:pPr algn="ctr"/>
            <a:r>
              <a:rPr lang="ru-RU" dirty="0" smtClean="0"/>
              <a:t>Виды работ</a:t>
            </a:r>
            <a:endParaRPr lang="ru-RU" dirty="0"/>
          </a:p>
        </p:txBody>
      </p:sp>
      <p:sp>
        <p:nvSpPr>
          <p:cNvPr id="3" name="Объект 2"/>
          <p:cNvSpPr>
            <a:spLocks noGrp="1"/>
          </p:cNvSpPr>
          <p:nvPr>
            <p:ph idx="1"/>
          </p:nvPr>
        </p:nvSpPr>
        <p:spPr>
          <a:xfrm>
            <a:off x="727841" y="2730588"/>
            <a:ext cx="10820400" cy="1484061"/>
          </a:xfrm>
        </p:spPr>
        <p:txBody>
          <a:bodyPr>
            <a:normAutofit lnSpcReduction="10000"/>
          </a:bodyPr>
          <a:lstStyle/>
          <a:p>
            <a:pPr marL="0" indent="0">
              <a:buNone/>
            </a:pPr>
            <a:r>
              <a:rPr lang="ru-RU" b="1" dirty="0" smtClean="0"/>
              <a:t>1. </a:t>
            </a:r>
            <a:r>
              <a:rPr lang="ru-RU" b="1" dirty="0" smtClean="0">
                <a:hlinkClick r:id="rId2" action="ppaction://hlinksldjump"/>
              </a:rPr>
              <a:t>Замер </a:t>
            </a:r>
            <a:r>
              <a:rPr lang="ru-RU" b="1" dirty="0">
                <a:hlinkClick r:id="rId2" action="ppaction://hlinksldjump"/>
              </a:rPr>
              <a:t>компрессии по </a:t>
            </a:r>
            <a:r>
              <a:rPr lang="ru-RU" b="1" dirty="0" smtClean="0">
                <a:hlinkClick r:id="rId2" action="ppaction://hlinksldjump"/>
              </a:rPr>
              <a:t>цилиндрам</a:t>
            </a:r>
            <a:endParaRPr lang="ru-RU" b="1" dirty="0" smtClean="0"/>
          </a:p>
          <a:p>
            <a:pPr marL="0" indent="0">
              <a:buNone/>
            </a:pPr>
            <a:r>
              <a:rPr lang="ru-RU" b="1" dirty="0" smtClean="0"/>
              <a:t>2. </a:t>
            </a:r>
            <a:r>
              <a:rPr lang="ru-RU" b="1" dirty="0" smtClean="0">
                <a:hlinkClick r:id="rId3" action="ppaction://hlinksldjump"/>
              </a:rPr>
              <a:t>Оценка </a:t>
            </a:r>
            <a:r>
              <a:rPr lang="ru-RU" b="1" dirty="0">
                <a:hlinkClick r:id="rId3" action="ppaction://hlinksldjump"/>
              </a:rPr>
              <a:t>состояния ЦПГ по расходу картерных </a:t>
            </a:r>
            <a:r>
              <a:rPr lang="ru-RU" b="1" dirty="0" smtClean="0">
                <a:hlinkClick r:id="rId3" action="ppaction://hlinksldjump"/>
              </a:rPr>
              <a:t>газов</a:t>
            </a:r>
            <a:endParaRPr lang="ru-RU" b="1" dirty="0" smtClean="0"/>
          </a:p>
          <a:p>
            <a:pPr marL="0" indent="0">
              <a:buNone/>
            </a:pPr>
            <a:r>
              <a:rPr lang="ru-RU" b="1" dirty="0" smtClean="0"/>
              <a:t>3. </a:t>
            </a:r>
            <a:r>
              <a:rPr lang="ru-RU" b="1" dirty="0" smtClean="0">
                <a:hlinkClick r:id="rId4" action="ppaction://hlinksldjump"/>
              </a:rPr>
              <a:t>Вакуумный метод оценки состояния ЦПГ и прогнозирование остаточного ресурса</a:t>
            </a:r>
            <a:endParaRPr lang="ru-RU" b="1" dirty="0" smtClean="0"/>
          </a:p>
          <a:p>
            <a:endParaRPr lang="ru-RU" dirty="0"/>
          </a:p>
          <a:p>
            <a:endParaRPr lang="ru-RU" dirty="0" smtClean="0"/>
          </a:p>
          <a:p>
            <a:endParaRPr lang="ru-RU" dirty="0"/>
          </a:p>
        </p:txBody>
      </p:sp>
    </p:spTree>
    <p:extLst>
      <p:ext uri="{BB962C8B-B14F-4D97-AF65-F5344CB8AC3E}">
        <p14:creationId xmlns:p14="http://schemas.microsoft.com/office/powerpoint/2010/main" xmlns="" val="1541758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3890" y="869477"/>
            <a:ext cx="10657489" cy="1127488"/>
          </a:xfrm>
        </p:spPr>
        <p:txBody>
          <a:bodyPr>
            <a:normAutofit/>
          </a:bodyPr>
          <a:lstStyle/>
          <a:p>
            <a:pPr algn="ctr"/>
            <a:r>
              <a:rPr lang="ru-RU" sz="2800" b="1" dirty="0" smtClean="0"/>
              <a:t>1. Замер </a:t>
            </a:r>
            <a:r>
              <a:rPr lang="ru-RU" sz="2800" b="1" dirty="0"/>
              <a:t>компрессии по </a:t>
            </a:r>
            <a:r>
              <a:rPr lang="ru-RU" sz="2800" b="1" dirty="0" smtClean="0"/>
              <a:t>цилиндрам</a:t>
            </a:r>
            <a:r>
              <a:rPr lang="ru-RU" b="1" dirty="0"/>
              <a:t/>
            </a:r>
            <a:br>
              <a:rPr lang="ru-RU" b="1" dirty="0"/>
            </a:br>
            <a:endParaRPr lang="ru-RU" dirty="0"/>
          </a:p>
        </p:txBody>
      </p:sp>
      <p:sp>
        <p:nvSpPr>
          <p:cNvPr id="3" name="Объект 2"/>
          <p:cNvSpPr>
            <a:spLocks noGrp="1"/>
          </p:cNvSpPr>
          <p:nvPr>
            <p:ph idx="1"/>
          </p:nvPr>
        </p:nvSpPr>
        <p:spPr>
          <a:xfrm>
            <a:off x="173421" y="2313590"/>
            <a:ext cx="11836400" cy="3971597"/>
          </a:xfrm>
        </p:spPr>
        <p:txBody>
          <a:bodyPr>
            <a:normAutofit lnSpcReduction="10000"/>
          </a:bodyPr>
          <a:lstStyle/>
          <a:p>
            <a:r>
              <a:rPr lang="ru-RU" dirty="0"/>
              <a:t>Для проверки компрессии вам потребуется </a:t>
            </a:r>
            <a:r>
              <a:rPr lang="ru-RU" dirty="0" err="1"/>
              <a:t>компрессометр</a:t>
            </a:r>
            <a:r>
              <a:rPr lang="ru-RU" dirty="0"/>
              <a:t>. Это не дорогой прибор, представляющий из себя манометр с обратным клапаном, благодаря которому он фиксирует наибольшую компрессию в цилиндре.</a:t>
            </a:r>
          </a:p>
          <a:p>
            <a:endParaRPr lang="ru-RU" dirty="0" smtClean="0"/>
          </a:p>
          <a:p>
            <a:pPr>
              <a:buNone/>
            </a:pPr>
            <a:endParaRPr lang="ru-RU" dirty="0"/>
          </a:p>
          <a:p>
            <a:endParaRPr lang="ru-RU" dirty="0"/>
          </a:p>
          <a:p>
            <a:endParaRPr lang="ru-RU" dirty="0" smtClean="0"/>
          </a:p>
          <a:p>
            <a:endParaRPr lang="ru-RU" dirty="0"/>
          </a:p>
          <a:p>
            <a:r>
              <a:rPr lang="ru-RU" dirty="0" smtClean="0"/>
              <a:t>По </a:t>
            </a:r>
            <a:r>
              <a:rPr lang="ru-RU" dirty="0"/>
              <a:t>конструктивному исполнению они бывают:</a:t>
            </a:r>
          </a:p>
          <a:p>
            <a:pPr>
              <a:buNone/>
            </a:pPr>
            <a:r>
              <a:rPr lang="ru-RU" dirty="0" smtClean="0"/>
              <a:t>                                                                                                                                  </a:t>
            </a:r>
            <a:r>
              <a:rPr lang="ru-RU" sz="1400" dirty="0" smtClean="0">
                <a:hlinkClick r:id="" action="ppaction://hlinkshowjump?jump=previousslide"/>
              </a:rPr>
              <a:t>К содержанию        </a:t>
            </a:r>
            <a:endParaRPr lang="ru-RU" dirty="0"/>
          </a:p>
        </p:txBody>
      </p:sp>
    </p:spTree>
    <p:extLst>
      <p:ext uri="{BB962C8B-B14F-4D97-AF65-F5344CB8AC3E}">
        <p14:creationId xmlns:p14="http://schemas.microsoft.com/office/powerpoint/2010/main" xmlns="" val="554886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22728" y="212782"/>
            <a:ext cx="11290301" cy="12311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457200" algn="l"/>
              </a:tabLst>
            </a:pPr>
            <a:r>
              <a:rPr kumimoji="0" lang="ru-RU" sz="2800" b="0" i="0" u="none" strike="noStrike" cap="none" normalizeH="0" baseline="0" dirty="0" smtClean="0">
                <a:ln>
                  <a:noFill/>
                </a:ln>
                <a:effectLst/>
                <a:latin typeface="Verdana" panose="020B0604030504040204" pitchFamily="34" charset="0"/>
                <a:ea typeface="Times New Roman" panose="02020603050405020304" pitchFamily="18" charset="0"/>
                <a:cs typeface="Times New Roman" panose="02020603050405020304" pitchFamily="18" charset="0"/>
              </a:rPr>
              <a:t>с резьбовым наконечником, который вкручивается вместо свечи</a:t>
            </a:r>
            <a:endParaRPr kumimoji="0" lang="ru-RU" sz="28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anose="020B0604020202020204" pitchFamily="34" charset="0"/>
            </a:endParaRPr>
          </a:p>
        </p:txBody>
      </p:sp>
      <p:pic>
        <p:nvPicPr>
          <p:cNvPr id="1025" name="Рисунок 2" descr="kompressometr-s-rez'bovym-nakonechniko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7832" y="1269250"/>
            <a:ext cx="10346872" cy="485132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3"/>
          <p:cNvSpPr>
            <a:spLocks noChangeArrowheads="1"/>
          </p:cNvSpPr>
          <p:nvPr/>
        </p:nvSpPr>
        <p:spPr bwMode="auto">
          <a:xfrm>
            <a:off x="1089478" y="2870652"/>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Прямоугольник 6"/>
          <p:cNvSpPr/>
          <p:nvPr/>
        </p:nvSpPr>
        <p:spPr>
          <a:xfrm>
            <a:off x="7254582" y="6176720"/>
            <a:ext cx="4493538" cy="369332"/>
          </a:xfrm>
          <a:prstGeom prst="rect">
            <a:avLst/>
          </a:prstGeom>
        </p:spPr>
        <p:txBody>
          <a:bodyPr wrap="none">
            <a:spAutoFit/>
          </a:bodyPr>
          <a:lstStyle/>
          <a:p>
            <a:r>
              <a:rPr lang="ru-RU" dirty="0" smtClean="0">
                <a:hlinkClick r:id="rId3" action="ppaction://hlinksldjump"/>
              </a:rPr>
              <a:t>К содержанию</a:t>
            </a:r>
            <a:r>
              <a:rPr lang="ru-RU" dirty="0" smtClean="0"/>
              <a:t>        </a:t>
            </a:r>
            <a:r>
              <a:rPr lang="ru-RU" dirty="0" smtClean="0">
                <a:hlinkClick r:id="rId4" action="ppaction://hlinksldjump"/>
              </a:rPr>
              <a:t>к началу раздела</a:t>
            </a:r>
            <a:endParaRPr lang="ru-RU" dirty="0"/>
          </a:p>
        </p:txBody>
      </p:sp>
    </p:spTree>
    <p:extLst>
      <p:ext uri="{BB962C8B-B14F-4D97-AF65-F5344CB8AC3E}">
        <p14:creationId xmlns:p14="http://schemas.microsoft.com/office/powerpoint/2010/main" xmlns="" val="1017685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52425" y="215031"/>
            <a:ext cx="11592832" cy="12311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457200" algn="l"/>
              </a:tabLst>
            </a:pPr>
            <a:r>
              <a:rPr kumimoji="0" lang="ru-RU" sz="28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с простым резиновым наконечником, который необходимо вставить в свечное отверстие и удерживать на момент проверки</a:t>
            </a:r>
            <a:endParaRPr kumimoji="0" lang="ru-RU" sz="3600" b="0"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anose="020B0604020202020204" pitchFamily="34" charset="0"/>
            </a:endParaRPr>
          </a:p>
        </p:txBody>
      </p:sp>
      <p:pic>
        <p:nvPicPr>
          <p:cNvPr id="2049" name="Рисунок 1" descr="kompressometr-s-prizhimnym-nakonechniko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2424" y="1059181"/>
            <a:ext cx="10504262" cy="500853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3"/>
          <p:cNvSpPr>
            <a:spLocks noChangeArrowheads="1"/>
          </p:cNvSpPr>
          <p:nvPr/>
        </p:nvSpPr>
        <p:spPr bwMode="auto">
          <a:xfrm>
            <a:off x="1019175" y="2926081"/>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Прямоугольник 6"/>
          <p:cNvSpPr/>
          <p:nvPr/>
        </p:nvSpPr>
        <p:spPr>
          <a:xfrm>
            <a:off x="7401728" y="6113658"/>
            <a:ext cx="4493538" cy="369332"/>
          </a:xfrm>
          <a:prstGeom prst="rect">
            <a:avLst/>
          </a:prstGeom>
        </p:spPr>
        <p:txBody>
          <a:bodyPr wrap="none">
            <a:spAutoFit/>
          </a:bodyPr>
          <a:lstStyle/>
          <a:p>
            <a:r>
              <a:rPr lang="ru-RU" dirty="0" smtClean="0">
                <a:hlinkClick r:id="rId3" action="ppaction://hlinksldjump"/>
              </a:rPr>
              <a:t>К содержанию</a:t>
            </a:r>
            <a:r>
              <a:rPr lang="ru-RU" dirty="0" smtClean="0"/>
              <a:t>        </a:t>
            </a:r>
            <a:r>
              <a:rPr lang="ru-RU" dirty="0" smtClean="0">
                <a:hlinkClick r:id="rId4" action="ppaction://hlinksldjump"/>
              </a:rPr>
              <a:t>к началу раздела</a:t>
            </a:r>
            <a:endParaRPr lang="ru-RU" dirty="0"/>
          </a:p>
        </p:txBody>
      </p:sp>
    </p:spTree>
    <p:extLst>
      <p:ext uri="{BB962C8B-B14F-4D97-AF65-F5344CB8AC3E}">
        <p14:creationId xmlns:p14="http://schemas.microsoft.com/office/powerpoint/2010/main" xmlns="" val="2970715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866900"/>
            <a:ext cx="10820400" cy="5351786"/>
          </a:xfrm>
        </p:spPr>
        <p:txBody>
          <a:bodyPr/>
          <a:lstStyle/>
          <a:p>
            <a:r>
              <a:rPr lang="ru-RU" dirty="0"/>
              <a:t>Для дизельных двигателей </a:t>
            </a:r>
            <a:r>
              <a:rPr lang="ru-RU" dirty="0" err="1"/>
              <a:t>компресометры</a:t>
            </a:r>
            <a:r>
              <a:rPr lang="ru-RU" dirty="0"/>
              <a:t> идут на более высокое давление и обязательно с резьбовым наконечником.</a:t>
            </a:r>
          </a:p>
          <a:p>
            <a:r>
              <a:rPr lang="ru-RU" dirty="0"/>
              <a:t>При покупке предпочтение остается за первым видом, так как это позволяет произвести более точный замер, где вам не потребуется помощник, да и в цене не велика разница. Во втором случае без помощи вам просто не обойтись.  </a:t>
            </a:r>
          </a:p>
          <a:p>
            <a:r>
              <a:rPr lang="ru-RU" dirty="0"/>
              <a:t>Если вы приобрели </a:t>
            </a:r>
            <a:r>
              <a:rPr lang="ru-RU" dirty="0" err="1"/>
              <a:t>компрессометр</a:t>
            </a:r>
            <a:r>
              <a:rPr lang="ru-RU" dirty="0"/>
              <a:t> или он у вас уже давно имеется в наличии, то можно перейти непосредственно к </a:t>
            </a:r>
            <a:r>
              <a:rPr lang="ru-RU" i="1" dirty="0"/>
              <a:t>з</a:t>
            </a:r>
            <a:r>
              <a:rPr lang="ru-RU" dirty="0"/>
              <a:t>амеру. Но перед замером компрессии в цилиндрах двигателя нужно выполнить два условия:</a:t>
            </a:r>
          </a:p>
          <a:p>
            <a:pPr lvl="0"/>
            <a:r>
              <a:rPr lang="ru-RU" dirty="0"/>
              <a:t>Аккумулятор должен быть хорошо заряжен, стартер должен крутить двигатель с частотой не меньшей 200 об/мин, иначе не получим реальных показателей.</a:t>
            </a:r>
          </a:p>
          <a:p>
            <a:pPr lvl="0"/>
            <a:r>
              <a:rPr lang="ru-RU" dirty="0"/>
              <a:t>Непосредственно перед началом замера компрессии необходимо двигатель прогреть до рабочей температуры 80 – 90 градусов.</a:t>
            </a:r>
          </a:p>
          <a:p>
            <a:endParaRPr lang="ru-RU" dirty="0"/>
          </a:p>
        </p:txBody>
      </p:sp>
      <p:sp>
        <p:nvSpPr>
          <p:cNvPr id="4" name="Прямоугольник 3"/>
          <p:cNvSpPr/>
          <p:nvPr/>
        </p:nvSpPr>
        <p:spPr>
          <a:xfrm>
            <a:off x="7317645" y="6323865"/>
            <a:ext cx="4493538" cy="369332"/>
          </a:xfrm>
          <a:prstGeom prst="rect">
            <a:avLst/>
          </a:prstGeom>
        </p:spPr>
        <p:txBody>
          <a:bodyPr wrap="none">
            <a:spAutoFit/>
          </a:bodyPr>
          <a:lstStyle/>
          <a:p>
            <a:r>
              <a:rPr lang="ru-RU" dirty="0" smtClean="0">
                <a:hlinkClick r:id="rId2" action="ppaction://hlinksldjump"/>
              </a:rPr>
              <a:t>К содержанию</a:t>
            </a:r>
            <a:r>
              <a:rPr lang="ru-RU" dirty="0" smtClean="0"/>
              <a:t>        </a:t>
            </a:r>
            <a:r>
              <a:rPr lang="ru-RU" dirty="0" smtClean="0">
                <a:hlinkClick r:id="rId3" action="ppaction://hlinksldjump"/>
              </a:rPr>
              <a:t>к началу раздела</a:t>
            </a:r>
            <a:endParaRPr lang="ru-RU" dirty="0"/>
          </a:p>
        </p:txBody>
      </p:sp>
    </p:spTree>
    <p:extLst>
      <p:ext uri="{BB962C8B-B14F-4D97-AF65-F5344CB8AC3E}">
        <p14:creationId xmlns:p14="http://schemas.microsoft.com/office/powerpoint/2010/main" xmlns="" val="252486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0005" y="118753"/>
            <a:ext cx="11661569" cy="6483928"/>
          </a:xfrm>
        </p:spPr>
        <p:txBody>
          <a:bodyPr>
            <a:normAutofit fontScale="92500" lnSpcReduction="20000"/>
          </a:bodyPr>
          <a:lstStyle/>
          <a:p>
            <a:r>
              <a:rPr lang="ru-RU" dirty="0"/>
              <a:t>После предварительных процедур переходим к основной части:</a:t>
            </a:r>
          </a:p>
          <a:p>
            <a:r>
              <a:rPr lang="ru-RU" dirty="0"/>
              <a:t>1.	Снимаем все свечные провода.</a:t>
            </a:r>
          </a:p>
          <a:p>
            <a:r>
              <a:rPr lang="ru-RU" dirty="0"/>
              <a:t>2.	Выворачиваем все свечи, запоминая какая из какого цилиндра, желательно потом в крутить их все на свои места. Некоторые выкручивают, только одну свечу, только в том цилиндре, где в данный момент производят замер компрессии. На самом деле это ошибочное представление о замере, и в итоге мы получим не правильные, заниженные показатели компрессии. Так как величина оборотов будет меньше, за счет создаваемой компрессии в тех цилиндрах, где не выкручены свечи.</a:t>
            </a:r>
          </a:p>
          <a:p>
            <a:r>
              <a:rPr lang="ru-RU" dirty="0"/>
              <a:t>3.	Отсоединяем низковольтные провода от катушек, чтобы их не пробило.</a:t>
            </a:r>
          </a:p>
          <a:p>
            <a:r>
              <a:rPr lang="ru-RU" dirty="0"/>
              <a:t>4.	Предотвращаем подачу топлива в цилиндры. Отсоединив топливный шланг в том случае если у вас механический  бензонасос, если насос электрический, то можно вытащить реле насоса, предохранитель или снять провода питания со всех форсунок.</a:t>
            </a:r>
          </a:p>
          <a:p>
            <a:r>
              <a:rPr lang="ru-RU" dirty="0"/>
              <a:t>5.	Проделав все подготовительные работы, приступаем к самому измерению. Рассмотрим случай если </a:t>
            </a:r>
            <a:r>
              <a:rPr lang="ru-RU" dirty="0" err="1"/>
              <a:t>компрессометр</a:t>
            </a:r>
            <a:r>
              <a:rPr lang="ru-RU" dirty="0"/>
              <a:t> у нас с резиновым наконечником. Вставляем </a:t>
            </a:r>
            <a:r>
              <a:rPr lang="ru-RU" dirty="0" err="1"/>
              <a:t>компрессометр</a:t>
            </a:r>
            <a:r>
              <a:rPr lang="ru-RU" dirty="0"/>
              <a:t> в свечное отверстие, плотно прижав его. Напарник садится  за руль, выжимает педаль газа (открывая тем самым дроссельную заслонку) и вращает двигатель стартером, до тех пор, пока показания на приборе не перестанут расти.</a:t>
            </a:r>
          </a:p>
          <a:p>
            <a:r>
              <a:rPr lang="ru-RU" dirty="0"/>
              <a:t>6.	Записываем давление в данном цилиндре. Сбрасываем показание на приборе. И проделываем эту процедуру во всех остальных цилиндрах.</a:t>
            </a:r>
          </a:p>
          <a:p>
            <a:r>
              <a:rPr lang="ru-RU" dirty="0"/>
              <a:t>7.	Измерив компрессию в двигателе. Собираем все в </a:t>
            </a:r>
            <a:r>
              <a:rPr lang="ru-RU" dirty="0" smtClean="0"/>
              <a:t>обратном </a:t>
            </a:r>
            <a:r>
              <a:rPr lang="ru-RU" dirty="0"/>
              <a:t>порядке. После сборки двигателя идем анализировать наши полученные результаты.</a:t>
            </a:r>
          </a:p>
          <a:p>
            <a:pPr>
              <a:buNone/>
            </a:pPr>
            <a:r>
              <a:rPr lang="ru-RU" sz="1700" dirty="0" smtClean="0"/>
              <a:t>                                                                                                              </a:t>
            </a:r>
          </a:p>
          <a:p>
            <a:pPr>
              <a:buNone/>
            </a:pPr>
            <a:r>
              <a:rPr lang="ru-RU" sz="1700" dirty="0" smtClean="0"/>
              <a:t>                                                                                                                                   </a:t>
            </a:r>
            <a:r>
              <a:rPr lang="ru-RU" sz="1700" dirty="0" smtClean="0">
                <a:hlinkClick r:id="rId2" action="ppaction://hlinksldjump"/>
              </a:rPr>
              <a:t>К содержанию</a:t>
            </a:r>
            <a:r>
              <a:rPr lang="ru-RU" sz="1700" dirty="0" smtClean="0"/>
              <a:t>        </a:t>
            </a:r>
            <a:r>
              <a:rPr lang="ru-RU" sz="1700" dirty="0" smtClean="0">
                <a:hlinkClick r:id="rId3" action="ppaction://hlinksldjump"/>
              </a:rPr>
              <a:t>к началу раздела</a:t>
            </a:r>
            <a:endParaRPr lang="ru-RU" sz="1500" dirty="0"/>
          </a:p>
        </p:txBody>
      </p:sp>
    </p:spTree>
    <p:extLst>
      <p:ext uri="{BB962C8B-B14F-4D97-AF65-F5344CB8AC3E}">
        <p14:creationId xmlns:p14="http://schemas.microsoft.com/office/powerpoint/2010/main" xmlns="" val="696069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391886"/>
            <a:ext cx="10820400" cy="5826799"/>
          </a:xfrm>
        </p:spPr>
        <p:txBody>
          <a:bodyPr>
            <a:normAutofit/>
          </a:bodyPr>
          <a:lstStyle/>
          <a:p>
            <a:r>
              <a:rPr lang="ru-RU" b="1" dirty="0"/>
              <a:t>Анализ полученных данных.</a:t>
            </a:r>
            <a:endParaRPr lang="ru-RU" dirty="0"/>
          </a:p>
          <a:p>
            <a:r>
              <a:rPr lang="ru-RU" dirty="0"/>
              <a:t>Если компрессия во всех цилиндрах лежит в пределах 11 – 15 и разность давления между цилиндрами не составляет более 1, то значит на вашем двигателе отличная компрессия (для более точного определения пределов нормы компрессии, конкретно для вашего двигателя свертись с технической документацией вашего автомобиля, так как эти показатели для разных двигателей могут отличаться).</a:t>
            </a:r>
          </a:p>
          <a:p>
            <a:r>
              <a:rPr lang="ru-RU" dirty="0"/>
              <a:t>Если в некоторых цилиндрах давление на порядок ниже это говорит о наличии, каких-то неисправностей. Для предварительного выявления неисправности в цилиндре нам необходимо добавить в него 5 – 10 мл чистого моторного масла и вновь произвести замер.</a:t>
            </a:r>
          </a:p>
          <a:p>
            <a:r>
              <a:rPr lang="ru-RU" dirty="0"/>
              <a:t>Если компрессия в нем поднялась или даже превысила показания  в других цилиндрах, то это говорит о большом износе или о залегании колец. В этом случае вам поможет </a:t>
            </a:r>
            <a:r>
              <a:rPr lang="ru-RU" b="1" dirty="0" err="1"/>
              <a:t>раскоксовка</a:t>
            </a:r>
            <a:r>
              <a:rPr lang="ru-RU" b="1" dirty="0"/>
              <a:t> двигателя</a:t>
            </a:r>
            <a:r>
              <a:rPr lang="ru-RU" dirty="0"/>
              <a:t>.</a:t>
            </a:r>
          </a:p>
          <a:p>
            <a:endParaRPr lang="ru-RU" dirty="0"/>
          </a:p>
        </p:txBody>
      </p:sp>
      <p:sp>
        <p:nvSpPr>
          <p:cNvPr id="4" name="Прямоугольник 3"/>
          <p:cNvSpPr/>
          <p:nvPr/>
        </p:nvSpPr>
        <p:spPr>
          <a:xfrm>
            <a:off x="7475300" y="6187230"/>
            <a:ext cx="4493538" cy="369332"/>
          </a:xfrm>
          <a:prstGeom prst="rect">
            <a:avLst/>
          </a:prstGeom>
        </p:spPr>
        <p:txBody>
          <a:bodyPr wrap="none">
            <a:spAutoFit/>
          </a:bodyPr>
          <a:lstStyle/>
          <a:p>
            <a:r>
              <a:rPr lang="ru-RU" dirty="0" smtClean="0">
                <a:hlinkClick r:id="rId2" action="ppaction://hlinksldjump"/>
              </a:rPr>
              <a:t>К содержанию</a:t>
            </a:r>
            <a:r>
              <a:rPr lang="ru-RU" dirty="0" smtClean="0"/>
              <a:t>        </a:t>
            </a:r>
            <a:r>
              <a:rPr lang="ru-RU" dirty="0" smtClean="0">
                <a:hlinkClick r:id="rId3" action="ppaction://hlinksldjump"/>
              </a:rPr>
              <a:t>к началу раздела</a:t>
            </a:r>
            <a:endParaRPr lang="ru-RU" dirty="0"/>
          </a:p>
        </p:txBody>
      </p:sp>
    </p:spTree>
    <p:extLst>
      <p:ext uri="{BB962C8B-B14F-4D97-AF65-F5344CB8AC3E}">
        <p14:creationId xmlns:p14="http://schemas.microsoft.com/office/powerpoint/2010/main" xmlns="" val="193371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След самолета">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TC104033937[[fn=След самолета]]</Template>
  <TotalTime>345</TotalTime>
  <Words>1254</Words>
  <Application>Microsoft Office PowerPoint</Application>
  <PresentationFormat>Произвольный</PresentationFormat>
  <Paragraphs>95</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След самолета</vt:lpstr>
      <vt:lpstr>Диагностика цилиндропоршневой группы двигателя</vt:lpstr>
      <vt:lpstr>Цель урока - Изучение диагностирования элементов цилиндропоршневой группы двигателя</vt:lpstr>
      <vt:lpstr>Виды работ</vt:lpstr>
      <vt:lpstr>1. Замер компрессии по цилиндрам </vt:lpstr>
      <vt:lpstr>Слайд 5</vt:lpstr>
      <vt:lpstr>Слайд 6</vt:lpstr>
      <vt:lpstr>Слайд 7</vt:lpstr>
      <vt:lpstr>Слайд 8</vt:lpstr>
      <vt:lpstr>Слайд 9</vt:lpstr>
      <vt:lpstr>2. Оценка состояния ЦПГ по расходу картерных газов </vt:lpstr>
      <vt:lpstr>Слайд 11</vt:lpstr>
      <vt:lpstr>3. ВАКУУМНЫЙ МЕТОД ОЦЕНКИ СОСТОЯНИЯ ЦПГ И ПРОГНОЗИРОВАНИЕ ОСТАТОЧНОГО РЕСУРСА  </vt:lpstr>
      <vt:lpstr>Слайд 13</vt:lpstr>
      <vt:lpstr>Слайд 14</vt:lpstr>
      <vt:lpstr>ПРИНЦИП ДИАГНОСТИРОВАНИЯ ПРИБОРОМ АГЦ </vt:lpstr>
      <vt:lpstr>Слайд 16</vt:lpstr>
      <vt:lpstr>Слайд 17</vt:lpstr>
      <vt:lpstr>ПОРЯДОК ДИАГНОСТИРОВАНИЯ АНАЛИЗАТОРОМ АГЦ </vt:lpstr>
      <vt:lpstr>Слайд 19</vt:lpstr>
      <vt:lpstr>Слайд 20</vt:lpstr>
      <vt:lpstr>Слайд 21</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ЦПГ</dc:title>
  <dc:creator>Джони</dc:creator>
  <cp:lastModifiedBy>1</cp:lastModifiedBy>
  <cp:revision>37</cp:revision>
  <dcterms:created xsi:type="dcterms:W3CDTF">2013-11-10T15:15:22Z</dcterms:created>
  <dcterms:modified xsi:type="dcterms:W3CDTF">2015-02-12T03:59:49Z</dcterms:modified>
</cp:coreProperties>
</file>