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BF30-38A3-4C03-B79F-5C84BB032F75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EBA9-7491-4035-ADBC-98ADE786E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BF30-38A3-4C03-B79F-5C84BB032F75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EBA9-7491-4035-ADBC-98ADE786E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BF30-38A3-4C03-B79F-5C84BB032F75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EBA9-7491-4035-ADBC-98ADE786E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BF30-38A3-4C03-B79F-5C84BB032F75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EBA9-7491-4035-ADBC-98ADE786E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BF30-38A3-4C03-B79F-5C84BB032F75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EBA9-7491-4035-ADBC-98ADE786E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BF30-38A3-4C03-B79F-5C84BB032F75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EBA9-7491-4035-ADBC-98ADE786E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BF30-38A3-4C03-B79F-5C84BB032F75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EBA9-7491-4035-ADBC-98ADE786E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BF30-38A3-4C03-B79F-5C84BB032F75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EBA9-7491-4035-ADBC-98ADE786E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BF30-38A3-4C03-B79F-5C84BB032F75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EBA9-7491-4035-ADBC-98ADE786E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BF30-38A3-4C03-B79F-5C84BB032F75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EBA9-7491-4035-ADBC-98ADE786E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BF30-38A3-4C03-B79F-5C84BB032F75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EBA9-7491-4035-ADBC-98ADE786E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1BF30-38A3-4C03-B79F-5C84BB032F75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EBA9-7491-4035-ADBC-98ADE786E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мисис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История и достопримечательности Лондона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788" y="1750504"/>
            <a:ext cx="8388424" cy="335699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2400" b="1" dirty="0" err="1" smtClean="0">
                <a:solidFill>
                  <a:schemeClr val="bg1"/>
                </a:solidFill>
              </a:rPr>
              <a:t>Ло́ндон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(англ. London [ˈ</a:t>
            </a:r>
            <a:r>
              <a:rPr lang="ru-RU" sz="2400" b="1" dirty="0" err="1">
                <a:solidFill>
                  <a:schemeClr val="bg1"/>
                </a:solidFill>
              </a:rPr>
              <a:t>lʌndən</a:t>
            </a:r>
            <a:r>
              <a:rPr lang="ru-RU" sz="2400" b="1" dirty="0">
                <a:solidFill>
                  <a:schemeClr val="bg1"/>
                </a:solidFill>
              </a:rPr>
              <a:t>], лат. </a:t>
            </a:r>
            <a:r>
              <a:rPr lang="ru-RU" sz="2400" b="1" dirty="0" err="1">
                <a:solidFill>
                  <a:schemeClr val="bg1"/>
                </a:solidFill>
              </a:rPr>
              <a:t>Londinium</a:t>
            </a:r>
            <a:r>
              <a:rPr lang="ru-RU" sz="2400" b="1" dirty="0">
                <a:solidFill>
                  <a:schemeClr val="bg1"/>
                </a:solidFill>
              </a:rPr>
              <a:t>) — столица Соединённого Королевства Великобритании и Северной Ирландии, а также Англии, крупнейший город на Британских островах. Площадь мегаполиса составляет 1706,8 км². Население более 8 </a:t>
            </a:r>
            <a:r>
              <a:rPr lang="ru-RU" sz="2400" b="1" dirty="0" err="1">
                <a:solidFill>
                  <a:schemeClr val="bg1"/>
                </a:solidFill>
              </a:rPr>
              <a:t>млн</a:t>
            </a:r>
            <a:r>
              <a:rPr lang="ru-RU" sz="2400" b="1" dirty="0">
                <a:solidFill>
                  <a:schemeClr val="bg1"/>
                </a:solidFill>
              </a:rPr>
              <a:t> чел. По населению город занимает 21-е место в мире, 2-е в Европе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None/>
            </a:pPr>
            <a:endParaRPr lang="ru-RU" sz="2400" b="1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ru-RU" sz="2400" b="1" dirty="0">
                <a:solidFill>
                  <a:schemeClr val="bg1"/>
                </a:solidFill>
              </a:rPr>
              <a:t>Лондон был основан в 43 году н. э.[10], во время вторжения в Британию римлян во главе с императором </a:t>
            </a:r>
            <a:r>
              <a:rPr lang="ru-RU" sz="2400" b="1" dirty="0" err="1" smtClean="0">
                <a:solidFill>
                  <a:schemeClr val="bg1"/>
                </a:solidFill>
              </a:rPr>
              <a:t>Клавдием</a:t>
            </a:r>
            <a:r>
              <a:rPr lang="ru-RU" sz="2400" b="1" dirty="0" smtClean="0">
                <a:solidFill>
                  <a:schemeClr val="bg1"/>
                </a:solidFill>
              </a:rPr>
              <a:t> на берегу реки Темзы на месте поселения кельтов. Первоначально он назывался </a:t>
            </a:r>
            <a:r>
              <a:rPr lang="ru-RU" sz="2400" b="1" dirty="0" err="1" smtClean="0">
                <a:solidFill>
                  <a:schemeClr val="bg1"/>
                </a:solidFill>
              </a:rPr>
              <a:t>Лондиниумом</a:t>
            </a:r>
            <a:r>
              <a:rPr lang="ru-RU" sz="2400" b="1" dirty="0" smtClean="0">
                <a:solidFill>
                  <a:schemeClr val="bg1"/>
                </a:solidFill>
              </a:rPr>
              <a:t> и более четырехсот лет оставался главным городом римлян на острове. </a:t>
            </a:r>
          </a:p>
          <a:p>
            <a:pPr algn="just">
              <a:buNone/>
            </a:pPr>
            <a:endParaRPr lang="ru-RU" sz="2400" b="1" dirty="0">
              <a:solidFill>
                <a:srgbClr val="FFFF00"/>
              </a:solidFill>
            </a:endParaRPr>
          </a:p>
          <a:p>
            <a:pPr>
              <a:buNone/>
            </a:pP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3527" y="5566229"/>
            <a:ext cx="3612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Дегтерева</a:t>
            </a:r>
            <a:r>
              <a:rPr lang="ru-RU" sz="2400" b="1" dirty="0" smtClean="0">
                <a:solidFill>
                  <a:schemeClr val="bg1"/>
                </a:solidFill>
              </a:rPr>
              <a:t> О.Н.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Преподаватель  ККЭП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ower_lond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5811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err="1">
                <a:solidFill>
                  <a:schemeClr val="bg1"/>
                </a:solidFill>
              </a:rPr>
              <a:t>Та́уэр</a:t>
            </a:r>
            <a:r>
              <a:rPr lang="ru-RU" dirty="0">
                <a:solidFill>
                  <a:schemeClr val="bg1"/>
                </a:solidFill>
              </a:rPr>
              <a:t> («башня»), Лондонский Тауэр (англ. </a:t>
            </a:r>
            <a:r>
              <a:rPr lang="ru-RU" i="1" dirty="0" err="1">
                <a:solidFill>
                  <a:schemeClr val="bg1"/>
                </a:solidFill>
              </a:rPr>
              <a:t>Her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Majesty's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Royal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Palace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and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Fortress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Tower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of</a:t>
            </a:r>
            <a:r>
              <a:rPr lang="ru-RU" i="1" dirty="0">
                <a:solidFill>
                  <a:schemeClr val="bg1"/>
                </a:solidFill>
              </a:rPr>
              <a:t> London</a:t>
            </a:r>
            <a:r>
              <a:rPr lang="ru-RU" dirty="0">
                <a:solidFill>
                  <a:schemeClr val="bg1"/>
                </a:solidFill>
              </a:rPr>
              <a:t>) — крепость, возведённая на северном берегу реки Темза, исторический центр города Лондон. Одно из старейших исторических сооружений Великобритании, долгое время служившее резиденцией английских монархов. Сегодня Тауэр является одновременно памятником истории и музеем, включённым в список объектов, принадлежащих к всемирному наследию ЮНЕСКО.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ower_Bridge__by_night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3016"/>
            <a:ext cx="5796136" cy="32849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err="1">
                <a:solidFill>
                  <a:schemeClr val="bg1"/>
                </a:solidFill>
              </a:rPr>
              <a:t>Тауэрский</a:t>
            </a:r>
            <a:r>
              <a:rPr lang="ru-RU" dirty="0">
                <a:solidFill>
                  <a:schemeClr val="bg1"/>
                </a:solidFill>
              </a:rPr>
              <a:t> мост (англ. </a:t>
            </a:r>
            <a:r>
              <a:rPr lang="ru-RU" i="1" dirty="0" err="1">
                <a:solidFill>
                  <a:schemeClr val="bg1"/>
                </a:solidFill>
              </a:rPr>
              <a:t>Tower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Bridge</a:t>
            </a:r>
            <a:r>
              <a:rPr lang="ru-RU" dirty="0">
                <a:solidFill>
                  <a:schemeClr val="bg1"/>
                </a:solidFill>
              </a:rPr>
              <a:t>) — разводной мост в центре Лондона над рекой Темзой, недалеко от Лондонского Тауэра. Иногда его путают с </a:t>
            </a:r>
            <a:r>
              <a:rPr lang="ru-RU" dirty="0" smtClean="0">
                <a:solidFill>
                  <a:schemeClr val="bg1"/>
                </a:solidFill>
              </a:rPr>
              <a:t>Лондонским, расположенным </a:t>
            </a:r>
            <a:r>
              <a:rPr lang="ru-RU" dirty="0">
                <a:solidFill>
                  <a:schemeClr val="bg1"/>
                </a:solidFill>
              </a:rPr>
              <a:t>выше по течению. Открыт в 1894 </a:t>
            </a:r>
            <a:r>
              <a:rPr lang="ru-RU" dirty="0" smtClean="0">
                <a:solidFill>
                  <a:schemeClr val="bg1"/>
                </a:solidFill>
              </a:rPr>
              <a:t>году. </a:t>
            </a:r>
            <a:r>
              <a:rPr lang="ru-RU" dirty="0">
                <a:solidFill>
                  <a:schemeClr val="bg1"/>
                </a:solidFill>
              </a:rPr>
              <a:t>Также является одним из символов Лондона и Британии.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s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752600"/>
            <a:ext cx="4139952" cy="48691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Лондонский </a:t>
            </a:r>
            <a:r>
              <a:rPr lang="ru-RU" b="1" dirty="0" err="1">
                <a:solidFill>
                  <a:schemeClr val="bg1"/>
                </a:solidFill>
              </a:rPr>
              <a:t>даблдекер</a:t>
            </a:r>
            <a:r>
              <a:rPr lang="ru-RU" b="1" dirty="0">
                <a:solidFill>
                  <a:schemeClr val="bg1"/>
                </a:solidFill>
              </a:rPr>
              <a:t> — двухэтажный автобус, являющийся основой наземного транспорта Лондона. За полувековую эксплуатацию (1956—2005) автобус модели «</a:t>
            </a:r>
            <a:r>
              <a:rPr lang="ru-RU" b="1" dirty="0" err="1">
                <a:solidFill>
                  <a:schemeClr val="bg1"/>
                </a:solidFill>
              </a:rPr>
              <a:t>Рутмастер</a:t>
            </a:r>
            <a:r>
              <a:rPr lang="ru-RU" b="1" dirty="0">
                <a:solidFill>
                  <a:schemeClr val="bg1"/>
                </a:solidFill>
              </a:rPr>
              <a:t>» стал одним из символов Лондона и Великобритании в целом. В преддверии олимпиады-2012 планируется введение новой модели </a:t>
            </a:r>
            <a:r>
              <a:rPr lang="ru-RU" b="1" dirty="0" err="1">
                <a:solidFill>
                  <a:schemeClr val="bg1"/>
                </a:solidFill>
              </a:rPr>
              <a:t>даблдекера</a:t>
            </a:r>
            <a:r>
              <a:rPr lang="ru-RU" b="1" dirty="0">
                <a:solidFill>
                  <a:schemeClr val="bg1"/>
                </a:solidFill>
              </a:rPr>
              <a:t>, которую планируется запустить в эксплуатацию с 2011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57" y="14514"/>
            <a:ext cx="4860032" cy="6858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В 1802 году Мария </a:t>
            </a:r>
            <a:r>
              <a:rPr lang="ru-RU" b="1" dirty="0" err="1">
                <a:solidFill>
                  <a:schemeClr val="bg1"/>
                </a:solidFill>
              </a:rPr>
              <a:t>Тюссо</a:t>
            </a:r>
            <a:r>
              <a:rPr lang="ru-RU" b="1" dirty="0">
                <a:solidFill>
                  <a:schemeClr val="bg1"/>
                </a:solidFill>
              </a:rPr>
              <a:t> переезжает в Лондон. В связи с англо-французской войной Мария </a:t>
            </a:r>
            <a:r>
              <a:rPr lang="ru-RU" b="1" dirty="0" err="1">
                <a:solidFill>
                  <a:schemeClr val="bg1"/>
                </a:solidFill>
              </a:rPr>
              <a:t>Тюссо</a:t>
            </a:r>
            <a:r>
              <a:rPr lang="ru-RU" b="1" dirty="0">
                <a:solidFill>
                  <a:schemeClr val="bg1"/>
                </a:solidFill>
              </a:rPr>
              <a:t> и её коллекция не могут вернуться во Францию и она вынуждена была путешествовать по Великобритании и Ирландии. В 1835 </a:t>
            </a:r>
            <a:r>
              <a:rPr lang="ru-RU" b="1" dirty="0" smtClean="0">
                <a:solidFill>
                  <a:schemeClr val="bg1"/>
                </a:solidFill>
              </a:rPr>
              <a:t>году была </a:t>
            </a:r>
            <a:r>
              <a:rPr lang="ru-RU" b="1" dirty="0">
                <a:solidFill>
                  <a:schemeClr val="bg1"/>
                </a:solidFill>
              </a:rPr>
              <a:t>учреждена первая постоянная выставка на Бейкер-стрит в Лондоне.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Одной из центральных частей её музея был </a:t>
            </a:r>
            <a:r>
              <a:rPr lang="ru-RU" b="1" i="1" dirty="0">
                <a:solidFill>
                  <a:schemeClr val="bg1"/>
                </a:solidFill>
              </a:rPr>
              <a:t>Кабинет Ужасов</a:t>
            </a:r>
            <a:r>
              <a:rPr lang="ru-RU" b="1" dirty="0">
                <a:solidFill>
                  <a:schemeClr val="bg1"/>
                </a:solidFill>
              </a:rPr>
              <a:t>. Часть выставки включала жертв французской революции, фигуры убийц и других преступников.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Со временем коллекция пополнилась фигурами других знаменитых людей, таких как адмирал Нельсон, Вальтер Скотт.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В 1884 году коллекция переезжает на </a:t>
            </a:r>
            <a:r>
              <a:rPr lang="ru-RU" b="1" dirty="0" err="1">
                <a:solidFill>
                  <a:schemeClr val="bg1"/>
                </a:solidFill>
              </a:rPr>
              <a:t>Мэрилебон-роуд</a:t>
            </a:r>
            <a:r>
              <a:rPr lang="ru-RU" b="1" dirty="0">
                <a:solidFill>
                  <a:schemeClr val="bg1"/>
                </a:solidFill>
              </a:rPr>
              <a:t>. А в 1925 году пожар уничтожил многие фигуры. Формы не пострадали, и фигуры были реконструированы.</a:t>
            </a:r>
          </a:p>
          <a:p>
            <a:pPr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repphoto_10760_28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8904" y="0"/>
            <a:ext cx="2515096" cy="3354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13467_200711281247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2200" y="2971800"/>
            <a:ext cx="3619500" cy="1858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9600" dirty="0" smtClean="0"/>
              <a:t>     </a:t>
            </a:r>
          </a:p>
          <a:p>
            <a:pPr>
              <a:buNone/>
            </a:pPr>
            <a:r>
              <a:rPr lang="en-US" sz="8000" dirty="0" smtClean="0">
                <a:solidFill>
                  <a:schemeClr val="bg1"/>
                </a:solidFill>
              </a:rPr>
              <a:t>THE </a:t>
            </a:r>
            <a:r>
              <a:rPr lang="en-US" sz="8000" dirty="0" smtClean="0">
                <a:solidFill>
                  <a:schemeClr val="bg1"/>
                </a:solidFill>
              </a:rPr>
              <a:t>END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0592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68960"/>
            <a:ext cx="6948264" cy="37890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</a:rPr>
              <a:t>Примерно </a:t>
            </a:r>
            <a:r>
              <a:rPr lang="ru-RU" sz="2000" b="1" dirty="0" smtClean="0">
                <a:solidFill>
                  <a:schemeClr val="bg1"/>
                </a:solidFill>
              </a:rPr>
              <a:t>в 200 году</a:t>
            </a:r>
            <a:r>
              <a:rPr lang="ru-RU" sz="2000" b="1" dirty="0">
                <a:solidFill>
                  <a:schemeClr val="bg1"/>
                </a:solidFill>
              </a:rPr>
              <a:t> Британия была разделена на две части — Верхнюю и Нижнюю. </a:t>
            </a:r>
            <a:r>
              <a:rPr lang="ru-RU" sz="2000" b="1" dirty="0" err="1">
                <a:solidFill>
                  <a:schemeClr val="bg1"/>
                </a:solidFill>
              </a:rPr>
              <a:t>Лондиниум</a:t>
            </a:r>
            <a:r>
              <a:rPr lang="ru-RU" sz="2000" b="1" dirty="0">
                <a:solidFill>
                  <a:schemeClr val="bg1"/>
                </a:solidFill>
              </a:rPr>
              <a:t> стал столицей Верхней Британии. Примерно в то же время была построена так называемая Римская стена — оборонительное укрепление по периметру города, остатки которого сохранились в центре современного Лондона. </a:t>
            </a:r>
          </a:p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</a:rPr>
              <a:t>После того как ушли римляне – в V веке нашей эры – Лондон стал терять свое значение. В 1066 году после завоевания города норманнским племенем, он становится официальной столицей страны и с тех пор начинает быстро развиваться.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8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79308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260648"/>
            <a:ext cx="7560840" cy="65973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/>
              <a:t>В </a:t>
            </a:r>
            <a:r>
              <a:rPr lang="ru-RU" b="1" dirty="0" smtClean="0"/>
              <a:t>1066 году</a:t>
            </a:r>
            <a:r>
              <a:rPr lang="ru-RU" b="1" dirty="0"/>
              <a:t> после победы </a:t>
            </a:r>
            <a:r>
              <a:rPr lang="ru-RU" b="1" dirty="0" smtClean="0"/>
              <a:t>при Гастингсе королем Англии стал</a:t>
            </a:r>
            <a:r>
              <a:rPr lang="ru-RU" b="1" dirty="0"/>
              <a:t> </a:t>
            </a:r>
            <a:r>
              <a:rPr lang="ru-RU" b="1" dirty="0" smtClean="0"/>
              <a:t> Вильгельм Завоеватель. </a:t>
            </a:r>
            <a:r>
              <a:rPr lang="ru-RU" b="1" dirty="0"/>
              <a:t>Коронация прошла в только что достроенном </a:t>
            </a:r>
            <a:r>
              <a:rPr lang="ru-RU" b="1" dirty="0" smtClean="0"/>
              <a:t> Вестминстерском аббатстве. </a:t>
            </a:r>
            <a:r>
              <a:rPr lang="ru-RU" b="1" dirty="0"/>
              <a:t>Вильгельм дал жителям Лондона некоторые привилегии по сравнению с жителями других городов. При его правлении в на юго-востоке города было построено укрепление, ныне известное как </a:t>
            </a:r>
            <a:r>
              <a:rPr lang="ru-RU" b="1" dirty="0" smtClean="0"/>
              <a:t>Тауэр. </a:t>
            </a:r>
            <a:r>
              <a:rPr lang="ru-RU" b="1" dirty="0"/>
              <a:t>В </a:t>
            </a:r>
            <a:r>
              <a:rPr lang="ru-RU" b="1" dirty="0" smtClean="0"/>
              <a:t>1097</a:t>
            </a:r>
            <a:r>
              <a:rPr lang="ru-RU" b="1" dirty="0"/>
              <a:t> его сын </a:t>
            </a:r>
            <a:r>
              <a:rPr lang="ru-RU" b="1" dirty="0" smtClean="0"/>
              <a:t>Вильгельм </a:t>
            </a:r>
            <a:r>
              <a:rPr lang="en-US" b="1" dirty="0" smtClean="0"/>
              <a:t>II</a:t>
            </a:r>
            <a:r>
              <a:rPr lang="ru-RU" b="1" dirty="0"/>
              <a:t> начал строительство </a:t>
            </a:r>
            <a:r>
              <a:rPr lang="ru-RU" b="1" dirty="0" err="1"/>
              <a:t>Вестминстер-холла</a:t>
            </a:r>
            <a:r>
              <a:rPr lang="ru-RU" b="1" dirty="0"/>
              <a:t>, послужившего </a:t>
            </a:r>
            <a:r>
              <a:rPr lang="ru-RU" b="1" dirty="0" smtClean="0"/>
              <a:t>основой Вестминстерского дворца. </a:t>
            </a:r>
            <a:r>
              <a:rPr lang="ru-RU" b="1" dirty="0"/>
              <a:t>В </a:t>
            </a:r>
            <a:r>
              <a:rPr lang="ru-RU" b="1" dirty="0" smtClean="0"/>
              <a:t>1176 году</a:t>
            </a:r>
            <a:r>
              <a:rPr lang="ru-RU" b="1" dirty="0"/>
              <a:t> началось строительство знаменитого Лондонского моста, просуществовавшего около 600 лет.</a:t>
            </a:r>
          </a:p>
          <a:p>
            <a:pPr>
              <a:buNone/>
            </a:pPr>
            <a:r>
              <a:rPr lang="ru-RU" b="1" dirty="0"/>
              <a:t>В Средние века Лондон разделился на две основных части — административный и политический Вестминстер и торговый Сити. Это разделение сохраняется и поныне.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0_211f0_25d60170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2260104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8784248_london-pozhar_1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4800"/>
            <a:ext cx="8839200" cy="350100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В </a:t>
            </a:r>
            <a:r>
              <a:rPr lang="ru-RU" b="1" dirty="0">
                <a:solidFill>
                  <a:schemeClr val="bg1"/>
                </a:solidFill>
              </a:rPr>
              <a:t>1666 году произошел крупный пожар, в котором город практически сгорел дотла. Именно этот пожар послужил причиной ускоренного строительства города. После пожара стали строиться каменные и кирпичные дома в несколько этажей. Застройка города происходила по архитекторским планам К. </a:t>
            </a:r>
            <a:r>
              <a:rPr lang="ru-RU" b="1" dirty="0" err="1">
                <a:solidFill>
                  <a:schemeClr val="bg1"/>
                </a:solidFill>
              </a:rPr>
              <a:t>Рена</a:t>
            </a:r>
            <a:r>
              <a:rPr lang="ru-RU" b="1" dirty="0">
                <a:solidFill>
                  <a:schemeClr val="bg1"/>
                </a:solidFill>
              </a:rPr>
              <a:t>. Но не все его планы были осуществлены. Одно из известнейших его строений – это собор Святого Павла. Город становится более современным </a:t>
            </a:r>
            <a:r>
              <a:rPr lang="ru-RU" b="1" dirty="0" err="1">
                <a:solidFill>
                  <a:schemeClr val="bg1"/>
                </a:solidFill>
              </a:rPr>
              <a:t>и,естественно</a:t>
            </a:r>
            <a:r>
              <a:rPr lang="ru-RU" b="1" dirty="0">
                <a:solidFill>
                  <a:schemeClr val="bg1"/>
                </a:solidFill>
              </a:rPr>
              <a:t>, более защищенным от пожаров. В 1707 году Лондон становится столицей Великобритании.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    </a:t>
            </a:r>
            <a:r>
              <a:rPr lang="ru-RU" sz="5400" b="1" dirty="0" smtClean="0">
                <a:solidFill>
                  <a:schemeClr val="bg1"/>
                </a:solidFill>
              </a:rPr>
              <a:t>ВИЗИТНАЯ КАРТОЧКА</a:t>
            </a:r>
          </a:p>
          <a:p>
            <a:pPr>
              <a:buNone/>
            </a:pPr>
            <a:r>
              <a:rPr lang="ru-RU" sz="5400" b="1" dirty="0">
                <a:solidFill>
                  <a:schemeClr val="bg1"/>
                </a:solidFill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</a:rPr>
              <a:t>           ЛОНДОНА…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_london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БИГ-БЕН…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Эти часы на башне Парламента Соединенного Королевства слышат во всем мире. Микрофоны радиослужбы ВВС передают их бой каждый час. Именно с первым ударом </a:t>
            </a:r>
            <a:r>
              <a:rPr lang="ru-RU" b="1" dirty="0" err="1">
                <a:solidFill>
                  <a:schemeClr val="bg1"/>
                </a:solidFill>
              </a:rPr>
              <a:t>Биг</a:t>
            </a:r>
            <a:r>
              <a:rPr lang="ru-RU" b="1" dirty="0">
                <a:solidFill>
                  <a:schemeClr val="bg1"/>
                </a:solidFill>
              </a:rPr>
              <a:t> Бена в ночь с 31 на 1 планета официально по международному временному стандарту должна вступить в новое тысячелетие.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В </a:t>
            </a:r>
            <a:r>
              <a:rPr lang="ru-RU" b="1" dirty="0" err="1">
                <a:solidFill>
                  <a:schemeClr val="bg1"/>
                </a:solidFill>
              </a:rPr>
              <a:t>Биг</a:t>
            </a:r>
            <a:r>
              <a:rPr lang="ru-RU" b="1" dirty="0">
                <a:solidFill>
                  <a:schemeClr val="bg1"/>
                </a:solidFill>
              </a:rPr>
              <a:t> Бен туристов не пускают попасть на верх 96 метровой башни можно только по узкой винтовой лестнице. 334 ступени приведут на небольшую открытую </a:t>
            </a:r>
            <a:r>
              <a:rPr lang="ru-RU" b="1" dirty="0" smtClean="0">
                <a:solidFill>
                  <a:schemeClr val="bg1"/>
                </a:solidFill>
              </a:rPr>
              <a:t>площадку.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igb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А знаете ли вы…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b="1" dirty="0" smtClean="0">
                <a:solidFill>
                  <a:schemeClr val="bg1"/>
                </a:solidFill>
              </a:rPr>
              <a:t>…что </a:t>
            </a:r>
            <a:r>
              <a:rPr lang="ru-RU" b="1" dirty="0" err="1">
                <a:solidFill>
                  <a:schemeClr val="bg1"/>
                </a:solidFill>
              </a:rPr>
              <a:t>Биг-Бен</a:t>
            </a:r>
            <a:r>
              <a:rPr lang="ru-RU" b="1" dirty="0">
                <a:solidFill>
                  <a:schemeClr val="bg1"/>
                </a:solidFill>
              </a:rPr>
              <a:t> – это вовсе не та высокая башня Вестминстерского дворца (в народе – Парламента), которую принято изображать на каждой второй открытке с видами Лондона. И даже не часы, которые украшают эту башню. </a:t>
            </a:r>
            <a:r>
              <a:rPr lang="ru-RU" b="1" dirty="0" err="1">
                <a:solidFill>
                  <a:schemeClr val="bg1"/>
                </a:solidFill>
              </a:rPr>
              <a:t>Биг-Бен</a:t>
            </a:r>
            <a:r>
              <a:rPr lang="ru-RU" b="1" dirty="0">
                <a:solidFill>
                  <a:schemeClr val="bg1"/>
                </a:solidFill>
              </a:rPr>
              <a:t> – это колокол, который расположен за циферблатом часов. Весит он почти 14 тонн, в высоту он более двух, а в диаметре – около трех метров.</a:t>
            </a:r>
          </a:p>
          <a:p>
            <a:pPr fontAlgn="base">
              <a:buNone/>
            </a:pPr>
            <a:r>
              <a:rPr lang="ru-RU" b="1" dirty="0">
                <a:solidFill>
                  <a:schemeClr val="bg1"/>
                </a:solidFill>
              </a:rPr>
              <a:t>Откуда взялось такое название колокола, никто до сих пор точно сказать не может. По одной версии, колокол был назван в честь сэра </a:t>
            </a:r>
            <a:r>
              <a:rPr lang="ru-RU" b="1" dirty="0" err="1">
                <a:solidFill>
                  <a:schemeClr val="bg1"/>
                </a:solidFill>
              </a:rPr>
              <a:t>Бенджамина</a:t>
            </a:r>
            <a:r>
              <a:rPr lang="ru-RU" b="1" dirty="0">
                <a:solidFill>
                  <a:schemeClr val="bg1"/>
                </a:solidFill>
              </a:rPr>
              <a:t> Холла, руководившего работами по отливке колоколов. По другой версии – в честь </a:t>
            </a:r>
            <a:r>
              <a:rPr lang="ru-RU" b="1" dirty="0" err="1">
                <a:solidFill>
                  <a:schemeClr val="bg1"/>
                </a:solidFill>
              </a:rPr>
              <a:t>Бенджамина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Каунта</a:t>
            </a:r>
            <a:r>
              <a:rPr lang="ru-RU" b="1" dirty="0">
                <a:solidFill>
                  <a:schemeClr val="bg1"/>
                </a:solidFill>
              </a:rPr>
              <a:t> – популярного в те времена боксера в тяжелом весе – якобы колокол в честь своего кумира назвали рабочие, которые доставляли «Большого Бена» из литейных цехов </a:t>
            </a:r>
            <a:r>
              <a:rPr lang="ru-RU" b="1" dirty="0" err="1">
                <a:solidFill>
                  <a:schemeClr val="bg1"/>
                </a:solidFill>
              </a:rPr>
              <a:t>Уайтчапела</a:t>
            </a:r>
            <a:r>
              <a:rPr lang="ru-RU" b="1" dirty="0">
                <a:solidFill>
                  <a:schemeClr val="bg1"/>
                </a:solidFill>
              </a:rPr>
              <a:t> к зданию Парламента на телеге, запряженной 16 белыми лошадьми.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68005381_6d60c848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124744"/>
            <a:ext cx="5868144" cy="57332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Колесо обозрения Глаз Лондона (</a:t>
            </a:r>
            <a:r>
              <a:rPr lang="ru-RU" b="1" dirty="0" smtClean="0">
                <a:solidFill>
                  <a:schemeClr val="bg1"/>
                </a:solidFill>
              </a:rPr>
              <a:t>London </a:t>
            </a:r>
            <a:r>
              <a:rPr lang="ru-RU" b="1" dirty="0" err="1" smtClean="0">
                <a:solidFill>
                  <a:schemeClr val="bg1"/>
                </a:solidFill>
              </a:rPr>
              <a:t>Eye</a:t>
            </a:r>
            <a:r>
              <a:rPr lang="ru-RU" b="1" dirty="0">
                <a:solidFill>
                  <a:schemeClr val="bg1"/>
                </a:solidFill>
              </a:rPr>
              <a:t>) высотой 135 м - самое высокое колесо обозрения в мире. На нем вы сможете совершить получасовой полет над столицей Великобритании, восхищаясь великолепными видами. Самое романтичное время для осмотра Лондона - вечер, когда начинает темнеть и внизу зажигается множество огней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5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3140968"/>
            <a:ext cx="7499176" cy="37170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Гайд-парк стал Королевским парком в 1536 году, когда он был выкуплен королем Генри VIII. До этого времени эта земля была прекрасным местом для охоты. С течением времени здесь стали отмечать национальные праздники, проводить соревнования. Многочисленные рыцарские казармы на окраинах и непрекращающаяся традиция устраивать оружейные салюты, которые были неотъемлемой частью древних парадов, напоминают об историческом военном прошлом. Самыми известными достопримечательностями парка являются Серпантин, озеро для купания и катания на лодках и </a:t>
            </a:r>
            <a:r>
              <a:rPr lang="ru-RU" b="1" dirty="0" err="1">
                <a:solidFill>
                  <a:schemeClr val="bg1"/>
                </a:solidFill>
              </a:rPr>
              <a:t>Rotten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Row</a:t>
            </a:r>
            <a:r>
              <a:rPr lang="ru-RU" b="1" dirty="0">
                <a:solidFill>
                  <a:schemeClr val="bg1"/>
                </a:solidFill>
              </a:rPr>
              <a:t>, знаменитая на весь мир дорога для верховой езды, которая освещается по ночам. 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546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История и достопримечательности Лондона</vt:lpstr>
      <vt:lpstr>Презентация PowerPoint</vt:lpstr>
      <vt:lpstr>Презентация PowerPoint</vt:lpstr>
      <vt:lpstr>Презентация PowerPoint</vt:lpstr>
      <vt:lpstr>Презентация PowerPoint</vt:lpstr>
      <vt:lpstr>БИГ-БЕН…</vt:lpstr>
      <vt:lpstr>А знаете ли вы…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Лондон</dc:title>
  <dc:creator>Светлана</dc:creator>
  <cp:lastModifiedBy>1</cp:lastModifiedBy>
  <cp:revision>27</cp:revision>
  <dcterms:created xsi:type="dcterms:W3CDTF">2011-03-23T12:13:55Z</dcterms:created>
  <dcterms:modified xsi:type="dcterms:W3CDTF">2020-12-19T11:35:47Z</dcterms:modified>
</cp:coreProperties>
</file>