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  <p:sldMasterId id="2147483657" r:id="rId2"/>
    <p:sldMasterId id="2147483669" r:id="rId3"/>
  </p:sldMasterIdLst>
  <p:notesMasterIdLst>
    <p:notesMasterId r:id="rId20"/>
  </p:notesMasterIdLst>
  <p:sldIdLst>
    <p:sldId id="256" r:id="rId4"/>
    <p:sldId id="258" r:id="rId5"/>
    <p:sldId id="257" r:id="rId6"/>
    <p:sldId id="259" r:id="rId7"/>
    <p:sldId id="260" r:id="rId8"/>
    <p:sldId id="261" r:id="rId9"/>
    <p:sldId id="270" r:id="rId10"/>
    <p:sldId id="271" r:id="rId11"/>
    <p:sldId id="262" r:id="rId12"/>
    <p:sldId id="263" r:id="rId13"/>
    <p:sldId id="264" r:id="rId14"/>
    <p:sldId id="265" r:id="rId15"/>
    <p:sldId id="266" r:id="rId16"/>
    <p:sldId id="268" r:id="rId17"/>
    <p:sldId id="267" r:id="rId18"/>
    <p:sldId id="269" r:id="rId1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74" autoAdjust="0"/>
  </p:normalViewPr>
  <p:slideViewPr>
    <p:cSldViewPr>
      <p:cViewPr varScale="1">
        <p:scale>
          <a:sx n="115" d="100"/>
          <a:sy n="115" d="100"/>
        </p:scale>
        <p:origin x="-1440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74581558486801"/>
          <c:y val="5.5050964041977311E-2"/>
          <c:w val="0.82440420579246498"/>
          <c:h val="0.809271945333985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9-А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Начало войны</c:v>
                </c:pt>
                <c:pt idx="1">
                  <c:v>Битва за Москву</c:v>
                </c:pt>
                <c:pt idx="2">
                  <c:v>Коренной перелом</c:v>
                </c:pt>
                <c:pt idx="3">
                  <c:v>Берлинская операция</c:v>
                </c:pt>
                <c:pt idx="4">
                  <c:v>Единство фронта и тыла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0.70000000000000062</c:v>
                </c:pt>
                <c:pt idx="1">
                  <c:v>0.75000000000000167</c:v>
                </c:pt>
                <c:pt idx="2">
                  <c:v>0.85000000000000064</c:v>
                </c:pt>
                <c:pt idx="3">
                  <c:v>0.82000000000000062</c:v>
                </c:pt>
                <c:pt idx="4">
                  <c:v>0.73000000000000065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9- 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Начало войны</c:v>
                </c:pt>
                <c:pt idx="1">
                  <c:v>Битва за Москву</c:v>
                </c:pt>
                <c:pt idx="2">
                  <c:v>Коренной перелом</c:v>
                </c:pt>
                <c:pt idx="3">
                  <c:v>Берлинская операция</c:v>
                </c:pt>
                <c:pt idx="4">
                  <c:v>Единство фронта и тыла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0.68000000000000171</c:v>
                </c:pt>
                <c:pt idx="1">
                  <c:v>0.62000000000000155</c:v>
                </c:pt>
                <c:pt idx="2">
                  <c:v>0.73000000000000065</c:v>
                </c:pt>
                <c:pt idx="3">
                  <c:v>0.63000000000000178</c:v>
                </c:pt>
                <c:pt idx="4">
                  <c:v>0.70000000000000062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154752"/>
        <c:axId val="30527488"/>
      </c:barChart>
      <c:catAx>
        <c:axId val="78154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527488"/>
        <c:crosses val="autoZero"/>
        <c:auto val="1"/>
        <c:lblAlgn val="ctr"/>
        <c:lblOffset val="100"/>
        <c:noMultiLvlLbl val="0"/>
      </c:catAx>
      <c:valAx>
        <c:axId val="3052748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81547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9-А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Итоговая аттестация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0.8700000000000021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9-Б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Итоговая аттестация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0.75000000000000222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30598656"/>
        <c:axId val="30600192"/>
        <c:axId val="0"/>
      </c:bar3DChart>
      <c:catAx>
        <c:axId val="30598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30600192"/>
        <c:crosses val="autoZero"/>
        <c:auto val="1"/>
        <c:lblAlgn val="ctr"/>
        <c:lblOffset val="100"/>
        <c:noMultiLvlLbl val="0"/>
      </c:catAx>
      <c:valAx>
        <c:axId val="306001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05986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lvl="1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lvl="2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lvl="3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lvl="4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lvl="5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lvl="6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lvl="7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78829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2434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187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6016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1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2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3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4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5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6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7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31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5118100" y="2720340"/>
            <a:ext cx="4317999" cy="129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752599" y="761999"/>
            <a:ext cx="4267201" cy="518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86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❖"/>
              <a:defRPr/>
            </a:lvl1pPr>
            <a:lvl2pPr marL="742950" indent="-133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2pPr>
            <a:lvl3pPr marL="1143000" indent="-1397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3pPr>
            <a:lvl4pPr marL="1600200" indent="-1397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4pPr>
            <a:lvl5pPr marL="2057400" indent="-1397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5pPr>
            <a:lvl6pPr marL="2514600" indent="-139700" algn="l" rtl="0">
              <a:spcBef>
                <a:spcPts val="280"/>
              </a:spcBef>
              <a:buClr>
                <a:schemeClr val="dk1"/>
              </a:buClr>
              <a:buFont typeface="Garamond"/>
              <a:buChar char="•"/>
              <a:defRPr/>
            </a:lvl6pPr>
            <a:lvl7pPr marL="2971800" indent="-152400" algn="l" rtl="0">
              <a:spcBef>
                <a:spcPts val="240"/>
              </a:spcBef>
              <a:buClr>
                <a:schemeClr val="dk1"/>
              </a:buClr>
              <a:buFont typeface="Garamond"/>
              <a:buChar char="•"/>
              <a:defRPr/>
            </a:lvl7pPr>
            <a:lvl8pPr marL="3429000" indent="-152400" algn="l" rtl="0">
              <a:spcBef>
                <a:spcPts val="240"/>
              </a:spcBef>
              <a:buClr>
                <a:schemeClr val="dk1"/>
              </a:buClr>
              <a:buFont typeface="Garamond"/>
              <a:buChar char="•"/>
              <a:defRPr/>
            </a:lvl8pPr>
            <a:lvl9pPr marL="3886200" indent="-152400" algn="l" rtl="0">
              <a:spcBef>
                <a:spcPts val="240"/>
              </a:spcBef>
              <a:buClr>
                <a:schemeClr val="dk1"/>
              </a:buClr>
              <a:buFont typeface="Garamond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E007-1525-4D2F-8234-FB51ACEE50D7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928B3-EF83-4F77-87E4-5BA2D4782C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1371600" y="1295400"/>
            <a:ext cx="6400799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857499" y="571500"/>
            <a:ext cx="3429000" cy="640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86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❖"/>
              <a:defRPr/>
            </a:lvl1pPr>
            <a:lvl2pPr marL="742950" indent="-133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2pPr>
            <a:lvl3pPr marL="1143000" indent="-1397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3pPr>
            <a:lvl4pPr marL="1600200" indent="-1397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4pPr>
            <a:lvl5pPr marL="2057400" indent="-1397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5pPr>
            <a:lvl6pPr marL="2514600" indent="-139700" algn="l" rtl="0">
              <a:spcBef>
                <a:spcPts val="280"/>
              </a:spcBef>
              <a:buClr>
                <a:schemeClr val="dk1"/>
              </a:buClr>
              <a:buFont typeface="Garamond"/>
              <a:buChar char="•"/>
              <a:defRPr/>
            </a:lvl6pPr>
            <a:lvl7pPr marL="2971800" indent="-152400" algn="l" rtl="0">
              <a:spcBef>
                <a:spcPts val="240"/>
              </a:spcBef>
              <a:buClr>
                <a:schemeClr val="dk1"/>
              </a:buClr>
              <a:buFont typeface="Garamond"/>
              <a:buChar char="•"/>
              <a:defRPr/>
            </a:lvl7pPr>
            <a:lvl8pPr marL="3429000" indent="-152400" algn="l" rtl="0">
              <a:spcBef>
                <a:spcPts val="240"/>
              </a:spcBef>
              <a:buClr>
                <a:schemeClr val="dk1"/>
              </a:buClr>
              <a:buFont typeface="Garamond"/>
              <a:buChar char="•"/>
              <a:defRPr/>
            </a:lvl8pPr>
            <a:lvl9pPr marL="3886200" indent="-152400" algn="l" rtl="0">
              <a:spcBef>
                <a:spcPts val="240"/>
              </a:spcBef>
              <a:buClr>
                <a:schemeClr val="dk1"/>
              </a:buClr>
              <a:buFont typeface="Garamond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953001" y="1676400"/>
            <a:ext cx="2819398" cy="5994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953001" y="2275840"/>
            <a:ext cx="2819398" cy="29057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Garamond"/>
              <a:buNone/>
              <a:defRPr/>
            </a:lvl1pPr>
            <a:lvl2pPr marL="457200" indent="0" rtl="0">
              <a:spcBef>
                <a:spcPts val="0"/>
              </a:spcBef>
              <a:buFont typeface="Garamond"/>
              <a:buNone/>
              <a:defRPr/>
            </a:lvl2pPr>
            <a:lvl3pPr marL="914400" indent="0" rtl="0">
              <a:spcBef>
                <a:spcPts val="0"/>
              </a:spcBef>
              <a:buFont typeface="Garamond"/>
              <a:buNone/>
              <a:defRPr/>
            </a:lvl3pPr>
            <a:lvl4pPr marL="1371600" indent="0" rtl="0">
              <a:spcBef>
                <a:spcPts val="0"/>
              </a:spcBef>
              <a:buFont typeface="Garamond"/>
              <a:buNone/>
              <a:defRPr/>
            </a:lvl4pPr>
            <a:lvl5pPr marL="1828800" indent="0" rtl="0">
              <a:spcBef>
                <a:spcPts val="0"/>
              </a:spcBef>
              <a:buFont typeface="Garamond"/>
              <a:buNone/>
              <a:defRPr/>
            </a:lvl5pPr>
            <a:lvl6pPr marL="2286000" indent="0" rtl="0">
              <a:spcBef>
                <a:spcPts val="0"/>
              </a:spcBef>
              <a:buFont typeface="Garamond"/>
              <a:buNone/>
              <a:defRPr/>
            </a:lvl6pPr>
            <a:lvl7pPr marL="2743200" indent="0" rtl="0">
              <a:spcBef>
                <a:spcPts val="0"/>
              </a:spcBef>
              <a:buFont typeface="Garamond"/>
              <a:buNone/>
              <a:defRPr/>
            </a:lvl7pPr>
            <a:lvl8pPr marL="3200400" indent="0" rtl="0">
              <a:spcBef>
                <a:spcPts val="0"/>
              </a:spcBef>
              <a:buFont typeface="Garamond"/>
              <a:buNone/>
              <a:defRPr/>
            </a:lvl8pPr>
            <a:lvl9pPr marL="3657600" indent="0" rtl="0">
              <a:spcBef>
                <a:spcPts val="0"/>
              </a:spcBef>
              <a:buFont typeface="Garamond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1371600" y="1676400"/>
            <a:ext cx="3276600" cy="35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86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❖"/>
              <a:defRPr/>
            </a:lvl1pPr>
            <a:lvl2pPr marL="742950" indent="-133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2pPr>
            <a:lvl3pPr marL="1143000" indent="-1397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3pPr>
            <a:lvl4pPr marL="1600200" indent="-1397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4pPr>
            <a:lvl5pPr marL="2057400" indent="-1397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5pPr>
            <a:lvl6pPr marL="2514600" indent="-139700" algn="l" rtl="0">
              <a:spcBef>
                <a:spcPts val="280"/>
              </a:spcBef>
              <a:buClr>
                <a:schemeClr val="dk1"/>
              </a:buClr>
              <a:buFont typeface="Garamond"/>
              <a:buChar char="•"/>
              <a:defRPr/>
            </a:lvl6pPr>
            <a:lvl7pPr marL="2971800" indent="-152400" algn="l" rtl="0">
              <a:spcBef>
                <a:spcPts val="240"/>
              </a:spcBef>
              <a:buClr>
                <a:schemeClr val="dk1"/>
              </a:buClr>
              <a:buFont typeface="Garamond"/>
              <a:buChar char="•"/>
              <a:defRPr/>
            </a:lvl7pPr>
            <a:lvl8pPr marL="3429000" indent="-152400" algn="l" rtl="0">
              <a:spcBef>
                <a:spcPts val="240"/>
              </a:spcBef>
              <a:buClr>
                <a:schemeClr val="dk1"/>
              </a:buClr>
              <a:buFont typeface="Garamond"/>
              <a:buChar char="•"/>
              <a:defRPr/>
            </a:lvl8pPr>
            <a:lvl9pPr marL="3886200" indent="-152400" algn="l" rtl="0">
              <a:spcBef>
                <a:spcPts val="240"/>
              </a:spcBef>
              <a:buClr>
                <a:schemeClr val="dk1"/>
              </a:buClr>
              <a:buFont typeface="Garamond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E007-1525-4D2F-8234-FB51ACEE50D7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928B3-EF83-4F77-87E4-5BA2D4782C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371600" y="1295400"/>
            <a:ext cx="6400799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371600" y="2057400"/>
            <a:ext cx="6400799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286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❖"/>
              <a:defRPr/>
            </a:lvl1pPr>
            <a:lvl2pPr marL="742950" marR="0" indent="-133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2pPr>
            <a:lvl3pPr marL="1143000" marR="0" indent="-1397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3pPr>
            <a:lvl4pPr marL="1600200" marR="0" indent="-1397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4pPr>
            <a:lvl5pPr marL="2057400" marR="0" indent="-1397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Garamond"/>
              <a:buChar char="•"/>
              <a:defRPr/>
            </a:lvl5pPr>
            <a:lvl6pPr marL="2514600" marR="0" indent="-139700" algn="l" rtl="0">
              <a:spcBef>
                <a:spcPts val="280"/>
              </a:spcBef>
              <a:buClr>
                <a:schemeClr val="dk1"/>
              </a:buClr>
              <a:buFont typeface="Garamond"/>
              <a:buChar char="•"/>
              <a:defRPr/>
            </a:lvl6pPr>
            <a:lvl7pPr marL="2971800" marR="0" indent="-152400" algn="l" rtl="0">
              <a:spcBef>
                <a:spcPts val="240"/>
              </a:spcBef>
              <a:buClr>
                <a:schemeClr val="dk1"/>
              </a:buClr>
              <a:buFont typeface="Garamond"/>
              <a:buChar char="•"/>
              <a:defRPr/>
            </a:lvl7pPr>
            <a:lvl8pPr marL="3429000" marR="0" indent="-152400" algn="l" rtl="0">
              <a:spcBef>
                <a:spcPts val="240"/>
              </a:spcBef>
              <a:buClr>
                <a:schemeClr val="dk1"/>
              </a:buClr>
              <a:buFont typeface="Garamond"/>
              <a:buChar char="•"/>
              <a:defRPr/>
            </a:lvl8pPr>
            <a:lvl9pPr marL="3886200" marR="0" indent="-152400" algn="l" rtl="0">
              <a:spcBef>
                <a:spcPts val="240"/>
              </a:spcBef>
              <a:buClr>
                <a:schemeClr val="dk1"/>
              </a:buClr>
              <a:buFont typeface="Garamond"/>
              <a:buChar char="•"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3048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2971800" y="6356350"/>
            <a:ext cx="320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675436" y="636428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ru-RU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ru-RU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bmusic.narod.ru/songsvov.html" TargetMode="External"/><Relationship Id="rId2" Type="http://schemas.openxmlformats.org/officeDocument/2006/relationships/hyperlink" Target="http://www.9may.ru/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Shape 4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51" y="332656"/>
            <a:ext cx="1634700" cy="194421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>
            <a:spLocks noGrp="1"/>
          </p:cNvSpPr>
          <p:nvPr>
            <p:ph type="ctrTitle"/>
          </p:nvPr>
        </p:nvSpPr>
        <p:spPr>
          <a:xfrm>
            <a:off x="1785918" y="1428736"/>
            <a:ext cx="6343294" cy="8640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400" b="1" dirty="0" smtClean="0"/>
              <a:t>Муниципальное общеобразовательное учреждение</a:t>
            </a:r>
            <a:br>
              <a:rPr lang="ru-RU" sz="1400" b="1" dirty="0" smtClean="0"/>
            </a:br>
            <a:r>
              <a:rPr lang="ru-RU" sz="1400" b="1" dirty="0" smtClean="0"/>
              <a:t>средняя общеобразовательная </a:t>
            </a:r>
            <a:r>
              <a:rPr lang="ru-RU" sz="1600" b="1" dirty="0" smtClean="0"/>
              <a:t>школа № 5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им. Ю.А. </a:t>
            </a:r>
            <a:r>
              <a:rPr lang="ru-RU" sz="1400" b="1" dirty="0" err="1" smtClean="0"/>
              <a:t>Гарнаева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с углубленным изучением отдельных предметов</a:t>
            </a:r>
            <a:br>
              <a:rPr lang="ru-RU" sz="1400" b="1" dirty="0" smtClean="0"/>
            </a:br>
            <a:r>
              <a:rPr lang="ru-RU" sz="1400" b="1" dirty="0" smtClean="0"/>
              <a:t>г.о. Жуковский, ул. </a:t>
            </a:r>
            <a:r>
              <a:rPr lang="ru-RU" sz="1400" b="1" dirty="0" err="1" smtClean="0"/>
              <a:t>Гарнаева</a:t>
            </a:r>
            <a:r>
              <a:rPr lang="ru-RU" sz="1400" b="1" dirty="0" smtClean="0"/>
              <a:t> д. 3А</a:t>
            </a:r>
            <a:br>
              <a:rPr lang="ru-RU" sz="1400" b="1" dirty="0" smtClean="0"/>
            </a:br>
            <a:r>
              <a:rPr lang="ru-RU" sz="1400" b="1" dirty="0" smtClean="0"/>
              <a:t>тел: (495) 556-63-08</a:t>
            </a:r>
            <a:br>
              <a:rPr lang="ru-RU" sz="1400" b="1" dirty="0" smtClean="0"/>
            </a:br>
            <a:r>
              <a:rPr lang="ru-RU" sz="1400" b="1" dirty="0" smtClean="0"/>
              <a:t>Исследовательский проект, посвящённый 70-летию Победы советского народа в   Великой Отечественной войне (1941-1945) .</a:t>
            </a:r>
            <a:br>
              <a:rPr lang="ru-RU" sz="1400" b="1" dirty="0" smtClean="0"/>
            </a:br>
            <a:r>
              <a:rPr lang="ru-RU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«Не забудем их подвиг великий!»</a:t>
            </a:r>
            <a:r>
              <a:rPr lang="ru-RU" sz="1100" b="1" dirty="0"/>
              <a:t/>
            </a:r>
            <a:br>
              <a:rPr lang="ru-RU" sz="1100" b="1" dirty="0"/>
            </a:br>
            <a:endParaRPr lang="en-US" sz="1100" b="1" dirty="0"/>
          </a:p>
        </p:txBody>
      </p:sp>
      <p:sp>
        <p:nvSpPr>
          <p:cNvPr id="53" name="Shape 53"/>
          <p:cNvSpPr txBox="1">
            <a:spLocks noGrp="1"/>
          </p:cNvSpPr>
          <p:nvPr>
            <p:ph type="subTitle" idx="1"/>
          </p:nvPr>
        </p:nvSpPr>
        <p:spPr>
          <a:xfrm>
            <a:off x="2643174" y="2214554"/>
            <a:ext cx="5688632" cy="5616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« </a:t>
            </a:r>
            <a:r>
              <a:rPr lang="ru-RU" sz="1400" b="1" dirty="0" smtClean="0">
                <a:solidFill>
                  <a:schemeClr val="tx1"/>
                </a:solidFill>
              </a:rPr>
              <a:t>Роль современной настольной военно-стратегической игры »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«Пошаговая стратегия войны» в изучении и систематизации знаний учащихся о Великой Отечественной войне»</a:t>
            </a:r>
          </a:p>
          <a:p>
            <a:pPr lvl="0" algn="l">
              <a:spcBef>
                <a:spcPts val="0"/>
              </a:spcBef>
              <a:buSzPct val="25000"/>
            </a:pP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Работу выполнили учащиеся: 10 «А» класс </a:t>
            </a:r>
          </a:p>
          <a:p>
            <a:pPr lvl="0" algn="l">
              <a:spcBef>
                <a:spcPts val="0"/>
              </a:spcBef>
              <a:buSzPct val="25000"/>
            </a:pPr>
            <a:r>
              <a:rPr lang="ru-RU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                                                 </a:t>
            </a:r>
            <a:endParaRPr lang="en-US" sz="14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l">
              <a:spcBef>
                <a:spcPts val="0"/>
              </a:spcBef>
              <a:buSzPct val="25000"/>
            </a:pPr>
            <a:r>
              <a:rPr 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                                                   </a:t>
            </a:r>
            <a:r>
              <a:rPr lang="ru-RU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Богданов </a:t>
            </a:r>
            <a:r>
              <a:rPr lang="ru-RU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Михаил </a:t>
            </a:r>
          </a:p>
          <a:p>
            <a:pPr lvl="0" algn="l">
              <a:spcBef>
                <a:spcPts val="0"/>
              </a:spcBef>
              <a:buSzPct val="25000"/>
            </a:pPr>
            <a:r>
              <a:rPr 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                                                  </a:t>
            </a:r>
            <a:r>
              <a:rPr lang="ru-RU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Никулин Алексей</a:t>
            </a:r>
          </a:p>
          <a:p>
            <a:pPr lvl="0" algn="l">
              <a:spcBef>
                <a:spcPts val="0"/>
              </a:spcBef>
              <a:buSzPct val="25000"/>
            </a:pPr>
            <a:r>
              <a:rPr 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                                                   </a:t>
            </a:r>
            <a:r>
              <a:rPr lang="ru-RU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Фроленков Владислав </a:t>
            </a:r>
          </a:p>
          <a:p>
            <a:pPr lvl="0" algn="l">
              <a:spcBef>
                <a:spcPts val="0"/>
              </a:spcBef>
              <a:buSzPct val="25000"/>
            </a:pPr>
            <a:r>
              <a:rPr lang="ru-RU" sz="1400" b="1" dirty="0" smtClean="0">
                <a:solidFill>
                  <a:schemeClr val="tx1"/>
                </a:solidFill>
              </a:rPr>
              <a:t>                                                           </a:t>
            </a:r>
            <a:r>
              <a:rPr lang="ru-RU" sz="1600" b="1" dirty="0" smtClean="0">
                <a:solidFill>
                  <a:schemeClr val="tx1"/>
                </a:solidFill>
              </a:rPr>
              <a:t>ученик 8 «А» класса </a:t>
            </a:r>
          </a:p>
          <a:p>
            <a:pPr lvl="0" algn="l">
              <a:spcBef>
                <a:spcPts val="0"/>
              </a:spcBef>
              <a:buSzPct val="25000"/>
            </a:pPr>
            <a:r>
              <a:rPr lang="ru-RU" sz="1400" b="1" dirty="0"/>
              <a:t> </a:t>
            </a:r>
            <a:r>
              <a:rPr lang="ru-RU" sz="1400" b="1" dirty="0" smtClean="0"/>
              <a:t>                                                                     </a:t>
            </a:r>
            <a:r>
              <a:rPr lang="ru-RU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Ильин Олег</a:t>
            </a:r>
          </a:p>
          <a:p>
            <a:pPr lvl="0" algn="l">
              <a:spcBef>
                <a:spcPts val="0"/>
              </a:spcBef>
              <a:buSzPct val="25000"/>
            </a:pPr>
            <a:r>
              <a:rPr lang="ru-RU" sz="1600" b="1" dirty="0" smtClean="0">
                <a:solidFill>
                  <a:schemeClr val="tx1"/>
                </a:solidFill>
              </a:rPr>
              <a:t>Руководитель проекта: учитель истории высшей категории</a:t>
            </a:r>
          </a:p>
          <a:p>
            <a:pPr lvl="0" algn="l">
              <a:spcBef>
                <a:spcPts val="0"/>
              </a:spcBef>
              <a:buSzPct val="25000"/>
            </a:pPr>
            <a:r>
              <a:rPr lang="ru-RU" sz="1400" b="1" dirty="0" smtClean="0"/>
              <a:t>                                                </a:t>
            </a:r>
            <a:r>
              <a:rPr lang="ru-RU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Данильченко Надежда Викторовна</a:t>
            </a:r>
            <a:endParaRPr lang="ru-RU" sz="1400" b="1" dirty="0" smtClean="0"/>
          </a:p>
          <a:p>
            <a:pPr lvl="0" algn="l">
              <a:spcBef>
                <a:spcPts val="0"/>
              </a:spcBef>
              <a:buSzPct val="25000"/>
            </a:pPr>
            <a:r>
              <a:rPr lang="ru-RU" sz="1200" b="1" dirty="0" smtClean="0"/>
              <a:t>                             </a:t>
            </a:r>
          </a:p>
          <a:p>
            <a:pPr lvl="0" algn="l">
              <a:spcBef>
                <a:spcPts val="0"/>
              </a:spcBef>
              <a:buSzPct val="25000"/>
            </a:pPr>
            <a:r>
              <a:rPr lang="ru-RU" sz="1200" b="1" dirty="0">
                <a:solidFill>
                  <a:schemeClr val="tx1"/>
                </a:solidFill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</a:rPr>
              <a:t>                                            </a:t>
            </a:r>
          </a:p>
          <a:p>
            <a:pPr lvl="0" algn="l">
              <a:spcBef>
                <a:spcPts val="0"/>
              </a:spcBef>
              <a:buSzPct val="25000"/>
            </a:pPr>
            <a:r>
              <a:rPr lang="ru-RU" sz="1200" b="1" dirty="0" smtClean="0">
                <a:solidFill>
                  <a:schemeClr val="tx1"/>
                </a:solidFill>
              </a:rPr>
              <a:t>                                         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lvl="0" algn="l">
              <a:spcBef>
                <a:spcPts val="0"/>
              </a:spcBef>
              <a:buSzPct val="25000"/>
            </a:pPr>
            <a:endParaRPr lang="en-US" sz="1200" b="1" dirty="0">
              <a:solidFill>
                <a:schemeClr val="tx1"/>
              </a:solidFill>
            </a:endParaRPr>
          </a:p>
          <a:p>
            <a:pPr lvl="0" algn="l">
              <a:spcBef>
                <a:spcPts val="0"/>
              </a:spcBef>
              <a:buSzPct val="25000"/>
            </a:pPr>
            <a:r>
              <a:rPr lang="en-US" sz="1200" b="1" dirty="0" smtClean="0">
                <a:solidFill>
                  <a:schemeClr val="tx1"/>
                </a:solidFill>
              </a:rPr>
              <a:t>                                            </a:t>
            </a:r>
            <a:r>
              <a:rPr lang="ru-RU" sz="1200" b="1" dirty="0" smtClean="0">
                <a:solidFill>
                  <a:schemeClr val="tx1"/>
                </a:solidFill>
              </a:rPr>
              <a:t> г. о. Жуковский</a:t>
            </a:r>
          </a:p>
          <a:p>
            <a:pPr lvl="0" algn="l">
              <a:spcBef>
                <a:spcPts val="0"/>
              </a:spcBef>
              <a:buSzPct val="25000"/>
            </a:pPr>
            <a:r>
              <a:rPr lang="ru-RU" sz="1200" b="1" dirty="0" smtClean="0">
                <a:solidFill>
                  <a:schemeClr val="tx1"/>
                </a:solidFill>
              </a:rPr>
              <a:t>                                                      2015 г.</a:t>
            </a:r>
          </a:p>
          <a:p>
            <a:pPr lvl="0" algn="l">
              <a:spcBef>
                <a:spcPts val="0"/>
              </a:spcBef>
              <a:buSzPct val="25000"/>
            </a:pPr>
            <a:endParaRPr lang="ru-RU" sz="1200" dirty="0" smtClean="0"/>
          </a:p>
          <a:p>
            <a:pPr lvl="0" algn="l">
              <a:spcBef>
                <a:spcPts val="0"/>
              </a:spcBef>
              <a:buSzPct val="25000"/>
            </a:pPr>
            <a:endParaRPr lang="en-US" dirty="0"/>
          </a:p>
        </p:txBody>
      </p:sp>
      <p:pic>
        <p:nvPicPr>
          <p:cNvPr id="6" name="Рисунок 5" descr="C:\Users\Надежда\Desktop\l781-004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2160240" cy="37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8715436" cy="6500834"/>
          </a:xfrm>
        </p:spPr>
        <p:txBody>
          <a:bodyPr>
            <a:normAutofit/>
          </a:bodyPr>
          <a:lstStyle/>
          <a:p>
            <a:endParaRPr lang="ru-RU" sz="1400" b="1" i="1" dirty="0" smtClean="0"/>
          </a:p>
          <a:p>
            <a:endParaRPr lang="ru-RU" sz="1400" b="1" i="1" dirty="0"/>
          </a:p>
          <a:p>
            <a:pPr>
              <a:buNone/>
            </a:pPr>
            <a:r>
              <a:rPr lang="ru-RU" sz="1400" b="1" i="1" dirty="0" smtClean="0"/>
              <a:t>Сравнительная </a:t>
            </a:r>
            <a:r>
              <a:rPr lang="ru-RU" sz="1400" b="1" i="1" dirty="0"/>
              <a:t>диаграмма знаний общих и  стратегических тем Великой Отечественной войны</a:t>
            </a:r>
            <a:r>
              <a:rPr lang="ru-RU" sz="1400" b="1" i="1" dirty="0" smtClean="0"/>
              <a:t>.</a:t>
            </a:r>
            <a:r>
              <a:rPr lang="ru-RU" sz="1400" dirty="0"/>
              <a:t> </a:t>
            </a:r>
          </a:p>
          <a:p>
            <a:endParaRPr lang="ru-RU" sz="1400" b="1" i="1" dirty="0" smtClean="0"/>
          </a:p>
          <a:p>
            <a:endParaRPr lang="ru-RU" sz="1400" b="1" i="1" dirty="0"/>
          </a:p>
          <a:p>
            <a:endParaRPr lang="ru-RU" sz="1400" b="1" i="1" dirty="0" smtClean="0"/>
          </a:p>
          <a:p>
            <a:endParaRPr lang="ru-RU" sz="1400" b="1" i="1" dirty="0"/>
          </a:p>
          <a:p>
            <a:endParaRPr lang="ru-RU" sz="1400" b="1" i="1" dirty="0" smtClean="0"/>
          </a:p>
          <a:p>
            <a:endParaRPr lang="ru-RU" sz="1400" b="1" i="1" dirty="0"/>
          </a:p>
          <a:p>
            <a:endParaRPr lang="ru-RU" sz="1400" b="1" i="1" dirty="0" smtClean="0"/>
          </a:p>
          <a:p>
            <a:endParaRPr lang="ru-RU" sz="1400" b="1" i="1" dirty="0"/>
          </a:p>
          <a:p>
            <a:endParaRPr lang="ru-RU" sz="1400" b="1" i="1" dirty="0" smtClean="0"/>
          </a:p>
          <a:p>
            <a:endParaRPr lang="ru-RU" sz="1400" b="1" i="1" dirty="0"/>
          </a:p>
          <a:p>
            <a:endParaRPr lang="ru-RU" sz="1400" b="1" i="1" dirty="0" smtClean="0"/>
          </a:p>
          <a:p>
            <a:pPr>
              <a:buNone/>
            </a:pPr>
            <a:endParaRPr lang="ru-RU" sz="1400" b="1" i="1" dirty="0" smtClean="0"/>
          </a:p>
          <a:p>
            <a:pPr>
              <a:buNone/>
            </a:pPr>
            <a:endParaRPr lang="ru-RU" sz="1400" b="1" i="1" dirty="0"/>
          </a:p>
          <a:p>
            <a:pPr>
              <a:buNone/>
            </a:pPr>
            <a:r>
              <a:rPr lang="ru-RU" sz="1400" b="1" i="1" dirty="0" smtClean="0"/>
              <a:t>Вывод</a:t>
            </a:r>
            <a:r>
              <a:rPr lang="ru-RU" sz="1400" b="1" i="1" dirty="0"/>
              <a:t>:</a:t>
            </a:r>
            <a:r>
              <a:rPr lang="ru-RU" sz="1400" dirty="0"/>
              <a:t> этот анализ  позволил сделать з</a:t>
            </a:r>
            <a:r>
              <a:rPr lang="ru-RU" sz="1400" dirty="0" smtClean="0"/>
              <a:t>аключение , </a:t>
            </a:r>
            <a:r>
              <a:rPr lang="ru-RU" sz="1400" dirty="0"/>
              <a:t>что общие темы, не затрагивающие темы военных операций и фронтов, вооружения и  технических средств, классы показывают практически одинаковый результат, а там где идет изучение стратегии войны: действия на фронтах, военные операции, то </a:t>
            </a:r>
            <a:r>
              <a:rPr lang="ru-RU" sz="1400" dirty="0" smtClean="0"/>
              <a:t>9 А </a:t>
            </a:r>
            <a:r>
              <a:rPr lang="ru-RU" sz="1400" dirty="0"/>
              <a:t>значительно опережает </a:t>
            </a:r>
            <a:r>
              <a:rPr lang="ru-RU" sz="1400" dirty="0" smtClean="0"/>
              <a:t>9 Б. </a:t>
            </a:r>
          </a:p>
          <a:p>
            <a:pPr>
              <a:buNone/>
            </a:pPr>
            <a:r>
              <a:rPr lang="ru-RU" sz="1400" b="1" dirty="0" smtClean="0"/>
              <a:t>Мнение учащегося 9 А </a:t>
            </a:r>
            <a:r>
              <a:rPr lang="ru-RU" sz="1400" b="1" dirty="0"/>
              <a:t>после игры:</a:t>
            </a:r>
          </a:p>
          <a:p>
            <a:pPr marL="0" indent="0">
              <a:buNone/>
            </a:pPr>
            <a:r>
              <a:rPr lang="ru-RU" sz="1400" dirty="0"/>
              <a:t>«Игра это проводник в мир прошлого. Благодаря </a:t>
            </a:r>
            <a:r>
              <a:rPr lang="ru-RU" sz="1400" dirty="0" smtClean="0"/>
              <a:t>ей мы </a:t>
            </a:r>
            <a:r>
              <a:rPr lang="ru-RU" sz="1400" dirty="0"/>
              <a:t>получаем возможность принять участие в грандиозных исторических событиях. И мы не просто отыгрываем свои роли, мы вживаемся в них!»   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                                          ( </a:t>
            </a:r>
            <a:r>
              <a:rPr lang="ru-RU" sz="1400" dirty="0" err="1" smtClean="0"/>
              <a:t>Саморуков</a:t>
            </a:r>
            <a:r>
              <a:rPr lang="ru-RU" sz="1400" dirty="0" smtClean="0"/>
              <a:t>  </a:t>
            </a:r>
            <a:r>
              <a:rPr lang="ru-RU" sz="1400" dirty="0"/>
              <a:t>Дмитрий)</a:t>
            </a:r>
          </a:p>
          <a:p>
            <a:pPr>
              <a:buNone/>
            </a:pPr>
            <a:endParaRPr lang="ru-RU" sz="14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24277288"/>
              </p:ext>
            </p:extLst>
          </p:nvPr>
        </p:nvGraphicFramePr>
        <p:xfrm>
          <a:off x="242509" y="1052736"/>
          <a:ext cx="8429684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4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4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214414" y="785794"/>
          <a:ext cx="6186502" cy="3340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4214818"/>
            <a:ext cx="80010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Вывод: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 выработала целостное представление об эпохе, связала факты, воссоздала историческую картину, помогла накопить материал для характеристики различных событий, научила использовать терминологию этого времени.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Надежда\Desktop\IMGP63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76672"/>
            <a:ext cx="8498010" cy="612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/>
              <a:t>Заключение</a:t>
            </a:r>
            <a:endParaRPr lang="ru-RU" sz="1800" dirty="0"/>
          </a:p>
          <a:p>
            <a:pPr marL="0" indent="0">
              <a:buNone/>
            </a:pPr>
            <a:r>
              <a:rPr lang="ru-RU" sz="1800" b="1" i="1" dirty="0"/>
              <a:t>«Доводы, до которых человек додумывается сам, обычно убеждают его больше, нежели те, которые пришли в голову другим</a:t>
            </a:r>
            <a:r>
              <a:rPr lang="ru-RU" sz="1800" b="1" i="1" dirty="0" smtClean="0"/>
              <a:t>».          Б</a:t>
            </a:r>
            <a:r>
              <a:rPr lang="ru-RU" sz="1800" b="1" i="1" dirty="0"/>
              <a:t>. Паскаль.</a:t>
            </a:r>
            <a:endParaRPr lang="ru-RU" sz="1800" dirty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038339"/>
              </p:ext>
            </p:extLst>
          </p:nvPr>
        </p:nvGraphicFramePr>
        <p:xfrm>
          <a:off x="4644008" y="2166270"/>
          <a:ext cx="4359428" cy="39270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9714"/>
                <a:gridCol w="2179714"/>
              </a:tblGrid>
              <a:tr h="470642">
                <a:tc gridSpan="2"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«Битва за Москву»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Девочки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Мальчики</a:t>
                      </a:r>
                      <a:endParaRPr lang="ru-RU" dirty="0"/>
                    </a:p>
                  </a:txBody>
                  <a:tcPr/>
                </a:tc>
              </a:tr>
              <a:tr h="550142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75%</a:t>
                      </a:r>
                      <a:endParaRPr lang="ru-RU" dirty="0"/>
                    </a:p>
                  </a:txBody>
                  <a:tcPr/>
                </a:tc>
              </a:tr>
              <a:tr h="457970">
                <a:tc gridSpan="2"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«Коренной перелом в войне»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85%</a:t>
                      </a:r>
                      <a:endParaRPr lang="ru-RU" dirty="0"/>
                    </a:p>
                  </a:txBody>
                  <a:tcPr/>
                </a:tc>
              </a:tr>
              <a:tr h="504056">
                <a:tc gridSpan="2"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«Берлинская операция»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80%</a:t>
                      </a:r>
                      <a:endParaRPr lang="ru-RU" dirty="0"/>
                    </a:p>
                  </a:txBody>
                  <a:tcPr/>
                </a:tc>
              </a:tr>
              <a:tr h="432048">
                <a:tc gridSpan="2"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Вывод: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знания одинаковые.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481744"/>
              </p:ext>
            </p:extLst>
          </p:nvPr>
        </p:nvGraphicFramePr>
        <p:xfrm>
          <a:off x="179512" y="2166270"/>
          <a:ext cx="4357718" cy="39270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8859"/>
                <a:gridCol w="2178859"/>
              </a:tblGrid>
              <a:tr h="48248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«Битва за Москву»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2651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Девочки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Мальчики</a:t>
                      </a:r>
                      <a:endParaRPr lang="ru-RU" dirty="0"/>
                    </a:p>
                  </a:txBody>
                  <a:tcPr/>
                </a:tc>
              </a:tr>
              <a:tr h="512651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55%</a:t>
                      </a:r>
                      <a:endParaRPr lang="ru-RU" dirty="0"/>
                    </a:p>
                  </a:txBody>
                  <a:tcPr/>
                </a:tc>
              </a:tr>
              <a:tr h="51265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«Коренной перелом в войне»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6427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40%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  <a:endParaRPr lang="ru-RU" dirty="0"/>
                    </a:p>
                  </a:txBody>
                  <a:tcPr/>
                </a:tc>
              </a:tr>
              <a:tr h="51265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«Берлинская операция»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2651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75%</a:t>
                      </a:r>
                      <a:endParaRPr lang="ru-RU" dirty="0"/>
                    </a:p>
                  </a:txBody>
                  <a:tcPr/>
                </a:tc>
              </a:tr>
              <a:tr h="414858">
                <a:tc gridSpan="2"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Вывод: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мальчики знают лучше.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143636" y="1643050"/>
            <a:ext cx="15716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9 А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1643050"/>
            <a:ext cx="7425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9 Б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/>
              <a:t>С</a:t>
            </a:r>
            <a:r>
              <a:rPr lang="ru-RU" sz="1800" dirty="0" smtClean="0"/>
              <a:t>коро </a:t>
            </a:r>
            <a:r>
              <a:rPr lang="ru-RU" sz="1800" dirty="0"/>
              <a:t>мы будем отмечать </a:t>
            </a:r>
            <a:r>
              <a:rPr lang="ru-RU" sz="1800" dirty="0">
                <a:solidFill>
                  <a:srgbClr val="C00000"/>
                </a:solidFill>
              </a:rPr>
              <a:t>70-летие</a:t>
            </a:r>
            <a:r>
              <a:rPr lang="ru-RU" sz="1800" dirty="0"/>
              <a:t> Великой Победы. Для людей старшего и среднего поколения - это самый главный праздник нашего народа.</a:t>
            </a:r>
          </a:p>
          <a:p>
            <a:pPr>
              <a:buNone/>
            </a:pPr>
            <a:r>
              <a:rPr lang="ru-RU" sz="1800" dirty="0"/>
              <a:t> А для нынешних 15-17 летних? Поинтересовались у своих сверстников. Они ответили, что День 9 Мая для них:</a:t>
            </a:r>
          </a:p>
          <a:p>
            <a:pPr>
              <a:buNone/>
            </a:pPr>
            <a:r>
              <a:rPr lang="ru-RU" sz="1800" dirty="0"/>
              <a:t> </a:t>
            </a:r>
            <a:r>
              <a:rPr lang="ru-RU" sz="1800" dirty="0" smtClean="0"/>
              <a:t>- </a:t>
            </a:r>
            <a:r>
              <a:rPr lang="ru-RU" sz="1800" dirty="0"/>
              <a:t>великий, святой праздник- </a:t>
            </a:r>
            <a:r>
              <a:rPr lang="ru-RU" sz="1800" dirty="0" smtClean="0"/>
              <a:t>55 </a:t>
            </a:r>
            <a:r>
              <a:rPr lang="ru-RU" sz="1800" dirty="0"/>
              <a:t>% </a:t>
            </a:r>
          </a:p>
          <a:p>
            <a:pPr>
              <a:buNone/>
            </a:pPr>
            <a:r>
              <a:rPr lang="ru-RU" sz="1800" dirty="0"/>
              <a:t> </a:t>
            </a:r>
            <a:r>
              <a:rPr lang="ru-RU" sz="1800" dirty="0" smtClean="0"/>
              <a:t>- </a:t>
            </a:r>
            <a:r>
              <a:rPr lang="ru-RU" sz="1800" dirty="0"/>
              <a:t>не выделяется из других - </a:t>
            </a:r>
            <a:r>
              <a:rPr lang="ru-RU" sz="1800" dirty="0" smtClean="0"/>
              <a:t>45 </a:t>
            </a:r>
            <a:r>
              <a:rPr lang="ru-RU" sz="1800" dirty="0"/>
              <a:t>% </a:t>
            </a:r>
          </a:p>
          <a:p>
            <a:pPr>
              <a:buNone/>
            </a:pPr>
            <a:r>
              <a:rPr lang="ru-RU" sz="1800" dirty="0"/>
              <a:t> </a:t>
            </a:r>
            <a:r>
              <a:rPr lang="ru-RU" sz="1800" dirty="0" smtClean="0"/>
              <a:t>- </a:t>
            </a:r>
            <a:r>
              <a:rPr lang="ru-RU" sz="1800" dirty="0"/>
              <a:t>не считают великим днем - 0 % </a:t>
            </a:r>
          </a:p>
          <a:p>
            <a:endParaRPr lang="ru-RU" dirty="0" smtClean="0"/>
          </a:p>
        </p:txBody>
      </p:sp>
      <p:pic>
        <p:nvPicPr>
          <p:cNvPr id="4" name="Рисунок 3" descr="C:\Users\Надежда\Desktop\IMGP559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2143116"/>
            <a:ext cx="5000660" cy="3929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/>
              <a:t>           Устойчива и позитивна «историческая память». «Она формирует нравственный климат, в котором живёт народ». А если память стирается, то люди, отдалённые от своей истории, становятся и безучастными к свидетельствам прошлого. Поэтому «память - основа совести и нравственности, ... основа эстетического понимания ценностей, ... без памяти нет совести».    </a:t>
            </a:r>
          </a:p>
          <a:p>
            <a:pPr>
              <a:buNone/>
            </a:pPr>
            <a:r>
              <a:rPr lang="ru-RU" sz="2000" b="1" i="1" dirty="0" smtClean="0"/>
              <a:t>                                                                 ( </a:t>
            </a:r>
            <a:r>
              <a:rPr lang="ru-RU" sz="2000" b="1" i="1" dirty="0" smtClean="0"/>
              <a:t>Дмитрий Сергеевич Лихачёв</a:t>
            </a:r>
            <a:r>
              <a:rPr lang="ru-RU" sz="2000" b="1" i="1" dirty="0" smtClean="0"/>
              <a:t>)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8"/>
            <a:ext cx="8715436" cy="5483245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b="1" i="1" dirty="0"/>
              <a:t>Литература:</a:t>
            </a:r>
            <a:endParaRPr lang="ru-RU" dirty="0"/>
          </a:p>
          <a:p>
            <a:pPr>
              <a:buNone/>
            </a:pPr>
            <a:r>
              <a:rPr lang="ru-RU" dirty="0"/>
              <a:t> </a:t>
            </a:r>
          </a:p>
          <a:p>
            <a:pPr>
              <a:buNone/>
            </a:pPr>
            <a:r>
              <a:rPr lang="ru-RU" dirty="0"/>
              <a:t>Великая Отечественная Война. 1941-1945. В 4 книгах. – М.: Наука, 1999. – 560 с.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pPr>
              <a:buNone/>
            </a:pPr>
            <a:r>
              <a:rPr lang="en-US" dirty="0"/>
              <a:t>Forward to Victory! Posters of the Great Patriotic War 1941-1945 / </a:t>
            </a:r>
            <a:r>
              <a:rPr lang="ru-RU" dirty="0" smtClean="0"/>
              <a:t>За</a:t>
            </a:r>
            <a:r>
              <a:rPr lang="en-US" dirty="0" smtClean="0"/>
              <a:t> </a:t>
            </a:r>
            <a:r>
              <a:rPr lang="ru-RU" dirty="0" smtClean="0"/>
              <a:t>нашу</a:t>
            </a:r>
            <a:r>
              <a:rPr lang="en-US" dirty="0" smtClean="0"/>
              <a:t> </a:t>
            </a:r>
            <a:r>
              <a:rPr lang="ru-RU" dirty="0" smtClean="0"/>
              <a:t>победу</a:t>
            </a:r>
            <a:r>
              <a:rPr lang="en-US" dirty="0"/>
              <a:t>! </a:t>
            </a:r>
            <a:r>
              <a:rPr lang="ru-RU" dirty="0"/>
              <a:t>Плакаты </a:t>
            </a:r>
            <a:r>
              <a:rPr lang="ru-RU" dirty="0" smtClean="0"/>
              <a:t>Великой</a:t>
            </a:r>
          </a:p>
          <a:p>
            <a:pPr>
              <a:buNone/>
            </a:pPr>
            <a:r>
              <a:rPr lang="ru-RU" dirty="0" smtClean="0"/>
              <a:t>Отечественной </a:t>
            </a:r>
            <a:r>
              <a:rPr lang="ru-RU" dirty="0"/>
              <a:t>войны 1941-1945 годов. – М.: </a:t>
            </a:r>
          </a:p>
          <a:p>
            <a:pPr>
              <a:buNone/>
            </a:pPr>
            <a:r>
              <a:rPr lang="ru-RU" dirty="0"/>
              <a:t>Контакт-Культура, 2011. – 24 с.</a:t>
            </a:r>
          </a:p>
          <a:p>
            <a:pPr>
              <a:buNone/>
            </a:pPr>
            <a:r>
              <a:rPr lang="ru-RU" dirty="0"/>
              <a:t>Великая Отечественная война 1941 - 1945. Энциклопедия. – М.: Советская энциклопедия, 1985. – 832 с.</a:t>
            </a:r>
          </a:p>
          <a:p>
            <a:pPr>
              <a:buNone/>
            </a:pPr>
            <a:r>
              <a:rPr lang="ru-RU" dirty="0"/>
              <a:t>Великая Отечественная война 1941-1945. Словарь-справочник. – М.: </a:t>
            </a:r>
          </a:p>
          <a:p>
            <a:pPr>
              <a:buNone/>
            </a:pPr>
            <a:r>
              <a:rPr lang="ru-RU" dirty="0"/>
              <a:t>Д.С. Лихачев «Избранные работы» в 3-х томах, Худ. лит., 1987г.</a:t>
            </a:r>
          </a:p>
          <a:p>
            <a:pPr>
              <a:buNone/>
            </a:pPr>
            <a:r>
              <a:rPr lang="ru-RU" dirty="0"/>
              <a:t>А.С. Макаренко «Педагогическая поэма» М.,1976г.</a:t>
            </a:r>
          </a:p>
          <a:p>
            <a:pPr>
              <a:buNone/>
            </a:pPr>
            <a:r>
              <a:rPr lang="ru-RU" dirty="0"/>
              <a:t>Советский Союз в годы Великой Отечественной войны 1941-1945. – М.: Наука, </a:t>
            </a:r>
          </a:p>
          <a:p>
            <a:pPr>
              <a:buNone/>
            </a:pPr>
            <a:r>
              <a:rPr lang="ru-RU" dirty="0"/>
              <a:t>1977. – 734 с.</a:t>
            </a:r>
          </a:p>
          <a:p>
            <a:pPr>
              <a:buNone/>
            </a:pPr>
            <a:r>
              <a:rPr lang="ru-RU" dirty="0"/>
              <a:t>Великая Отечественная война. 1941-1945. Сборник военно-исторических карт. Часть 2. – М.: Звонница-МГ, 2004. – 160 с.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pPr>
              <a:buNone/>
            </a:pPr>
            <a:r>
              <a:rPr lang="ru-RU" dirty="0"/>
              <a:t>Интернет – ресурсы:</a:t>
            </a:r>
          </a:p>
          <a:p>
            <a:pPr>
              <a:buNone/>
            </a:pPr>
            <a:r>
              <a:rPr lang="ru-RU" dirty="0" err="1" smtClean="0"/>
              <a:t>podvignaroda.m</a:t>
            </a:r>
            <a:r>
              <a:rPr lang="en-US" dirty="0"/>
              <a:t>i</a:t>
            </a:r>
            <a:r>
              <a:rPr lang="ru-RU" dirty="0" err="1" smtClean="0"/>
              <a:t>l.ru</a:t>
            </a:r>
            <a:endParaRPr lang="ru-RU" dirty="0"/>
          </a:p>
          <a:p>
            <a:pPr>
              <a:buNone/>
            </a:pPr>
            <a:r>
              <a:rPr lang="ru-RU" u="sng" dirty="0">
                <a:hlinkClick r:id="rId2"/>
              </a:rPr>
              <a:t>www.9may.ru</a:t>
            </a:r>
            <a:endParaRPr lang="ru-RU" dirty="0"/>
          </a:p>
          <a:p>
            <a:pPr>
              <a:buNone/>
            </a:pPr>
            <a:r>
              <a:rPr lang="ru-RU" u="sng" dirty="0">
                <a:hlinkClick r:id="rId3"/>
              </a:rPr>
              <a:t>http://rbmusic.narod.ru/songsvov.html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57166"/>
            <a:ext cx="8286808" cy="62151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1472" y="5643578"/>
            <a:ext cx="7662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 внимание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285728"/>
            <a:ext cx="4488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Мы помним!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idx="1"/>
          </p:nvPr>
        </p:nvSpPr>
        <p:spPr>
          <a:xfrm>
            <a:off x="500034" y="857232"/>
            <a:ext cx="8286808" cy="55721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Цель: </a:t>
            </a:r>
            <a:r>
              <a:rPr lang="ru-RU" dirty="0" smtClean="0"/>
              <a:t>изучить роль  современной настольной учебной игры, как эффективного средства усвоения исторического материала (на примере Великой Отечественной войны). </a:t>
            </a:r>
          </a:p>
          <a:p>
            <a:pPr marL="0" indent="0">
              <a:buNone/>
            </a:pPr>
            <a:r>
              <a:rPr lang="ru-RU" b="1" dirty="0" smtClean="0"/>
              <a:t>Задачи</a:t>
            </a:r>
            <a:r>
              <a:rPr lang="ru-RU" b="1" i="1" dirty="0" smtClean="0"/>
              <a:t>: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1) изучить литературу, посвященную историческим играм;</a:t>
            </a:r>
          </a:p>
          <a:p>
            <a:pPr marL="0" indent="0">
              <a:buNone/>
            </a:pPr>
            <a:r>
              <a:rPr lang="ru-RU" dirty="0" smtClean="0"/>
              <a:t>2) результаты исследования использовать, для  разработки методики анализа знания учащихся с практическим применением игры;</a:t>
            </a:r>
          </a:p>
          <a:p>
            <a:pPr marL="0" indent="0">
              <a:buNone/>
            </a:pPr>
            <a:r>
              <a:rPr lang="ru-RU" dirty="0" smtClean="0"/>
              <a:t>3) вызвать желание родителей и педагогов участвовать в совместной деятельности с детьми;</a:t>
            </a:r>
          </a:p>
          <a:p>
            <a:pPr marL="0" indent="0">
              <a:buNone/>
            </a:pPr>
            <a:r>
              <a:rPr lang="ru-RU" dirty="0" smtClean="0"/>
              <a:t>4)установить, когда и где формируется «историческая память»? </a:t>
            </a:r>
          </a:p>
          <a:p>
            <a:pPr marL="0" indent="0">
              <a:buNone/>
            </a:pPr>
            <a:r>
              <a:rPr lang="ru-RU" dirty="0" smtClean="0"/>
              <a:t>5) расширить знания учащихся по военной истории Отечества;</a:t>
            </a:r>
          </a:p>
          <a:p>
            <a:pPr marL="0" indent="0">
              <a:buNone/>
            </a:pPr>
            <a:r>
              <a:rPr lang="ru-RU" dirty="0" smtClean="0"/>
              <a:t>6) заложить нравственное начало в детях, через изучение темы Великой Отечественной войны.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6000" r="-56000"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642910" y="714356"/>
            <a:ext cx="7715304" cy="25717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Гипотеза:</a:t>
            </a:r>
            <a:r>
              <a:rPr lang="ru-RU" sz="1800" dirty="0" smtClean="0">
                <a:solidFill>
                  <a:schemeClr val="tx1"/>
                </a:solidFill>
              </a:rPr>
              <a:t> установить существует ли положительный результат изучения и систематизации знаний учащихся по данной теме, с  использованием приемов военной - стратегической игры «Пошаговая стратегия войны».</a:t>
            </a:r>
          </a:p>
          <a:p>
            <a:pPr algn="l"/>
            <a:r>
              <a:rPr lang="ru-RU" sz="1800" b="1" i="1" dirty="0" smtClean="0">
                <a:solidFill>
                  <a:schemeClr val="tx1"/>
                </a:solidFill>
              </a:rPr>
              <a:t>Актуальность:</a:t>
            </a:r>
            <a:r>
              <a:rPr lang="ru-RU" sz="1800" dirty="0" smtClean="0">
                <a:solidFill>
                  <a:schemeClr val="tx1"/>
                </a:solidFill>
              </a:rPr>
              <a:t> высокая значимость Великой Отечественной войны в истории нашей страны и в тоже время недостаточность практических разработок для использования на уроке и во внеурочное время, определяет новизну данного исследования и практического применения. </a:t>
            </a:r>
          </a:p>
          <a:p>
            <a:pPr algn="l"/>
            <a:r>
              <a:rPr lang="ru-RU" sz="1800" b="1" i="1" dirty="0" smtClean="0">
                <a:solidFill>
                  <a:schemeClr val="tx1"/>
                </a:solidFill>
              </a:rPr>
              <a:t>Методы исследования: </a:t>
            </a:r>
            <a:r>
              <a:rPr lang="ru-RU" sz="1800" dirty="0" smtClean="0">
                <a:solidFill>
                  <a:schemeClr val="tx1"/>
                </a:solidFill>
              </a:rPr>
              <a:t>теоретическое обобщение, поисковый, эмпирический метод, эксперимент, анализ.</a:t>
            </a:r>
          </a:p>
          <a:p>
            <a:pPr algn="l"/>
            <a:r>
              <a:rPr lang="ru-RU" sz="1800" b="1" i="1" dirty="0" smtClean="0">
                <a:solidFill>
                  <a:schemeClr val="tx1"/>
                </a:solidFill>
              </a:rPr>
              <a:t>Аппаратура:</a:t>
            </a:r>
            <a:r>
              <a:rPr lang="ru-RU" sz="1800" dirty="0" smtClean="0">
                <a:solidFill>
                  <a:schemeClr val="tx1"/>
                </a:solidFill>
              </a:rPr>
              <a:t> компьютер, фотоаппарат, видеокамера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142976" y="357166"/>
            <a:ext cx="6400799" cy="685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ru-RU" sz="1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Основная часть.</a:t>
            </a:r>
            <a:endParaRPr lang="en-US" sz="1600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idx="1"/>
          </p:nvPr>
        </p:nvSpPr>
        <p:spPr>
          <a:xfrm>
            <a:off x="357158" y="928670"/>
            <a:ext cx="8501122" cy="392909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r">
              <a:buNone/>
            </a:pPr>
            <a:r>
              <a:rPr lang="ru-RU" sz="1600" b="1" dirty="0" smtClean="0"/>
              <a:t>“Исследовать - значит видеть то, что видели все, и думать так, как не думал никто".                                                                    Альберт </a:t>
            </a:r>
            <a:r>
              <a:rPr lang="ru-RU" sz="1600" b="1" dirty="0" err="1" smtClean="0"/>
              <a:t>Сент-Дьёрди</a:t>
            </a:r>
            <a:endParaRPr lang="ru-RU" sz="1600" b="1" dirty="0" smtClean="0"/>
          </a:p>
          <a:p>
            <a:pPr>
              <a:buNone/>
            </a:pPr>
            <a:r>
              <a:rPr lang="ru-RU" sz="1600" b="1" i="1" dirty="0" smtClean="0"/>
              <a:t>Игра </a:t>
            </a:r>
            <a:r>
              <a:rPr lang="ru-RU" sz="1600" dirty="0" smtClean="0"/>
              <a:t>приносит радость, порождает интерес, обогащает впечатление, создает в коллективе атмосферу дружелюбия.</a:t>
            </a:r>
          </a:p>
          <a:p>
            <a:pPr>
              <a:buNone/>
            </a:pPr>
            <a:r>
              <a:rPr lang="ru-RU" sz="1600" dirty="0" smtClean="0"/>
              <a:t>В игре есть четкие правила, которые нарушать никому нельзя. Ученик должен научиться </a:t>
            </a:r>
            <a:r>
              <a:rPr lang="ru-RU" sz="1600" dirty="0" err="1" smtClean="0"/>
              <a:t>мобилизировать</a:t>
            </a:r>
            <a:r>
              <a:rPr lang="ru-RU" sz="1600" dirty="0" smtClean="0"/>
              <a:t> свои знания, подчиняться правилам, обращаться к дополнительному источнику информации, к исторической литературе, документам, киноматериалам.</a:t>
            </a:r>
          </a:p>
          <a:p>
            <a:pPr>
              <a:buNone/>
            </a:pPr>
            <a:r>
              <a:rPr lang="ru-RU" sz="1600" dirty="0" smtClean="0"/>
              <a:t>В нашу игру можно играть не только на уроке истории, но и после уроков, дома, вместе с родителями, братьями и сестрами, бабушками и дедушками! </a:t>
            </a:r>
          </a:p>
          <a:p>
            <a:pPr>
              <a:buNone/>
            </a:pPr>
            <a:r>
              <a:rPr lang="ru-RU" sz="1600" i="1" dirty="0" smtClean="0"/>
              <a:t>Вот и связь поколений, передача жизненного опыта молодым. Понимание друг друга в разном возрасте и с разными знаниями. </a:t>
            </a:r>
            <a:endParaRPr lang="ru-RU" sz="1600" dirty="0" smtClean="0"/>
          </a:p>
          <a:p>
            <a:endParaRPr lang="ru-RU" sz="1600" dirty="0" smtClean="0"/>
          </a:p>
          <a:p>
            <a:pPr algn="r"/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                                                            </a:t>
            </a:r>
            <a:endParaRPr lang="en-US" sz="1600" dirty="0"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Рисунок 3" descr="C:\Users\Надежда\Desktop\IMGP63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51519" y="548680"/>
            <a:ext cx="8711205" cy="576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192" y="487734"/>
            <a:ext cx="6400799" cy="685799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Правила игры</a:t>
            </a:r>
            <a:endParaRPr lang="ru-RU" sz="2000" b="1" dirty="0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335863" y="1184842"/>
            <a:ext cx="7572428" cy="378621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1</a:t>
            </a:r>
            <a:r>
              <a:rPr lang="ru-RU" sz="2000" dirty="0"/>
              <a:t>. Поединок между игроками. Сражение происходит  1 на 1. </a:t>
            </a:r>
          </a:p>
          <a:p>
            <a:pPr>
              <a:buNone/>
            </a:pPr>
            <a:r>
              <a:rPr lang="ru-RU" sz="2000" dirty="0"/>
              <a:t>    2. Задача — свести жизни вражеского героя к нулю.</a:t>
            </a:r>
          </a:p>
          <a:p>
            <a:pPr>
              <a:buNone/>
            </a:pPr>
            <a:r>
              <a:rPr lang="ru-RU" sz="2000" dirty="0"/>
              <a:t>    3. Кто это сделает первый — тот выигрывает! Как таковых, фаз в игре нет. </a:t>
            </a:r>
          </a:p>
          <a:p>
            <a:pPr>
              <a:buNone/>
            </a:pPr>
            <a:r>
              <a:rPr lang="ru-RU" sz="2000" dirty="0"/>
              <a:t>    4. Очерёдность действий в своём ходу  задаём сами.</a:t>
            </a:r>
          </a:p>
          <a:p>
            <a:pPr>
              <a:buNone/>
            </a:pPr>
            <a:r>
              <a:rPr lang="ru-RU" sz="2000" dirty="0"/>
              <a:t>    5. Дать характеристику изображению на карте, в противном случае карточка уничтожается.</a:t>
            </a:r>
          </a:p>
          <a:p>
            <a:pPr>
              <a:buNone/>
            </a:pPr>
            <a:r>
              <a:rPr lang="ru-RU" sz="2000" dirty="0"/>
              <a:t>    6. Капитан команды выбирается по жребию.</a:t>
            </a:r>
          </a:p>
          <a:p>
            <a:endParaRPr lang="ru-RU" sz="2000" dirty="0"/>
          </a:p>
        </p:txBody>
      </p:sp>
      <p:pic>
        <p:nvPicPr>
          <p:cNvPr id="5" name="Рисунок 4" descr="C:\Users\Надежда\Desktop\Красная армия\БМП(2шт.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7" y="3472412"/>
            <a:ext cx="2169221" cy="275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Надежда\Desktop\Красная армия\Истребитель (3шт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15" y="3425971"/>
            <a:ext cx="2240090" cy="282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Надежда\Desktop\Красная армия\Карта пехотинца совет (6ш.) 4 есть уже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82" y="500634"/>
            <a:ext cx="2238237" cy="29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Надежда\Desktop\Красная армия\Офицер (3шт.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3" y="523452"/>
            <a:ext cx="2203890" cy="297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Надежда\Desktop\Красная армия\Усиление(2шт)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33" y="3421672"/>
            <a:ext cx="2211174" cy="28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Надежда\Desktop\Красная армия\Тяжелая пехота Совет (4 шт.)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842" y="3415055"/>
            <a:ext cx="2238237" cy="287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Надежда\Desktop\Красная армия\Ресурсы (10шт)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835" y="512185"/>
            <a:ext cx="2224648" cy="292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Надежда\Desktop\Красная армия\ТЯж(4шт)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09" y="505568"/>
            <a:ext cx="2209026" cy="293081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2852734" y="99618"/>
            <a:ext cx="3409909" cy="423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0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Красная Армия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C:\Users\Надежда\Desktop\Фашистская армия\БМП (3шт)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00042"/>
            <a:ext cx="2157414" cy="2989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Надежда\Desktop\Фашистская армия\Бомбандировщик (2шт)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822" y="505566"/>
            <a:ext cx="2209424" cy="294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Надежда\Desktop\Фашистская армия\Офицер(2шт)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17" y="523452"/>
            <a:ext cx="2226865" cy="290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Надежда\Desktop\Фашистская армия\Пехотинец Фермахта (5шт.).jp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53" y="500634"/>
            <a:ext cx="2200175" cy="29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Надежда\Desktop\Фашистская армия\Ресурсы(10шт.)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7" y="3472411"/>
            <a:ext cx="2170170" cy="275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Надежда\Desktop\Фашистская армия\ТЯж (2шт).jp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28" y="3421672"/>
            <a:ext cx="2215909" cy="280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Надежда\Desktop\Фашистская армия\Усиление пехоты(2шт).jpg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17" y="3421672"/>
            <a:ext cx="2237705" cy="28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Надежда\Desktop\Фашистская армия\Тяжелая пехота Вермахта (3шт.).jpg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412" y="3415056"/>
            <a:ext cx="2200616" cy="287479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Прямоугольник 21"/>
          <p:cNvSpPr/>
          <p:nvPr/>
        </p:nvSpPr>
        <p:spPr>
          <a:xfrm>
            <a:off x="4122077" y="120659"/>
            <a:ext cx="230704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Фашистская армия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3" grpId="0"/>
      <p:bldP spid="13" grpId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i="1" dirty="0"/>
              <a:t>В свой ход  можем: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Разыграть </a:t>
            </a:r>
            <a:r>
              <a:rPr lang="ru-RU" dirty="0"/>
              <a:t>столько карт из руки, сколько позволят вам ваши очки производства.</a:t>
            </a:r>
            <a:br>
              <a:rPr lang="ru-RU" dirty="0"/>
            </a:br>
            <a:r>
              <a:rPr lang="ru-RU" dirty="0"/>
              <a:t>Провести атаки </a:t>
            </a:r>
            <a:r>
              <a:rPr lang="ru-RU" dirty="0" err="1"/>
              <a:t>юнитами</a:t>
            </a:r>
            <a:r>
              <a:rPr lang="ru-RU" dirty="0"/>
              <a:t> на столе.</a:t>
            </a:r>
          </a:p>
          <a:p>
            <a:pPr marL="0" indent="0">
              <a:buNone/>
            </a:pPr>
            <a:r>
              <a:rPr lang="ru-RU" dirty="0" smtClean="0"/>
              <a:t>Каждый </a:t>
            </a:r>
            <a:r>
              <a:rPr lang="ru-RU" dirty="0"/>
              <a:t>игрок получает 0 очков производства и 3 карты в руку.</a:t>
            </a:r>
            <a:br>
              <a:rPr lang="ru-RU" dirty="0"/>
            </a:br>
            <a:r>
              <a:rPr lang="ru-RU" dirty="0"/>
              <a:t>Бросается монетка, определяя, кто ходит первый.</a:t>
            </a:r>
            <a:br>
              <a:rPr lang="ru-RU" dirty="0"/>
            </a:br>
            <a:r>
              <a:rPr lang="ru-RU" dirty="0"/>
              <a:t>Игрок, который ходит вторым, получает дополнительную карту из колоды. </a:t>
            </a:r>
            <a:br>
              <a:rPr lang="ru-RU" dirty="0"/>
            </a:b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Игроки </a:t>
            </a:r>
            <a:r>
              <a:rPr lang="ru-RU" dirty="0"/>
              <a:t>выбирают, какие карты они хотят оставить в руке, а какие вернуть назад в колоду. </a:t>
            </a:r>
          </a:p>
          <a:p>
            <a:pPr marL="0" indent="0">
              <a:buNone/>
            </a:pPr>
            <a:r>
              <a:rPr lang="ru-RU" dirty="0"/>
              <a:t>Взамен обмененных карт каждый игрок получает равное число случайных карт из колоды. (Могут попасться точно те же самые!)</a:t>
            </a:r>
            <a:br>
              <a:rPr lang="ru-RU" dirty="0"/>
            </a:br>
            <a:r>
              <a:rPr lang="ru-RU" dirty="0"/>
              <a:t>В начале своего хода игрок получает одно дополнительное полное очко производства, если количество очков производства не равно 10. В начале своего хода игрок получает карту сверху своей колоды, если число карт в руке не равно 10. В противном случае карта уничтожается. Если ваша колода закончилась, и настал ваш черёд тянуть карту, то вы тянете карту усталости (карта из сброса вышей колоды). Сработав первый раз, она нанесёт 1единицу урона вашему герою, во второй ход — два и так далее.</a:t>
            </a:r>
          </a:p>
          <a:p>
            <a:endParaRPr lang="ru-RU" dirty="0"/>
          </a:p>
        </p:txBody>
      </p:sp>
      <p:pic>
        <p:nvPicPr>
          <p:cNvPr id="4" name="Рисунок 3" descr="C:\Users\Надежда\Desktop\IMGP63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357166"/>
            <a:ext cx="4896544" cy="612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F:\фото игры\IMGP63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7905805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игры\IMGP63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19213"/>
            <a:ext cx="3929090" cy="5238787"/>
          </a:xfrm>
          <a:prstGeom prst="rect">
            <a:avLst/>
          </a:prstGeom>
          <a:noFill/>
        </p:spPr>
      </p:pic>
      <p:pic>
        <p:nvPicPr>
          <p:cNvPr id="2052" name="Picture 4" descr="F:\фото игры\IMGP63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0"/>
            <a:ext cx="3929058" cy="523874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000496" y="2571744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VS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85794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i="1" dirty="0"/>
              <a:t>Для анализа  проекта создана экспертная группа из учащихся 11 класса:</a:t>
            </a:r>
            <a:r>
              <a:rPr lang="ru-RU" dirty="0"/>
              <a:t> Балабанова Ирина, </a:t>
            </a:r>
            <a:r>
              <a:rPr lang="ru-RU" dirty="0" err="1"/>
              <a:t>Миклеушану</a:t>
            </a:r>
            <a:r>
              <a:rPr lang="ru-RU" dirty="0"/>
              <a:t> Романа, Бакулина Дмитрия. Группа разработала анкету с вопросами по теме: «Великая Отечественная война» и на каждом этапе ее изучения проводила </a:t>
            </a:r>
            <a:r>
              <a:rPr lang="ru-RU" dirty="0" smtClean="0"/>
              <a:t>сравнительный анализ </a:t>
            </a:r>
            <a:r>
              <a:rPr lang="ru-RU" dirty="0"/>
              <a:t>по темам в двух классах (9А и 9Б), провела опрос мнения учащихся 9А класса об игре и полученных знаниях, среди старшеклассников выяснили вопрос: «Что для них День Победы?». </a:t>
            </a:r>
          </a:p>
          <a:p>
            <a:pPr marL="0" indent="0">
              <a:buNone/>
            </a:pPr>
            <a:r>
              <a:rPr lang="ru-RU" b="1" i="1" dirty="0"/>
              <a:t>Анкета  </a:t>
            </a:r>
            <a:r>
              <a:rPr lang="ru-RU" b="1" i="1" dirty="0" smtClean="0"/>
              <a:t>«Битва </a:t>
            </a:r>
            <a:r>
              <a:rPr lang="ru-RU" b="1" i="1" dirty="0"/>
              <a:t>за Москву»: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1.Когда была Московская битва?</a:t>
            </a:r>
          </a:p>
          <a:p>
            <a:pPr marL="0" indent="0">
              <a:buNone/>
            </a:pPr>
            <a:r>
              <a:rPr lang="ru-RU" dirty="0"/>
              <a:t>2.Планы воюющих сторон, название стратегической операции?</a:t>
            </a:r>
          </a:p>
          <a:p>
            <a:pPr marL="0" indent="0">
              <a:buNone/>
            </a:pPr>
            <a:r>
              <a:rPr lang="ru-RU" dirty="0"/>
              <a:t>3.Название фронтов с двух противоборствующих сторон. Имена командующих фронтами</a:t>
            </a:r>
            <a:r>
              <a:rPr lang="ru-RU" dirty="0" smtClean="0"/>
              <a:t>. Парад </a:t>
            </a:r>
            <a:r>
              <a:rPr lang="ru-RU" dirty="0"/>
              <a:t>на Красной площади.</a:t>
            </a:r>
          </a:p>
          <a:p>
            <a:pPr marL="0" indent="0">
              <a:buNone/>
            </a:pPr>
            <a:r>
              <a:rPr lang="ru-RU" dirty="0"/>
              <a:t>4.Контрнаступление под Москвой. Историческое значение победы и </a:t>
            </a:r>
          </a:p>
          <a:p>
            <a:pPr marL="0" indent="0">
              <a:buNone/>
            </a:pPr>
            <a:r>
              <a:rPr lang="ru-RU" dirty="0"/>
              <a:t>причины победы.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утюр">
  <a:themeElements>
    <a:clrScheme name="Кутюр">
      <a:dk1>
        <a:srgbClr val="000000"/>
      </a:dk1>
      <a:lt1>
        <a:srgbClr val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827</Words>
  <Application>Microsoft Office PowerPoint</Application>
  <PresentationFormat>Экран (4:3)</PresentationFormat>
  <Paragraphs>145</Paragraphs>
  <Slides>16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Кутюр</vt:lpstr>
      <vt:lpstr>Тема Office</vt:lpstr>
      <vt:lpstr>1_Тема Office</vt:lpstr>
      <vt:lpstr> Муниципальное общеобразовательное учреждение средняя общеобразовательная школа № 5  им. Ю.А. Гарнаева с углубленным изучением отдельных предметов г.о. Жуковский, ул. Гарнаева д. 3А тел: (495) 556-63-08 Исследовательский проект, посвящённый 70-летию Победы советского народа в   Великой Отечественной войне (1941-1945) . «Не забудем их подвиг великий!» </vt:lpstr>
      <vt:lpstr>Презентация PowerPoint</vt:lpstr>
      <vt:lpstr>Презентация PowerPoint</vt:lpstr>
      <vt:lpstr>Основная часть.</vt:lpstr>
      <vt:lpstr>Правила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 по истории</dc:title>
  <dc:creator>НАТАЛЬЯ</dc:creator>
  <cp:lastModifiedBy>Надежда</cp:lastModifiedBy>
  <cp:revision>64</cp:revision>
  <dcterms:modified xsi:type="dcterms:W3CDTF">2015-03-04T17:21:47Z</dcterms:modified>
</cp:coreProperties>
</file>