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8" r:id="rId2"/>
    <p:sldId id="260" r:id="rId3"/>
    <p:sldId id="261" r:id="rId4"/>
    <p:sldId id="262" r:id="rId5"/>
    <p:sldId id="263" r:id="rId6"/>
    <p:sldId id="264" r:id="rId7"/>
    <p:sldId id="288" r:id="rId8"/>
    <p:sldId id="289" r:id="rId9"/>
    <p:sldId id="287" r:id="rId10"/>
    <p:sldId id="282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80" r:id="rId23"/>
    <p:sldId id="281" r:id="rId24"/>
    <p:sldId id="283" r:id="rId25"/>
    <p:sldId id="284" r:id="rId26"/>
    <p:sldId id="279" r:id="rId27"/>
    <p:sldId id="25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AF7"/>
    <a:srgbClr val="FFF8F3"/>
    <a:srgbClr val="FEF2E8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4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33DE6-E0C6-4010-9B81-715ECE3B7EAB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49DDFB-2940-4AD7-9535-19E80768E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849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6570589B-843B-4856-9601-C0D1CB16421E}" type="slidenum">
              <a:rPr lang="ru-RU"/>
              <a:pPr eaLnBrk="1" hangingPunct="1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39B815-01A3-47E0-B9E1-C62E52F778C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C4093E-824E-4D2B-A074-F7EB31348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39B815-01A3-47E0-B9E1-C62E52F778C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C4093E-824E-4D2B-A074-F7EB31348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F446C-B94D-41F3-9234-60FEE8FBB4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655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39B815-01A3-47E0-B9E1-C62E52F778C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C4093E-824E-4D2B-A074-F7EB31348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39B815-01A3-47E0-B9E1-C62E52F778C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C4093E-824E-4D2B-A074-F7EB31348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39B815-01A3-47E0-B9E1-C62E52F778C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C4093E-824E-4D2B-A074-F7EB31348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39B815-01A3-47E0-B9E1-C62E52F778C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C4093E-824E-4D2B-A074-F7EB31348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39B815-01A3-47E0-B9E1-C62E52F778C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C4093E-824E-4D2B-A074-F7EB31348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39B815-01A3-47E0-B9E1-C62E52F778C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C4093E-824E-4D2B-A074-F7EB31348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39B815-01A3-47E0-B9E1-C62E52F778C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C4093E-824E-4D2B-A074-F7EB31348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39B815-01A3-47E0-B9E1-C62E52F778C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C4093E-824E-4D2B-A074-F7EB31348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9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8" name="Рисунок 7" descr="bacground-swirl-texture-vector_34-54814.jpg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Прямоугольник с двумя скругленными противолежащими углами 8"/>
            <p:cNvSpPr/>
            <p:nvPr/>
          </p:nvSpPr>
          <p:spPr>
            <a:xfrm>
              <a:off x="214282" y="214290"/>
              <a:ext cx="8715436" cy="6429420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C0C0C0"/>
            </a:solidFill>
            <a:ln>
              <a:noFill/>
            </a:ln>
            <a:effectLst>
              <a:softEdge rad="12700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 descr="0_77131_665cf571_XL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 rot="5400000">
              <a:off x="-816866" y="5031683"/>
              <a:ext cx="2438405" cy="804674"/>
            </a:xfrm>
            <a:prstGeom prst="rect">
              <a:avLst/>
            </a:prstGeom>
          </p:spPr>
        </p:pic>
        <p:pic>
          <p:nvPicPr>
            <p:cNvPr id="11" name="Рисунок 10" descr="0_77131_665cf571_XL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 rot="16200000">
              <a:off x="7522460" y="1031155"/>
              <a:ext cx="2438405" cy="804674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microsoft.com/office/2007/relationships/hdphoto" Target="../media/hdphoto2.wdp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microsoft.com/office/2007/relationships/hdphoto" Target="../media/hdphoto4.wdp"/><Relationship Id="rId4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gif"/><Relationship Id="rId3" Type="http://schemas.openxmlformats.org/officeDocument/2006/relationships/slideLayout" Target="../slideLayouts/slideLayout7.xml"/><Relationship Id="rId7" Type="http://schemas.openxmlformats.org/officeDocument/2006/relationships/hyperlink" Target="http://animo2.ucoz.ru/_ph/68/2/993162780.gif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5.gif"/><Relationship Id="rId5" Type="http://schemas.openxmlformats.org/officeDocument/2006/relationships/hyperlink" Target="http://animo2.ucoz.ru/_ph/68/2/805722513.gif" TargetMode="External"/><Relationship Id="rId4" Type="http://schemas.openxmlformats.org/officeDocument/2006/relationships/image" Target="../media/image5.jpeg"/><Relationship Id="rId9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gallerix.ru/album/Hermitage" TargetMode="External"/><Relationship Id="rId3" Type="http://schemas.openxmlformats.org/officeDocument/2006/relationships/hyperlink" Target="http://img-fotki.yandex.ru/get/6110/160878850.ad/0_77131_665cf571_XL" TargetMode="External"/><Relationship Id="rId7" Type="http://schemas.openxmlformats.org/officeDocument/2006/relationships/hyperlink" Target="http://yandex.ru/images/search?text=%D1%8D%D1%80%D0%BC%D0%B8%D1%82%D0%B0%D0%B6&amp;stype=image&amp;lr=80&amp;noreask=1&amp;source=wiz&amp;uinfo=sw-1455-sh-818-ww-1439-wh-618-pd-1.100000023841858-wp-16x9_1600x900-lt-452" TargetMode="External"/><Relationship Id="rId2" Type="http://schemas.openxmlformats.org/officeDocument/2006/relationships/hyperlink" Target="http://static.freepik.com/free-photo/bacground-swirl-texture-vector_34-5481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C3%EE%F1%F3%E4%E0%F0%F1%F2%E2%E5%ED%ED%FB%E9_%DD%F0%EC%E8%F2%E0%E6" TargetMode="External"/><Relationship Id="rId5" Type="http://schemas.openxmlformats.org/officeDocument/2006/relationships/hyperlink" Target="http://prezentazia.ucoz.ru/load/shablony/prazdniki/saljut/35-1-0-214" TargetMode="External"/><Relationship Id="rId4" Type="http://schemas.openxmlformats.org/officeDocument/2006/relationships/hyperlink" Target="http://prezentacii.com/animacii-dlya-prezentaciy.html" TargetMode="External"/><Relationship Id="rId9" Type="http://schemas.openxmlformats.org/officeDocument/2006/relationships/hyperlink" Target="https://ru.wikipedia.org/wiki/%DD%F0%EC%E8%F2%E0%E6%ED%FB%E5_%EA%EE%F2%FB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hyperlink" Target="https://commons.wikimedia.org/wiki/File:HermitageAcrossNeva.jpg?uselang=ru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1760" y="332656"/>
            <a:ext cx="7200800" cy="3046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riblet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Мы пришли сюда учиться!</a:t>
            </a:r>
            <a:b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</a:b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Не лениться, а трудиться!</a:t>
            </a:r>
            <a:b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</a:b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Работаем старательно!</a:t>
            </a:r>
            <a:b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</a:b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Слушаем внимательно!</a:t>
            </a:r>
          </a:p>
        </p:txBody>
      </p:sp>
    </p:spTree>
    <p:extLst>
      <p:ext uri="{BB962C8B-B14F-4D97-AF65-F5344CB8AC3E}">
        <p14:creationId xmlns:p14="http://schemas.microsoft.com/office/powerpoint/2010/main" val="210949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987824" y="476672"/>
            <a:ext cx="2808312" cy="79208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Задача 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13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71600" y="476672"/>
            <a:ext cx="8280920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П</a:t>
            </a:r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роизведения  живописи - 16903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Рисунок 4" descr="http://journal-shkolniku.ru/img/VinchiM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28800"/>
            <a:ext cx="2873896" cy="3672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journal-shkolniku.ru/img/zim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17032"/>
            <a:ext cx="4320480" cy="2770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Фот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51509"/>
            <a:ext cx="307234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36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1560" y="476672"/>
            <a:ext cx="8280920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Графические произведения - 622452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8" descr="Храмы Санкт-Петербурга в произведениях современных художников-граф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87" y="1614810"/>
            <a:ext cx="372265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Графика Рембрандта в Пушкинском музее, Buro 24/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97163"/>
            <a:ext cx="3606900" cy="459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Трагические сюжеты в графике Франсиско Гойи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46" t="5884" r="4612" b="3015"/>
          <a:stretch/>
        </p:blipFill>
        <p:spPr bwMode="auto">
          <a:xfrm>
            <a:off x="832589" y="4005064"/>
            <a:ext cx="3720152" cy="2410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5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635896" y="476672"/>
            <a:ext cx="5832648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Скульптуры  - 12798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2" descr="Эрмитаж, классицизм, скульпту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9352" y="1340768"/>
            <a:ext cx="2699484" cy="50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Прогулки по залам Эрмитажа. Скульптура. / Эпоха возрожден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16832"/>
            <a:ext cx="2004856" cy="444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Спящий Гермафродит. Площадка Парадной лестницы Эрмитажа. Фото Санкт-Петербурга и пригородов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8" r="6464"/>
          <a:stretch/>
        </p:blipFill>
        <p:spPr bwMode="auto">
          <a:xfrm>
            <a:off x="5910082" y="2708919"/>
            <a:ext cx="2712413" cy="365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68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07504" y="332656"/>
            <a:ext cx="8316415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Произведения прикладного искусства  - 357725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4" descr="Декоративно-прикладное искусство - Картинка 18455/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867" y="1556792"/>
            <a:ext cx="3909157" cy="4892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Как петух с Марсом дружил - Рамблер-Новост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4" t="10621" r="8529" b="3421"/>
          <a:stretch/>
        </p:blipFill>
        <p:spPr bwMode="auto">
          <a:xfrm>
            <a:off x="4932039" y="2708920"/>
            <a:ext cx="3744417" cy="310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72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79512" y="332656"/>
            <a:ext cx="7956376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Археологические памятники  - 751045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Рисунок 4" descr="http://journal-shkolniku.ru/img/podve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719170"/>
            <a:ext cx="2088232" cy="4777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2" descr="Рукодельница: Пектораль. Возвращение (сюжет телеканала ИРТ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60051"/>
            <a:ext cx="2436917" cy="243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Древнее золото Кубани :: Меотские памятники Прикубанья (фото находок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48407"/>
            <a:ext cx="2436917" cy="246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17682[1]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340768"/>
            <a:ext cx="2232249" cy="515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10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1560" y="332656"/>
            <a:ext cx="7560840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Памятники нумизматики - 1122769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Picture 6" descr="Пятерка самых дорогих монет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0" y="4077072"/>
            <a:ext cx="4156609" cy="2038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Культура&amp;шоу - Gazeta.Sp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99335"/>
            <a:ext cx="2015210" cy="155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Монеты царской России как памятник истор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00" y="1700808"/>
            <a:ext cx="4154604" cy="191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ДЕЛЬФИК ТВ: Бэтмен назван величайшим героем комикс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60440"/>
            <a:ext cx="3702496" cy="27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74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95936" y="476672"/>
            <a:ext cx="4320480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Редкие книги - 341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9" name="Picture 6" descr="Фото Декалог, или Закон Бож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17032"/>
            <a:ext cx="2760320" cy="27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1-tub-ru.yandex.net/i?id=6a2043cc2263e7506ec18697e9a538e3-98-144&amp;n=21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07304"/>
            <a:ext cx="3312368" cy="220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Искусство, News Central at www.newyork.ru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27"/>
          <a:stretch/>
        </p:blipFill>
        <p:spPr bwMode="auto">
          <a:xfrm>
            <a:off x="864230" y="3789040"/>
            <a:ext cx="4283834" cy="268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Книга как искусство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30" y="692695"/>
            <a:ext cx="2267610" cy="298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1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499992" y="476672"/>
            <a:ext cx="4320480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Оружие - 13954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Picture 4" descr="на тему: Искусство тульских оружейник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t="2913" r="4326" b="3046"/>
          <a:stretch/>
        </p:blipFill>
        <p:spPr bwMode="auto">
          <a:xfrm>
            <a:off x="4747329" y="1498948"/>
            <a:ext cx="3569087" cy="285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Клинки, кинжалы и другое холодное оруж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Ода оружию в Казанском Кремле (ВИДЕО)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41" t="4814" r="4942"/>
          <a:stretch/>
        </p:blipFill>
        <p:spPr bwMode="auto">
          <a:xfrm>
            <a:off x="755575" y="3429000"/>
            <a:ext cx="3930619" cy="278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Средневековое оружие из русских музеев - фотографии - Оружейная палата, Эрмитаж и друг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733177" y="3782674"/>
            <a:ext cx="1637336" cy="323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23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602360" y="815050"/>
            <a:ext cx="5184576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Документы - 56899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2" name="Picture 2" descr="@дневники - Я слышу мелодии зимнего вет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89231"/>
            <a:ext cx="3672408" cy="343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Евангелие, замкнувшее династический круг - Социальная сеть города Пушкин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4814" r="7644" b="6685"/>
          <a:stretch/>
        </p:blipFill>
        <p:spPr bwMode="auto">
          <a:xfrm>
            <a:off x="827584" y="4005064"/>
            <a:ext cx="3733801" cy="254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Photos Of The Naryshkin Treasure (59 pics) Redr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020" y="548680"/>
            <a:ext cx="2607306" cy="331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75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41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3848" y="1700807"/>
            <a:ext cx="5328592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Сложение натуральных чисел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95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836712"/>
            <a:ext cx="7704856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Предметы истории техники - 3017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2" descr="&quot;Новый Геродот&quot; * Просмотр темы - История развития тех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7330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60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1560" y="1052736"/>
            <a:ext cx="6048672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Предметы печатной продукции - 270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12" descr="Серебряная филигрань Востока XVII - XIX веков в собрании Эрмитажа - М. Л. Меньшикова: купить книгу в магазине Topbooks. Читать 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052736"/>
            <a:ext cx="1872208" cy="229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8" y="3789040"/>
            <a:ext cx="7704856" cy="70609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 smtClean="0">
                <a:ln w="11430"/>
                <a:solidFill>
                  <a:srgbClr val="FF99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Прочие экспонаты - 147898 </a:t>
            </a:r>
            <a:endParaRPr lang="ru-RU" b="1" dirty="0">
              <a:ln w="11430"/>
              <a:solidFill>
                <a:srgbClr val="FF99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79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852936"/>
            <a:ext cx="3754760" cy="1143000"/>
          </a:xfrm>
        </p:spPr>
        <p:txBody>
          <a:bodyPr/>
          <a:lstStyle/>
          <a:p>
            <a:r>
              <a:rPr lang="ru-RU" sz="8000" b="1" dirty="0" smtClean="0">
                <a:solidFill>
                  <a:srgbClr val="FF0000"/>
                </a:solidFill>
                <a:latin typeface="Monotype Corsiva" pitchFamily="66" charset="0"/>
              </a:rPr>
              <a:t>3106071</a:t>
            </a:r>
            <a:endParaRPr lang="ru-RU" sz="8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 rot="20253483">
            <a:off x="313546" y="326279"/>
            <a:ext cx="5608184" cy="1814791"/>
          </a:xfrm>
          <a:prstGeom prst="rect">
            <a:avLst/>
          </a:prstGeom>
        </p:spPr>
        <p:txBody>
          <a:bodyPr>
            <a:prstTxWarp prst="textCurveDown">
              <a:avLst/>
            </a:prstTxWarp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Молодцы!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4" name="Picture 2" descr="Анимашки на тему РУКИ, ЖЕСТЫ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026" y="404664"/>
            <a:ext cx="2530426" cy="211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Рыжий кот l Рыжий кот - Part 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83" y="2996952"/>
            <a:ext cx="3144860" cy="376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02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 достопримечательностей Санкт-Петербурга: Комплекс дворцов Эрмитажа в лучах рассвета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" t="14879" b="10553"/>
          <a:stretch/>
        </p:blipFill>
        <p:spPr bwMode="auto">
          <a:xfrm>
            <a:off x="1187624" y="2852936"/>
            <a:ext cx="6768752" cy="33123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79512" y="548680"/>
            <a:ext cx="8280920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/>
            <a: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Эрмитаж – национальная сокровищница </a:t>
            </a:r>
            <a:r>
              <a:rPr lang="ru-RU" sz="3200" b="1" dirty="0" smtClean="0"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мирового </a:t>
            </a:r>
            <a: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искусства.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36512" y="2060848"/>
            <a:ext cx="9143999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Эрмитаж – </a:t>
            </a:r>
            <a:r>
              <a:rPr lang="ru-RU" sz="3200" b="1" dirty="0" smtClean="0"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достояние и гордость России.</a:t>
            </a:r>
            <a:endParaRPr lang="ru-RU" sz="3200" b="1" dirty="0">
              <a:solidFill>
                <a:srgbClr val="C0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2" descr="http://animo2.ucoz.ru/_ph/68/1/805722513.jpg?1418373064">
            <a:hlinkClick r:id="rId5" tooltip="Просмотры: 1694 | Размеры: 139x146, 26.5Kb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720502"/>
            <a:ext cx="3538414" cy="371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animo2.ucoz.ru/_ph/68/1/805722513.jpg?1418373064">
            <a:hlinkClick r:id="rId5" tooltip="Просмотры: 1694 | Размеры: 139x146, 26.5Kb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62127" y="541919"/>
            <a:ext cx="3538414" cy="371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animo2.ucoz.ru/_ph/68/1/805722513.jpg?1418373064">
            <a:hlinkClick r:id="rId5" tooltip="Просмотры: 1694 | Размеры: 139x146, 26.5Kb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7821">
            <a:off x="2513916" y="676320"/>
            <a:ext cx="3538414" cy="371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animo2.ucoz.ru/_ph/68/1/993162780.jpg?1418373064">
            <a:hlinkClick r:id="rId7" tooltip="Просмотры: 1372 | Размеры: 103x150, 9.8Kb"/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506" y="1206918"/>
            <a:ext cx="1728192" cy="251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animo2.ucoz.ru/_ph/68/1/993162780.jpg?1418373064">
            <a:hlinkClick r:id="rId7" tooltip="Просмотры: 1372 | Размеры: 103x150, 9.8Kb"/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77766" y="1293215"/>
            <a:ext cx="1728192" cy="251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6513" y="1476073"/>
            <a:ext cx="9143999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Эрмитаж – </a:t>
            </a:r>
            <a:r>
              <a:rPr lang="ru-RU" sz="3200" b="1" dirty="0" smtClean="0"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культурное наследие России.</a:t>
            </a:r>
            <a:endParaRPr lang="ru-RU" sz="3200" b="1" dirty="0">
              <a:solidFill>
                <a:srgbClr val="C0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12" name="салю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55632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4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3" presetClass="entr" presetSubtype="16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81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1"/>
      <p:bldP spid="3" grpId="2"/>
      <p:bldP spid="4" grpId="1"/>
      <p:bldP spid="4" grpId="2"/>
      <p:bldP spid="11" grpId="2"/>
      <p:bldP spid="11" grpId="3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836712"/>
            <a:ext cx="24112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Monotype Corsiva" pitchFamily="66" charset="0"/>
              </a:rPr>
              <a:t>Рефлексия</a:t>
            </a:r>
            <a:endParaRPr lang="ru-RU" sz="44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03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Documents and Settings\Admin\Local Settings\Temporary Internet Files\Content.IE5\FS5UHFRC\MCj0438183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016940"/>
            <a:ext cx="3024336" cy="24894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476672"/>
            <a:ext cx="73448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1) Вспомните, как находится периметр и площадь прямоугольника. </a:t>
            </a:r>
          </a:p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2) Найдите периметр и площадь прямоугольника, если длина его 200 м, а ширина 100 м.</a:t>
            </a:r>
          </a:p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3) В здании Зимнего дворца 1084 комнаты. Дверей на 702 больше, чем комнат, а окон на 159 больше, чем дверей.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айдите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количество дверей и окон в Зимнем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дворце.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9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45103">
            <a:off x="864822" y="1111804"/>
            <a:ext cx="8229600" cy="1143000"/>
          </a:xfrm>
        </p:spPr>
        <p:txBody>
          <a:bodyPr>
            <a:scene3d>
              <a:camera prst="perspectiveHeroicExtremeRightFacing"/>
              <a:lightRig rig="flat" dir="tl">
                <a:rot lat="0" lon="0" rev="6600000"/>
              </a:lightRig>
            </a:scene3d>
            <a:sp3d extrusionH="25400" contourW="8890">
              <a:bevelT w="38100" h="31750" prst="ribl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Спасибо за урок !</a:t>
            </a:r>
            <a:endParaRPr lang="ru-RU" sz="9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18" descr="Урок Добродетель и порок. Задание Прочитай притч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12976"/>
            <a:ext cx="336997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132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2365" y="620688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http://static.freepik.com/free-photo/bacground-swirl-texture-vector_34-54814.jpg</a:t>
            </a:r>
            <a:r>
              <a:rPr lang="ru-RU" dirty="0" smtClean="0"/>
              <a:t>  </a:t>
            </a:r>
          </a:p>
          <a:p>
            <a:endParaRPr lang="ru-RU" dirty="0" smtClean="0"/>
          </a:p>
          <a:p>
            <a:r>
              <a:rPr lang="en-US" dirty="0" smtClean="0">
                <a:hlinkClick r:id="rId3"/>
              </a:rPr>
              <a:t>http://img-fotki.yandex.ru/get/6110/160878850.ad/0_77131_665cf571_XL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97242" y="2039337"/>
            <a:ext cx="7447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prezentacii.com/animacii-dlya-prezentaciy.html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797242" y="2567893"/>
            <a:ext cx="7879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prezentazia.ucoz.ru/load/shablony/prazdniki/saljut/35-1-0-214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797242" y="3081734"/>
            <a:ext cx="80232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https://ru.wikipedia.org/wiki/%C3%EE%F1%F3%E4%E0%F0%F1%F2%E2%E5%ED%ED%FB%E9_%</a:t>
            </a:r>
            <a:r>
              <a:rPr lang="en-US" dirty="0" smtClean="0">
                <a:hlinkClick r:id="rId6"/>
              </a:rPr>
              <a:t>DD%F0%EC%E8%F2%E0%E6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09006" y="3884855"/>
            <a:ext cx="78674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http://yandex.ru/images/search?text=%</a:t>
            </a:r>
            <a:r>
              <a:rPr lang="en-US" dirty="0" smtClean="0">
                <a:hlinkClick r:id="rId7"/>
              </a:rPr>
              <a:t>D1%8D%D1%80%D0%BC%D0%B8%D1%82%D0%B0%D0%B6&amp;stype=image&amp;lr=80&amp;noreask=1&amp;source=wiz&amp;uinfo=sw-1455-sh-818-ww-1439-wh-618-pd-1.100000023841858-wp-16x9_1600x900-lt-452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4942909"/>
            <a:ext cx="76780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gallerix.ru/album/Hermitage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5518973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https://ru.wikipedia.org/wiki/%DD%F0%EC%E8%F2%E0%E6%ED%FB%E5_%</a:t>
            </a:r>
            <a:r>
              <a:rPr lang="en-US" dirty="0" smtClean="0">
                <a:hlinkClick r:id="rId9"/>
              </a:rPr>
              <a:t>EA%EE%F2%FB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892331"/>
              </p:ext>
            </p:extLst>
          </p:nvPr>
        </p:nvGraphicFramePr>
        <p:xfrm>
          <a:off x="611560" y="169912"/>
          <a:ext cx="8208912" cy="4876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04056"/>
                <a:gridCol w="3528392"/>
                <a:gridCol w="648072"/>
                <a:gridCol w="3528392"/>
              </a:tblGrid>
              <a:tr h="76808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indent="-226695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Monotype Corsiva" pitchFamily="66" charset="0"/>
                        </a:rPr>
                        <a:t>25 + 36 =</a:t>
                      </a:r>
                      <a:endParaRPr lang="ru-RU" sz="40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4000" b="1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4000" b="1" dirty="0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6808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indent="-226695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Monotype Corsiva" pitchFamily="66" charset="0"/>
                        </a:rPr>
                        <a:t>33 – 19 =</a:t>
                      </a:r>
                      <a:endParaRPr lang="ru-RU" sz="40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Monotype Corsiva" pitchFamily="66" charset="0"/>
                        </a:rPr>
                        <a:t>720 : 3 = </a:t>
                      </a:r>
                      <a:endParaRPr lang="ru-RU" sz="40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6808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Monotype Corsiva" pitchFamily="66" charset="0"/>
                        </a:rPr>
                        <a:t>21 </a:t>
                      </a:r>
                      <a:r>
                        <a:rPr lang="ru-RU" sz="4000" b="1" dirty="0" smtClean="0">
                          <a:effectLst/>
                          <a:latin typeface="Monotype Corsiva" pitchFamily="66" charset="0"/>
                        </a:rPr>
                        <a:t>∙ 4 </a:t>
                      </a:r>
                      <a:r>
                        <a:rPr lang="ru-RU" sz="4000" b="1" dirty="0">
                          <a:effectLst/>
                          <a:latin typeface="Monotype Corsiva" pitchFamily="66" charset="0"/>
                        </a:rPr>
                        <a:t>=</a:t>
                      </a:r>
                      <a:endParaRPr lang="ru-RU" sz="40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Monotype Corsiva" pitchFamily="66" charset="0"/>
                        </a:rPr>
                        <a:t>86 + 27 =</a:t>
                      </a:r>
                      <a:endParaRPr lang="ru-RU" sz="40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680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000" b="1" dirty="0" smtClean="0">
                        <a:solidFill>
                          <a:srgbClr val="C00000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effectLst/>
                          <a:latin typeface="Monotype Corsiva" pitchFamily="66" charset="0"/>
                        </a:rPr>
                        <a:t>1007  </a:t>
                      </a:r>
                      <a:r>
                        <a:rPr lang="ru-RU" sz="4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∙</a:t>
                      </a:r>
                      <a:r>
                        <a:rPr lang="ru-RU" sz="4000" b="1" dirty="0" smtClean="0">
                          <a:effectLst/>
                          <a:latin typeface="Monotype Corsiva" pitchFamily="66" charset="0"/>
                        </a:rPr>
                        <a:t> 2 =</a:t>
                      </a:r>
                      <a:endParaRPr lang="ru-RU" sz="4000" b="1" dirty="0" smtClean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Monotype Corsiva" pitchFamily="66" charset="0"/>
                        </a:rPr>
                        <a:t>520 – 310 =</a:t>
                      </a:r>
                      <a:endParaRPr lang="ru-RU" sz="40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Пятно 1 20"/>
          <p:cNvSpPr/>
          <p:nvPr/>
        </p:nvSpPr>
        <p:spPr>
          <a:xfrm>
            <a:off x="2987824" y="332656"/>
            <a:ext cx="1258932" cy="1227621"/>
          </a:xfrm>
          <a:prstGeom prst="irregularSeal1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ятно 1 22"/>
          <p:cNvSpPr/>
          <p:nvPr/>
        </p:nvSpPr>
        <p:spPr>
          <a:xfrm>
            <a:off x="2987824" y="1512948"/>
            <a:ext cx="1258932" cy="1227621"/>
          </a:xfrm>
          <a:prstGeom prst="irregularSeal1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ятно 1 26"/>
          <p:cNvSpPr/>
          <p:nvPr/>
        </p:nvSpPr>
        <p:spPr>
          <a:xfrm>
            <a:off x="7209592" y="2675531"/>
            <a:ext cx="1374891" cy="1329533"/>
          </a:xfrm>
          <a:prstGeom prst="irregularSeal1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15207" y="560874"/>
            <a:ext cx="63671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61</a:t>
            </a:r>
            <a:endParaRPr lang="ru-RU" sz="4000" dirty="0">
              <a:solidFill>
                <a:schemeClr val="tx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15207" y="1772816"/>
            <a:ext cx="63671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14</a:t>
            </a:r>
            <a:endParaRPr lang="ru-RU" sz="4000" dirty="0">
              <a:solidFill>
                <a:schemeClr val="tx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8" name="Пятно 1 27"/>
          <p:cNvSpPr/>
          <p:nvPr/>
        </p:nvSpPr>
        <p:spPr>
          <a:xfrm>
            <a:off x="7496266" y="3905489"/>
            <a:ext cx="1350905" cy="1323711"/>
          </a:xfrm>
          <a:prstGeom prst="irregularSeal1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07691" y="3009146"/>
            <a:ext cx="862737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113</a:t>
            </a:r>
            <a:endParaRPr lang="ru-RU" sz="4000" dirty="0">
              <a:solidFill>
                <a:schemeClr val="tx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5" name="Пятно 1 24"/>
          <p:cNvSpPr/>
          <p:nvPr/>
        </p:nvSpPr>
        <p:spPr>
          <a:xfrm>
            <a:off x="3215207" y="3966445"/>
            <a:ext cx="1431564" cy="1334763"/>
          </a:xfrm>
          <a:prstGeom prst="irregularSeal1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694364" y="4221088"/>
            <a:ext cx="862737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210</a:t>
            </a:r>
            <a:endParaRPr lang="ru-RU" sz="4000" dirty="0">
              <a:solidFill>
                <a:schemeClr val="tx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6" name="Пятно 1 25"/>
          <p:cNvSpPr/>
          <p:nvPr/>
        </p:nvSpPr>
        <p:spPr>
          <a:xfrm>
            <a:off x="7092280" y="1486389"/>
            <a:ext cx="1394851" cy="1294539"/>
          </a:xfrm>
          <a:prstGeom prst="irregularSeal1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ятно 1 23"/>
          <p:cNvSpPr/>
          <p:nvPr/>
        </p:nvSpPr>
        <p:spPr>
          <a:xfrm>
            <a:off x="2703020" y="2740569"/>
            <a:ext cx="1258932" cy="1227621"/>
          </a:xfrm>
          <a:prstGeom prst="irregularSeal1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307540" y="4299193"/>
            <a:ext cx="108876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2014</a:t>
            </a:r>
            <a:endParaRPr lang="ru-RU" sz="4000" dirty="0">
              <a:solidFill>
                <a:schemeClr val="tx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62996" y="1772816"/>
            <a:ext cx="862737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360</a:t>
            </a:r>
            <a:endParaRPr lang="ru-RU" sz="4000" dirty="0">
              <a:solidFill>
                <a:schemeClr val="tx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15816" y="3009146"/>
            <a:ext cx="63671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84</a:t>
            </a:r>
            <a:endParaRPr lang="ru-RU" sz="4000" dirty="0">
              <a:solidFill>
                <a:schemeClr val="tx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5188" y="4151845"/>
            <a:ext cx="7024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Ж</a:t>
            </a:r>
            <a:endParaRPr lang="ru-RU" sz="4800" dirty="0">
              <a:solidFill>
                <a:srgbClr val="C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67544" y="2947590"/>
            <a:ext cx="7024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М</a:t>
            </a:r>
            <a:endParaRPr lang="ru-RU" sz="4800" dirty="0">
              <a:solidFill>
                <a:srgbClr val="C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11560" y="1711259"/>
            <a:ext cx="5052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Э</a:t>
            </a:r>
            <a:endParaRPr lang="ru-RU" sz="4800" dirty="0">
              <a:solidFill>
                <a:srgbClr val="C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611560" y="530967"/>
            <a:ext cx="57606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Р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797907" y="1711258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А</a:t>
            </a:r>
            <a:endParaRPr lang="ru-RU" sz="4800" dirty="0">
              <a:solidFill>
                <a:srgbClr val="C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88024" y="2924798"/>
            <a:ext cx="6046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И</a:t>
            </a:r>
            <a:endParaRPr lang="ru-RU" sz="4800" dirty="0">
              <a:solidFill>
                <a:srgbClr val="C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644008" y="4134174"/>
            <a:ext cx="7601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Т</a:t>
            </a:r>
            <a:endParaRPr lang="ru-RU" sz="4800" dirty="0">
              <a:solidFill>
                <a:srgbClr val="C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47" name="Рисунок 46" descr="Фото достопримечательностей Санкт-Петербурга: Комплекс дворцов Эрмитажа в лучах рассвета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9" b="-1"/>
          <a:stretch/>
        </p:blipFill>
        <p:spPr bwMode="auto">
          <a:xfrm>
            <a:off x="801567" y="476672"/>
            <a:ext cx="7514849" cy="4715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Рисунок 49" descr="Фото достопримечательностей Санкт-Петербурга: Белый зал в Зимнем дворц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67" y="476672"/>
            <a:ext cx="7514849" cy="4868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Рисунок 50" descr="Фото достопримечательностей Санкт-Петербурга: Иорданская лестница в Зимнем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63" y="476672"/>
            <a:ext cx="7624655" cy="5026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Рисунок 51" descr="http://img-fotki.yandex.ru/get/6214/86441892.336/0_a2da1_f790a1ef_XL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62" y="476672"/>
            <a:ext cx="7624655" cy="5013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Picture 4" descr="32"/>
          <p:cNvPicPr>
            <a:picLocks noChangeAspect="1" noChangeArrowheads="1"/>
          </p:cNvPicPr>
          <p:nvPr/>
        </p:nvPicPr>
        <p:blipFill rotWithShape="1">
          <a:blip r:embed="rId6" cstate="print"/>
          <a:srcRect t="6865"/>
          <a:stretch/>
        </p:blipFill>
        <p:spPr bwMode="auto">
          <a:xfrm>
            <a:off x="4432044" y="358171"/>
            <a:ext cx="1944216" cy="141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011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44444E-6 -3.7037E-6 L 0.2165 0.5469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6" y="2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-2.96296E-6 L 0.26007 0.72963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3" y="3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33333E-6 2.22222E-6 L 0.3316 0.37731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80" y="1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2.96296E-6 L -0.06441 0.38055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1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44444E-6 4.07407E-6 L 0.01371 0.20416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1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44444E-6 -3.7037E-6 L 0.07829 0.55764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2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05556E-6 -2.22222E-6 L 0.60539 0.20162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60" y="1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000"/>
                            </p:stCondLst>
                            <p:childTnLst>
                              <p:par>
                                <p:cTn id="132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9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6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  <p:bldP spid="10" grpId="0"/>
      <p:bldP spid="11" grpId="0"/>
      <p:bldP spid="28" grpId="0" animBg="1"/>
      <p:bldP spid="12" grpId="0"/>
      <p:bldP spid="25" grpId="0" animBg="1"/>
      <p:bldP spid="13" grpId="0"/>
      <p:bldP spid="13" grpId="1"/>
      <p:bldP spid="26" grpId="0" animBg="1"/>
      <p:bldP spid="14" grpId="0"/>
      <p:bldP spid="15" grpId="0"/>
      <p:bldP spid="16" grpId="0"/>
      <p:bldP spid="29" grpId="0"/>
      <p:bldP spid="29" grpId="1"/>
      <p:bldP spid="29" grpId="2"/>
      <p:bldP spid="30" grpId="0"/>
      <p:bldP spid="30" grpId="1"/>
      <p:bldP spid="30" grpId="2"/>
      <p:bldP spid="31" grpId="0"/>
      <p:bldP spid="31" grpId="1"/>
      <p:bldP spid="31" grpId="2"/>
      <p:bldP spid="32" grpId="0"/>
      <p:bldP spid="32" grpId="1"/>
      <p:bldP spid="32" grpId="2"/>
      <p:bldP spid="33" grpId="0"/>
      <p:bldP spid="33" grpId="1"/>
      <p:bldP spid="33" grpId="2"/>
      <p:bldP spid="34" grpId="0"/>
      <p:bldP spid="34" grpId="1"/>
      <p:bldP spid="34" grpId="2"/>
      <p:bldP spid="35" grpId="0"/>
      <p:bldP spid="35" grpId="1"/>
      <p:bldP spid="3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8114" y="332656"/>
            <a:ext cx="57440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>
                <a:latin typeface="Monotype Corsiva" pitchFamily="66" charset="0"/>
              </a:rPr>
              <a:t>Выразите в сантиметрах </a:t>
            </a:r>
            <a:r>
              <a:rPr lang="ru-RU" sz="4000" b="1" u="sng" dirty="0" smtClean="0">
                <a:latin typeface="Monotype Corsiva" pitchFamily="66" charset="0"/>
              </a:rPr>
              <a:t>:</a:t>
            </a:r>
            <a:endParaRPr lang="ru-RU" sz="4000" b="1" u="sng" dirty="0"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904652"/>
            <a:ext cx="4176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30 </a:t>
            </a:r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дм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3 см =          </a:t>
            </a:r>
          </a:p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4 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м 2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см =          </a:t>
            </a:r>
          </a:p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1 км 7 м 64 см =           </a:t>
            </a:r>
          </a:p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20 км 8 м 9 </a:t>
            </a:r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дм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6 см =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904652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33 см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9969" y="1486525"/>
            <a:ext cx="1415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402 см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1990581"/>
            <a:ext cx="1666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1764 см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58778" y="2548069"/>
            <a:ext cx="2273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20896 см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30241" y="3286725"/>
            <a:ext cx="52902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>
                <a:latin typeface="Monotype Corsiva" pitchFamily="66" charset="0"/>
              </a:rPr>
              <a:t>Выразите </a:t>
            </a:r>
            <a:r>
              <a:rPr lang="ru-RU" sz="4000" b="1" u="sng" dirty="0" smtClean="0">
                <a:latin typeface="Monotype Corsiva" pitchFamily="66" charset="0"/>
              </a:rPr>
              <a:t>в </a:t>
            </a:r>
            <a:r>
              <a:rPr lang="ru-RU" sz="4000" b="1" u="sng" dirty="0">
                <a:latin typeface="Monotype Corsiva" pitchFamily="66" charset="0"/>
              </a:rPr>
              <a:t>килограммах:</a:t>
            </a:r>
          </a:p>
        </p:txBody>
      </p:sp>
      <p:sp>
        <p:nvSpPr>
          <p:cNvPr id="19" name="Круглая лента лицом вниз 18"/>
          <p:cNvSpPr/>
          <p:nvPr/>
        </p:nvSpPr>
        <p:spPr>
          <a:xfrm>
            <a:off x="5726343" y="1408707"/>
            <a:ext cx="2662081" cy="905039"/>
          </a:xfrm>
          <a:prstGeom prst="ellipseRibbo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Круглая лента лицом вниз 17"/>
          <p:cNvSpPr/>
          <p:nvPr/>
        </p:nvSpPr>
        <p:spPr>
          <a:xfrm>
            <a:off x="625871" y="4338076"/>
            <a:ext cx="2662081" cy="905039"/>
          </a:xfrm>
          <a:prstGeom prst="ellipseRibbo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502207" y="3928988"/>
            <a:ext cx="30140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5 ц 3 кг =</a:t>
            </a:r>
          </a:p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1 т 8 ц 52 кг =</a:t>
            </a:r>
          </a:p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16 т 3 ц 44 кг =</a:t>
            </a:r>
          </a:p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21 т 40 кг =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69670" y="3928988"/>
            <a:ext cx="1666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503 кг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54396" y="4506793"/>
            <a:ext cx="1666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1852 кг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062072"/>
            <a:ext cx="1666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16344 кг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96136" y="5590981"/>
            <a:ext cx="1666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21040 кг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35896" y="1990581"/>
            <a:ext cx="10663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1764 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56176" y="4506793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1852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8" name="Picture 4" descr="Фото :: Екатерина II Великая (Catherine II Great) - София Фредерика Августа Ангальт-Цербстская (Sofiya Frederick August Angalit-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5"/>
          <a:stretch/>
        </p:blipFill>
        <p:spPr bwMode="auto">
          <a:xfrm flipH="1">
            <a:off x="1127619" y="260648"/>
            <a:ext cx="2508277" cy="3148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6" name="Picture 4" descr="ermitazh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"/>
          <a:stretch/>
        </p:blipFill>
        <p:spPr bwMode="auto">
          <a:xfrm>
            <a:off x="3844161" y="1311182"/>
            <a:ext cx="3248119" cy="2098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Группа 22"/>
          <p:cNvGrpSpPr/>
          <p:nvPr/>
        </p:nvGrpSpPr>
        <p:grpSpPr>
          <a:xfrm>
            <a:off x="5835352" y="291713"/>
            <a:ext cx="2662081" cy="905039"/>
            <a:chOff x="472763" y="5590981"/>
            <a:chExt cx="2662081" cy="905039"/>
          </a:xfrm>
        </p:grpSpPr>
        <p:sp>
          <p:nvSpPr>
            <p:cNvPr id="27" name="Круглая лента лицом вниз 26"/>
            <p:cNvSpPr/>
            <p:nvPr/>
          </p:nvSpPr>
          <p:spPr>
            <a:xfrm>
              <a:off x="472763" y="5590981"/>
              <a:ext cx="2662081" cy="905039"/>
            </a:xfrm>
            <a:prstGeom prst="ellipseRibbon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270629" y="5849689"/>
              <a:ext cx="10663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600" b="1" dirty="0" smtClean="0">
                  <a:solidFill>
                    <a:srgbClr val="00B050"/>
                  </a:solidFill>
                  <a:latin typeface="Monotype Corsiva" pitchFamily="66" charset="0"/>
                </a:rPr>
                <a:t>1764 </a:t>
              </a:r>
              <a:endParaRPr lang="ru-RU" sz="3600" b="1" dirty="0">
                <a:solidFill>
                  <a:srgbClr val="00B050"/>
                </a:solidFill>
                <a:latin typeface="Monotype Corsiva" pitchFamily="66" charset="0"/>
              </a:endParaRPr>
            </a:p>
          </p:txBody>
        </p:sp>
      </p:grpSp>
      <p:pic>
        <p:nvPicPr>
          <p:cNvPr id="9218" name="Picture 2" descr="Николай I (1825 - 1855) - Фото 4035/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08104" y="3464860"/>
            <a:ext cx="2530700" cy="31137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20" name="Picture 4" descr="День в истории: 5 феврал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91" y="4477314"/>
            <a:ext cx="3919422" cy="210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Группа 28"/>
          <p:cNvGrpSpPr/>
          <p:nvPr/>
        </p:nvGrpSpPr>
        <p:grpSpPr>
          <a:xfrm>
            <a:off x="395536" y="3464860"/>
            <a:ext cx="2662081" cy="905039"/>
            <a:chOff x="472763" y="5590981"/>
            <a:chExt cx="2662081" cy="905039"/>
          </a:xfrm>
        </p:grpSpPr>
        <p:sp>
          <p:nvSpPr>
            <p:cNvPr id="31" name="Круглая лента лицом вниз 30"/>
            <p:cNvSpPr/>
            <p:nvPr/>
          </p:nvSpPr>
          <p:spPr>
            <a:xfrm>
              <a:off x="472763" y="5590981"/>
              <a:ext cx="2662081" cy="905039"/>
            </a:xfrm>
            <a:prstGeom prst="ellipseRibbon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1270629" y="5849689"/>
              <a:ext cx="10663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600" b="1" dirty="0" smtClean="0">
                  <a:solidFill>
                    <a:srgbClr val="00B050"/>
                  </a:solidFill>
                  <a:latin typeface="Monotype Corsiva" pitchFamily="66" charset="0"/>
                </a:rPr>
                <a:t>1852 </a:t>
              </a:r>
              <a:endParaRPr lang="ru-RU" sz="3600" b="1" dirty="0">
                <a:solidFill>
                  <a:srgbClr val="00B050"/>
                </a:solidFill>
                <a:latin typeface="Monotype Corsiva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084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1.48148E-6 L 0.30868 -0.03681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90" y="-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51979 0.01643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90" y="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1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1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9" grpId="0" animBg="1"/>
      <p:bldP spid="19" grpId="1" animBg="1"/>
      <p:bldP spid="18" grpId="0" animBg="1"/>
      <p:bldP spid="18" grpId="1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6" grpId="0"/>
      <p:bldP spid="16" grpId="1"/>
      <p:bldP spid="16" grpId="2"/>
      <p:bldP spid="16" grpId="3"/>
      <p:bldP spid="17" grpId="0"/>
      <p:bldP spid="17" grpId="1"/>
      <p:bldP spid="17" grpId="2"/>
      <p:bldP spid="17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Самостоятельная работа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26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ид с Невы на комплекс зданий Государственного Эрмитажа: слева направо Эрмитажный театр — Большой Эрмитаж — Малый Эрмитаж — Зимний дворец; (Новый Эрмитаж расположен за Большим)">
            <a:hlinkClick r:id="rId2" tooltip="&quot;Вид с Невы на комплекс зданий Государственного Эрмитажа: слева направо Эрмитажный театр — Большой Эрмитаж — Малый Эрмитаж — Зимний дворец; (Новый Эрмитаж расположен за Большим)&quot;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2" b="16990"/>
          <a:stretch/>
        </p:blipFill>
        <p:spPr bwMode="auto">
          <a:xfrm>
            <a:off x="107504" y="908720"/>
            <a:ext cx="8928992" cy="15841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617251" y="299511"/>
            <a:ext cx="1909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u="sng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  <a:t>Эрмитаж</a:t>
            </a:r>
            <a:endParaRPr lang="ru-RU" sz="3600" b="1" u="sng" dirty="0">
              <a:solidFill>
                <a:srgbClr val="FFFF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646" y="2514183"/>
            <a:ext cx="22717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Monotype Corsiva" pitchFamily="66" charset="0"/>
              </a:rPr>
              <a:t>Эрмитажный театр </a:t>
            </a:r>
            <a:endParaRPr lang="ru-RU" sz="2000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3448" y="2912704"/>
            <a:ext cx="2092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Monotype Corsiva" pitchFamily="66" charset="0"/>
              </a:rPr>
              <a:t>Большой Эрмитаж </a:t>
            </a:r>
            <a:endParaRPr lang="ru-RU" sz="2000" dirty="0"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2510000"/>
            <a:ext cx="19607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Monotype Corsiva" pitchFamily="66" charset="0"/>
              </a:rPr>
              <a:t>Малый Эрмитаж </a:t>
            </a:r>
            <a:endParaRPr lang="ru-RU" sz="2000" dirty="0"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04248" y="2492896"/>
            <a:ext cx="16257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Monotype Corsiva" pitchFamily="66" charset="0"/>
              </a:rPr>
              <a:t>Зимний дворец</a:t>
            </a:r>
            <a:endParaRPr lang="ru-RU" sz="2000" dirty="0"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67653" y="2956882"/>
            <a:ext cx="18453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Monotype Corsiva" pitchFamily="66" charset="0"/>
              </a:rPr>
              <a:t>Новый Эрмитаж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971600" y="2204864"/>
            <a:ext cx="108012" cy="398997"/>
          </a:xfrm>
          <a:prstGeom prst="downArrow">
            <a:avLst>
              <a:gd name="adj1" fmla="val 50000"/>
              <a:gd name="adj2" fmla="val 87793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2842555" y="2204864"/>
            <a:ext cx="127012" cy="747610"/>
          </a:xfrm>
          <a:prstGeom prst="downArrow">
            <a:avLst>
              <a:gd name="adj1" fmla="val 50000"/>
              <a:gd name="adj2" fmla="val 87793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294605" y="2179672"/>
            <a:ext cx="108012" cy="398997"/>
          </a:xfrm>
          <a:prstGeom prst="downArrow">
            <a:avLst>
              <a:gd name="adj1" fmla="val 50000"/>
              <a:gd name="adj2" fmla="val 87793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452320" y="2179672"/>
            <a:ext cx="108012" cy="398997"/>
          </a:xfrm>
          <a:prstGeom prst="downArrow">
            <a:avLst>
              <a:gd name="adj1" fmla="val 50000"/>
              <a:gd name="adj2" fmla="val 87793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Театральный уикенд в Санкт-Петербурге. Мобильная версия - m.tochka.ne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45470"/>
            <a:ext cx="502210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upload.wikimedia.org/wikipedia/commons/thumb/f/f1/Spb_06-2012_Palace_Embankment_various_13.jpg/1280px-Spb_06-2012_Palace_Embankment_various_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871" y="3358226"/>
            <a:ext cx="5507661" cy="315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Висячие сады Петербурга - висячие сады Вавилон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466" y="3346704"/>
            <a:ext cx="422447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Фото достопримечательностей Санкт-Петербурга: Здание Нового эрмитажа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153" y="3345470"/>
            <a:ext cx="5043253" cy="3149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Россия = Архитектура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82"/>
          <a:stretch/>
        </p:blipFill>
        <p:spPr bwMode="auto">
          <a:xfrm>
            <a:off x="1835696" y="3356992"/>
            <a:ext cx="5537836" cy="314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73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4"/>
          <p:cNvSpPr>
            <a:spLocks noChangeArrowheads="1" noChangeShapeType="1" noTextEdit="1"/>
          </p:cNvSpPr>
          <p:nvPr/>
        </p:nvSpPr>
        <p:spPr bwMode="auto">
          <a:xfrm>
            <a:off x="609600" y="1676400"/>
            <a:ext cx="8077200" cy="2133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4">
              <a:avLst>
                <a:gd name="adj1" fmla="val 9449"/>
                <a:gd name="adj2" fmla="val 787"/>
              </a:avLst>
            </a:prstTxWarp>
          </a:bodyPr>
          <a:lstStyle/>
          <a:p>
            <a:pPr algn="ctr"/>
            <a:r>
              <a:rPr lang="ru-RU" sz="3600" kern="10" dirty="0"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540000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"/>
                <a:cs typeface="Arial"/>
              </a:rPr>
              <a:t>Гимнастика для глаз</a:t>
            </a:r>
          </a:p>
        </p:txBody>
      </p:sp>
      <p:pic>
        <p:nvPicPr>
          <p:cNvPr id="2052" name="Picture 5" descr="glaz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05064"/>
            <a:ext cx="2209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641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40x320 - Анимашка на телефон 240x32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7573"/>
            <a:ext cx="130355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Изображения и Анимация GIF из Пиноккио Персонаж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941" y="195470"/>
            <a:ext cx="1618059" cy="134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alexa fox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12" y="2924944"/>
            <a:ext cx="1633706" cy="113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alexa fox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24943"/>
            <a:ext cx="1633706" cy="113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alexa fox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114" y="335064"/>
            <a:ext cx="1633706" cy="113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3191272" y="3497507"/>
            <a:ext cx="228600" cy="228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076056" y="869661"/>
            <a:ext cx="228600" cy="228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Собаки и кошки: на кого мы похожи. - Надежда Васильевна Поляков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1756419" cy="157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Изображения и Анимация GIF из Пиноккио Персонаж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59" y="195470"/>
            <a:ext cx="1618058" cy="134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alexa fox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85309" y="5445224"/>
            <a:ext cx="1730032" cy="120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240x320 - Анимашка на телефон 240x32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310587"/>
            <a:ext cx="1718317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http://im3-tub-ru.yandex.net/i?id=4090db51d918157bae8865011c3686f5-32-144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04" y="5332599"/>
            <a:ext cx="19240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44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5185E-6 L 1.01545 0.90857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764" y="4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1.0099 0.91921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03" y="4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0116 L 0.06093 -0.03982 C 0.07378 -0.04907 0.09305 -0.05394 0.11302 -0.05394 C 0.13576 -0.05394 0.15399 -0.04907 0.16684 -0.03982 L 0.22795 0.00116 " pathEditMode="relative" rAng="0" ptsTypes="FffFF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89" y="-275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500"/>
                            </p:stCondLst>
                            <p:childTnLst>
                              <p:par>
                                <p:cTn id="4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0.18125 -0.36736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63" y="-1838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5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500"/>
                            </p:stCondLst>
                            <p:childTnLst>
                              <p:par>
                                <p:cTn id="5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0.57986 0.69421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93" y="3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500"/>
                            </p:stCondLst>
                            <p:childTnLst>
                              <p:par>
                                <p:cTn id="65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C 2.5E-6 -0.12708 0.10677 -0.22546 0.2375 -0.22546 C 0.37239 -0.22546 0.47951 -0.12708 0.47951 -3.7037E-7 C 0.47951 0.12708 0.58611 0.22616 0.72135 0.22616 C 0.85208 0.22616 0.95937 0.12708 0.95937 -3.7037E-7 " pathEditMode="relative" rAng="0" ptsTypes="fffff">
                                      <p:cBhvr>
                                        <p:cTn id="6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6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3000"/>
                            </p:stCondLst>
                            <p:childTnLst>
                              <p:par>
                                <p:cTn id="7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48148E-6 L 0.76666 0.23658 L -0.00834 0.56667 L 0.76441 0.76042 " pathEditMode="relative" ptsTypes="AAAA">
                                      <p:cBhvr>
                                        <p:cTn id="7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900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1.11111E-6 L -0.7856 -0.27778 L 0.00729 -0.57616 L -0.68334 -0.75394 " pathEditMode="relative" ptsTypes="AAAA">
                                      <p:cBhvr>
                                        <p:cTn id="8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4000"/>
                            </p:stCondLst>
                            <p:childTnLst>
                              <p:par>
                                <p:cTn id="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500"/>
                            </p:stCondLst>
                            <p:childTnLst>
                              <p:par>
                                <p:cTn id="94" presetID="5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0.09259 C 0.00469 -0.10023 -0.1441 -0.26806 -0.34358 -0.27917 C -0.53403 -0.29352 -0.71233 -0.16389 -0.72413 0.02315 C -0.73906 0.1963 -0.61424 0.35718 -0.43542 0.36944 C -0.27222 0.37847 -0.11736 0.2713 -0.10538 0.10949 C -0.09358 -0.03704 -0.19792 -0.17569 -0.34913 -0.18704 C -0.48924 -0.19583 -0.62031 -0.10648 -0.62917 0.02917 C -0.63785 0.15 -0.55469 0.26852 -0.42969 0.27384 C -0.31667 0.28287 -0.20972 0.21343 -0.20052 0.1037 C -0.19479 0.00579 -0.25729 -0.08889 -0.35538 -0.09537 C -0.44167 -0.10023 -0.52795 -0.04884 -0.53403 0.03519 C -0.53976 0.10718 -0.49531 0.17593 -0.42361 0.18171 C -0.36424 0.18796 -0.30174 0.15579 -0.29861 0.09838 C -0.29288 0.05255 -0.31667 0.00301 -0.36111 -0.00301 C -0.39722 -0.00301 -0.43281 0.0088 -0.43854 0.04028 C -0.44167 0.06042 -0.43542 0.08102 -0.41788 0.08982 C -0.40903 0.09259 -0.40295 0.09259 -0.3941 0.08982 " pathEditMode="relative" rAng="0" ptsTypes="fffffffffffffffff">
                                      <p:cBhvr>
                                        <p:cTn id="9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90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5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1500"/>
                            </p:stCondLst>
                            <p:childTnLst>
                              <p:par>
                                <p:cTn id="10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6.2963E-6 L 0.18906 -0.76597 L 0.33541 -0.01319 L 0.48541 -0.77245 L 0.65607 -0.00995 L 1.00972 -0.78055 L 1.00364 -0.79513 " pathEditMode="relative" ptsTypes="AAAAAAA">
                                      <p:cBhvr>
                                        <p:cTn id="10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" name="Picture 20" descr="Уловы из живого журнала и всякие интересности Сети . - Страница 54 - Беседка - Форум города Дзержинский. Московская обла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9" y="3573016"/>
            <a:ext cx="4177736" cy="2783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Эрмитажные коты и их праздник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285" y="3565541"/>
            <a:ext cx="4159907" cy="2783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Пушистые хранители музея - интересное о кошках. Домашний любимец. Домашний любимец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53" y="524189"/>
            <a:ext cx="4134281" cy="2730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Стена ВКонтакте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2" b="6410"/>
          <a:stretch/>
        </p:blipFill>
        <p:spPr bwMode="auto">
          <a:xfrm>
            <a:off x="4643633" y="512211"/>
            <a:ext cx="4168560" cy="2742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ПРОФЕССИОНАЛЬНЫЙ ПРАЗДНИК &quot; Вертикаль успех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767" y="1052736"/>
            <a:ext cx="3939856" cy="369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3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1" dur="2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9" dur="2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3" dur="2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</TotalTime>
  <Words>322</Words>
  <Application>Microsoft Office PowerPoint</Application>
  <PresentationFormat>Экран (4:3)</PresentationFormat>
  <Paragraphs>86</Paragraphs>
  <Slides>27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Самостоятельная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3106071</vt:lpstr>
      <vt:lpstr>Презентация PowerPoint</vt:lpstr>
      <vt:lpstr>Презентация PowerPoint</vt:lpstr>
      <vt:lpstr>Презентация PowerPoint</vt:lpstr>
      <vt:lpstr>Спасибо за урок !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User</cp:lastModifiedBy>
  <cp:revision>238</cp:revision>
  <dcterms:created xsi:type="dcterms:W3CDTF">2014-11-04T15:20:09Z</dcterms:created>
  <dcterms:modified xsi:type="dcterms:W3CDTF">2014-12-14T00:03:22Z</dcterms:modified>
</cp:coreProperties>
</file>