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8" r:id="rId3"/>
    <p:sldId id="279" r:id="rId4"/>
    <p:sldId id="283" r:id="rId5"/>
    <p:sldId id="285" r:id="rId6"/>
    <p:sldId id="264" r:id="rId7"/>
    <p:sldId id="265" r:id="rId8"/>
    <p:sldId id="290" r:id="rId9"/>
    <p:sldId id="300" r:id="rId10"/>
    <p:sldId id="306" r:id="rId11"/>
    <p:sldId id="304" r:id="rId12"/>
    <p:sldId id="295" r:id="rId13"/>
    <p:sldId id="305" r:id="rId14"/>
    <p:sldId id="302" r:id="rId15"/>
    <p:sldId id="293" r:id="rId16"/>
    <p:sldId id="294" r:id="rId17"/>
    <p:sldId id="276" r:id="rId18"/>
    <p:sldId id="30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12" autoAdjust="0"/>
    <p:restoredTop sz="94228" autoAdjust="0"/>
  </p:normalViewPr>
  <p:slideViewPr>
    <p:cSldViewPr>
      <p:cViewPr varScale="1">
        <p:scale>
          <a:sx n="100" d="100"/>
          <a:sy n="100" d="100"/>
        </p:scale>
        <p:origin x="-3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FC770-98FF-46B6-A94E-961183941D3F}" type="datetimeFigureOut">
              <a:rPr lang="ru-RU" smtClean="0"/>
              <a:pPr/>
              <a:t>16.03.2015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ABC75-8ACD-4A5B-B8D5-A0DF2E9262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3ABC75-8ACD-4A5B-B8D5-A0DF2E926240}"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530E46-6AE9-4DAC-9AE9-3F2D94CD03D1}" type="slidenum">
              <a:rPr lang="ru-RU" smtClean="0"/>
              <a:pPr/>
              <a:t>14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arheroes.ru/hero/hero.asp?Hero_id=12461" TargetMode="External"/><Relationship Id="rId3" Type="http://schemas.openxmlformats.org/officeDocument/2006/relationships/hyperlink" Target="http://wolok.ru/%D0%BF%D0%BE%D0%BB%D0%BE%D1%81%D1%83%D1%85%D0%B8%D0%BD-%D0%B2%D0%B8%D0%BA%D1%82%D0%BE%D1%80-%D0%B8%D0%B2%D0%B0%D0%BD%D0%BE%D0%B2%D0%B8%D1%87/" TargetMode="External"/><Relationship Id="rId7" Type="http://schemas.openxmlformats.org/officeDocument/2006/relationships/hyperlink" Target="http://ru.wikipedia.org/wiki/%D0%9A%D0%BB%D0%B8%D0%BC%D0%B5%D0%BD%D0%BA%D0%BE,_%D0%9D%D0%B8%D0%BA%D0%BE%D0%BB%D0%B0%D0%B9_%D0%98%D0%B2%D0%B0%D0%BD%D0%BE%D0%B2%D0%B8%D1%87_(%D0%93%D0%B5%D1%80%D0%BE%D0%B9_%D0%A1%D0%BE%D0%B2%D0%B5%D1%82%D1%81%D0%BA%D0%BE%D0%B3%D0%BE_%D0%A1%D0%BE%D1%8E%D0%B7%D0%B0)" TargetMode="External"/><Relationship Id="rId2" Type="http://schemas.openxmlformats.org/officeDocument/2006/relationships/hyperlink" Target="https://ru.foursquare.com/v/%D0%B1%D1%83%D0%BB%D1%8C%D0%B2%D0%B0%D1%80-%D0%B3%D0%B5%D1%80%D0%BE%D0%B5%D0%B2/4efd5b216da1cd03567cb25f" TargetMode="External"/><Relationship Id="rId1" Type="http://schemas.openxmlformats.org/officeDocument/2006/relationships/slideLayout" Target="../slideLayouts/slideLayout7.xml"/><Relationship Id="rId6" Type="http://schemas.openxmlformats.org/officeDocument/2006/relationships/hyperlink" Target="http://www.vokzal-nk.ru/novokuznetsk/solomina.html" TargetMode="External"/><Relationship Id="rId5" Type="http://schemas.openxmlformats.org/officeDocument/2006/relationships/hyperlink" Target="http://airaces.narod.ru/woman/woman.htm" TargetMode="External"/><Relationship Id="rId4" Type="http://schemas.openxmlformats.org/officeDocument/2006/relationships/hyperlink" Target="http://referat.znate.ru/text/index-80034.html" TargetMode="External"/><Relationship Id="rId9" Type="http://schemas.openxmlformats.org/officeDocument/2006/relationships/hyperlink" Target="http://53news.ru/novosti/1917-podvig-krasilova-cheremnova-i-gerasimenko-pochtili-v-velikom-novgorode-i-novokuznetsk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62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714348" y="785794"/>
            <a:ext cx="7429552" cy="4031873"/>
          </a:xfrm>
          <a:prstGeom prst="rect">
            <a:avLst/>
          </a:prstGeom>
        </p:spPr>
        <p:txBody>
          <a:bodyPr wrap="square">
            <a:spAutoFit/>
          </a:bodyPr>
          <a:lstStyle/>
          <a:p>
            <a:pPr algn="ctr"/>
            <a:r>
              <a:rPr lang="ru-RU" sz="3200" b="1" dirty="0" smtClean="0"/>
              <a:t>Мультимедийный проект на тему </a:t>
            </a:r>
            <a:r>
              <a:rPr lang="ru-RU" sz="3200" b="1" dirty="0" smtClean="0">
                <a:solidFill>
                  <a:srgbClr val="C00000"/>
                </a:solidFill>
              </a:rPr>
              <a:t>«Имена новокузнечан-героев Великой Отечественной Войны на карте города» </a:t>
            </a:r>
          </a:p>
          <a:p>
            <a:pPr algn="ctr"/>
            <a:r>
              <a:rPr lang="en-US" sz="3200" b="1" i="1" dirty="0" smtClean="0">
                <a:solidFill>
                  <a:schemeClr val="tx2">
                    <a:lumMod val="75000"/>
                  </a:schemeClr>
                </a:solidFill>
              </a:rPr>
              <a:t>“The names of the citizens of Novokuznetsk-heroes of the Great Patriotic War on the map of the city”</a:t>
            </a:r>
            <a:endParaRPr lang="ru-RU" sz="3200" i="1" dirty="0" smtClean="0">
              <a:solidFill>
                <a:schemeClr val="tx2">
                  <a:lumMod val="75000"/>
                </a:schemeClr>
              </a:solidFill>
            </a:endParaRPr>
          </a:p>
          <a:p>
            <a:pPr algn="ctr"/>
            <a:endParaRPr lang="ru-RU" sz="3200" dirty="0" smtClean="0"/>
          </a:p>
          <a:p>
            <a:pPr algn="ctr"/>
            <a:endParaRPr lang="ru-RU" sz="3200" dirty="0"/>
          </a:p>
        </p:txBody>
      </p:sp>
    </p:spTree>
  </p:cSld>
  <p:clrMapOvr>
    <a:masterClrMapping/>
  </p:clrMapOvr>
  <p:transition advTm="172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descr="http://mtdata.ru/u19/photoCA98/20988221657-0/original.jpg"/>
          <p:cNvPicPr>
            <a:picLocks noChangeAspect="1" noChangeArrowheads="1"/>
          </p:cNvPicPr>
          <p:nvPr/>
        </p:nvPicPr>
        <p:blipFill>
          <a:blip r:embed="rId2">
            <a:lum bright="47000" contrast="-48000"/>
          </a:blip>
          <a:srcRect/>
          <a:stretch>
            <a:fillRect/>
          </a:stretch>
        </p:blipFill>
        <p:spPr bwMode="auto">
          <a:xfrm>
            <a:off x="214282" y="500042"/>
            <a:ext cx="3786214" cy="5500726"/>
          </a:xfrm>
          <a:prstGeom prst="rect">
            <a:avLst/>
          </a:prstGeom>
          <a:noFill/>
        </p:spPr>
      </p:pic>
      <p:pic>
        <p:nvPicPr>
          <p:cNvPr id="3" name="Рисунок 2" descr="http://suse.kemrsl.ru/files/1360817011_6.jpg"/>
          <p:cNvPicPr/>
          <p:nvPr/>
        </p:nvPicPr>
        <p:blipFill>
          <a:blip r:embed="rId3"/>
          <a:srcRect/>
          <a:stretch>
            <a:fillRect/>
          </a:stretch>
        </p:blipFill>
        <p:spPr bwMode="auto">
          <a:xfrm>
            <a:off x="4143340" y="500042"/>
            <a:ext cx="5000660" cy="3143272"/>
          </a:xfrm>
          <a:prstGeom prst="rect">
            <a:avLst/>
          </a:prstGeom>
          <a:noFill/>
          <a:ln w="9525">
            <a:noFill/>
            <a:miter lim="800000"/>
            <a:headEnd/>
            <a:tailEnd/>
          </a:ln>
        </p:spPr>
      </p:pic>
      <p:pic>
        <p:nvPicPr>
          <p:cNvPr id="4" name="Picture 3" descr="D:\Documents and Settings\Admin\Рабочий стол\день победы\CAM00198.jpg"/>
          <p:cNvPicPr>
            <a:picLocks noChangeAspect="1" noChangeArrowheads="1"/>
          </p:cNvPicPr>
          <p:nvPr/>
        </p:nvPicPr>
        <p:blipFill>
          <a:blip r:embed="rId4" cstate="print">
            <a:lum contrast="34000"/>
          </a:blip>
          <a:srcRect/>
          <a:stretch>
            <a:fillRect/>
          </a:stretch>
        </p:blipFill>
        <p:spPr bwMode="auto">
          <a:xfrm>
            <a:off x="4071934" y="3786190"/>
            <a:ext cx="2357454" cy="2287817"/>
          </a:xfrm>
          <a:prstGeom prst="rect">
            <a:avLst/>
          </a:prstGeom>
          <a:noFill/>
        </p:spPr>
      </p:pic>
      <p:pic>
        <p:nvPicPr>
          <p:cNvPr id="5" name="Picture 6" descr="D:\Documents and Settings\Admin\Рабочий стол\день победы\CAM00200.jpg"/>
          <p:cNvPicPr>
            <a:picLocks noChangeAspect="1" noChangeArrowheads="1"/>
          </p:cNvPicPr>
          <p:nvPr/>
        </p:nvPicPr>
        <p:blipFill>
          <a:blip r:embed="rId5" cstate="print">
            <a:lum contrast="25000"/>
          </a:blip>
          <a:srcRect/>
          <a:stretch>
            <a:fillRect/>
          </a:stretch>
        </p:blipFill>
        <p:spPr bwMode="auto">
          <a:xfrm>
            <a:off x="6572232" y="3786190"/>
            <a:ext cx="2571768" cy="2143140"/>
          </a:xfrm>
          <a:prstGeom prst="rect">
            <a:avLst/>
          </a:prstGeom>
          <a:noFill/>
        </p:spPr>
      </p:pic>
      <p:sp>
        <p:nvSpPr>
          <p:cNvPr id="6" name="Прямоугольник 5"/>
          <p:cNvSpPr/>
          <p:nvPr/>
        </p:nvSpPr>
        <p:spPr>
          <a:xfrm>
            <a:off x="214282" y="500042"/>
            <a:ext cx="3714776" cy="707886"/>
          </a:xfrm>
          <a:prstGeom prst="rect">
            <a:avLst/>
          </a:prstGeom>
        </p:spPr>
        <p:txBody>
          <a:bodyPr wrap="square">
            <a:spAutoFit/>
          </a:bodyPr>
          <a:lstStyle/>
          <a:p>
            <a:pPr algn="ctr"/>
            <a:r>
              <a:rPr lang="en-US" i="1" dirty="0" smtClean="0">
                <a:solidFill>
                  <a:srgbClr val="C00000"/>
                </a:solidFill>
                <a:latin typeface="Arial Black" pitchFamily="34" charset="0"/>
                <a:ea typeface="Times New Roman" pitchFamily="18" charset="0"/>
                <a:cs typeface="Times New Roman" pitchFamily="18" charset="0"/>
              </a:rPr>
              <a:t>  </a:t>
            </a:r>
            <a:r>
              <a:rPr lang="en-US" sz="2000" i="1" dirty="0" smtClean="0">
                <a:solidFill>
                  <a:srgbClr val="C00000"/>
                </a:solidFill>
                <a:latin typeface="Arial Black" pitchFamily="34" charset="0"/>
                <a:ea typeface="Times New Roman" pitchFamily="18" charset="0"/>
                <a:cs typeface="Times New Roman" pitchFamily="18" charset="0"/>
              </a:rPr>
              <a:t>Two  memorial         boards</a:t>
            </a:r>
            <a:endParaRPr lang="ru-RU" sz="2000" dirty="0"/>
          </a:p>
        </p:txBody>
      </p:sp>
      <p:sp>
        <p:nvSpPr>
          <p:cNvPr id="7" name="Прямоугольник 6"/>
          <p:cNvSpPr/>
          <p:nvPr/>
        </p:nvSpPr>
        <p:spPr>
          <a:xfrm>
            <a:off x="785786" y="1571612"/>
            <a:ext cx="2643206" cy="3477875"/>
          </a:xfrm>
          <a:prstGeom prst="rect">
            <a:avLst/>
          </a:prstGeom>
        </p:spPr>
        <p:txBody>
          <a:bodyPr wrap="square">
            <a:spAutoFit/>
          </a:bodyPr>
          <a:lstStyle/>
          <a:p>
            <a:pPr lvl="0"/>
            <a:r>
              <a:rPr lang="en-US" sz="2000" b="1" dirty="0" smtClean="0">
                <a:ea typeface="Times New Roman" pitchFamily="18" charset="0"/>
                <a:cs typeface="Times New Roman" pitchFamily="18" charset="0"/>
              </a:rPr>
              <a:t>perpetuating </a:t>
            </a:r>
            <a:r>
              <a:rPr lang="en-US" sz="2000" b="1" i="1" dirty="0" smtClean="0">
                <a:solidFill>
                  <a:srgbClr val="C00000"/>
                </a:solidFill>
                <a:ea typeface="Times New Roman" pitchFamily="18" charset="0"/>
                <a:cs typeface="Times New Roman" pitchFamily="18" charset="0"/>
              </a:rPr>
              <a:t>37 Heroes of the USSR, a Hero of Russia and 9 full bearers of the Order of Glory</a:t>
            </a:r>
            <a:r>
              <a:rPr lang="en-US" sz="2000" b="1" dirty="0" smtClean="0">
                <a:ea typeface="Times New Roman" pitchFamily="18" charset="0"/>
                <a:cs typeface="Times New Roman" pitchFamily="18" charset="0"/>
              </a:rPr>
              <a:t>, our fellow-towns who fought against fascists (in most cases at the cost of their lives) have been installed on the Boulevard of Heroes.</a:t>
            </a:r>
            <a:endParaRPr lang="ru-RU" sz="20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3179793" cy="727058"/>
          </a:xfrm>
        </p:spPr>
        <p:txBody>
          <a:bodyPr>
            <a:noAutofit/>
          </a:bodyPr>
          <a:lstStyle/>
          <a:p>
            <a:pPr algn="ctr"/>
            <a:r>
              <a:rPr lang="en-US" sz="2400" i="1" dirty="0" smtClean="0">
                <a:solidFill>
                  <a:srgbClr val="C00000"/>
                </a:solidFill>
                <a:latin typeface="Arial Black" pitchFamily="34" charset="0"/>
                <a:ea typeface="Times New Roman" pitchFamily="18" charset="0"/>
                <a:cs typeface="Times New Roman" pitchFamily="18" charset="0"/>
              </a:rPr>
              <a:t>Two memorial         boards</a:t>
            </a:r>
            <a:endParaRPr lang="ru-RU" sz="2400" i="1" dirty="0">
              <a:solidFill>
                <a:srgbClr val="C00000"/>
              </a:solidFill>
              <a:latin typeface="Arial Black" pitchFamily="34" charset="0"/>
            </a:endParaRPr>
          </a:p>
        </p:txBody>
      </p:sp>
      <p:sp>
        <p:nvSpPr>
          <p:cNvPr id="4" name="Текст 3"/>
          <p:cNvSpPr>
            <a:spLocks noGrp="1"/>
          </p:cNvSpPr>
          <p:nvPr>
            <p:ph type="body" sz="half" idx="2"/>
          </p:nvPr>
        </p:nvSpPr>
        <p:spPr>
          <a:xfrm>
            <a:off x="428596" y="1285860"/>
            <a:ext cx="3008313" cy="4833939"/>
          </a:xfrm>
        </p:spPr>
        <p:txBody>
          <a:bodyPr>
            <a:noAutofit/>
          </a:bodyPr>
          <a:lstStyle/>
          <a:p>
            <a:pPr lvl="0"/>
            <a:r>
              <a:rPr lang="en-US" sz="2400" b="1" dirty="0" smtClean="0">
                <a:ea typeface="Times New Roman" pitchFamily="18" charset="0"/>
                <a:cs typeface="Times New Roman" pitchFamily="18" charset="0"/>
              </a:rPr>
              <a:t>perpetuating </a:t>
            </a:r>
            <a:r>
              <a:rPr lang="en-US" sz="2400" b="1" i="1" dirty="0" smtClean="0">
                <a:solidFill>
                  <a:srgbClr val="C00000"/>
                </a:solidFill>
                <a:ea typeface="Times New Roman" pitchFamily="18" charset="0"/>
                <a:cs typeface="Times New Roman" pitchFamily="18" charset="0"/>
              </a:rPr>
              <a:t>37 Heroes of the USSR, a Hero of Russia and 9 full bearers of the Order of Glory</a:t>
            </a:r>
            <a:r>
              <a:rPr lang="en-US" sz="2400" b="1" dirty="0" smtClean="0">
                <a:ea typeface="Times New Roman" pitchFamily="18" charset="0"/>
                <a:cs typeface="Times New Roman" pitchFamily="18" charset="0"/>
              </a:rPr>
              <a:t>, our fellow-towns who fought against fascists (in most cases at the cost of their lives) have been installed on the Boulevard of Heroes.</a:t>
            </a:r>
            <a:endParaRPr lang="ru-RU" sz="2400" b="1" dirty="0" smtClean="0"/>
          </a:p>
          <a:p>
            <a:endParaRPr lang="ru-RU" sz="2400" b="1" dirty="0"/>
          </a:p>
        </p:txBody>
      </p:sp>
      <p:pic>
        <p:nvPicPr>
          <p:cNvPr id="5" name="Picture 3" descr="D:\Documents and Settings\Admin\Рабочий стол\день победы\CAM00198.jpg"/>
          <p:cNvPicPr>
            <a:picLocks noGrp="1" noChangeAspect="1" noChangeArrowheads="1"/>
          </p:cNvPicPr>
          <p:nvPr>
            <p:ph idx="1"/>
          </p:nvPr>
        </p:nvPicPr>
        <p:blipFill>
          <a:blip r:embed="rId2" cstate="print">
            <a:lum contrast="34000"/>
          </a:blip>
          <a:srcRect/>
          <a:stretch>
            <a:fillRect/>
          </a:stretch>
        </p:blipFill>
        <p:spPr bwMode="auto">
          <a:xfrm>
            <a:off x="3714744" y="3857628"/>
            <a:ext cx="2357454" cy="2287817"/>
          </a:xfrm>
          <a:prstGeom prst="rect">
            <a:avLst/>
          </a:prstGeom>
          <a:noFill/>
        </p:spPr>
      </p:pic>
      <p:pic>
        <p:nvPicPr>
          <p:cNvPr id="6" name="Picture 6" descr="D:\Documents and Settings\Admin\Рабочий стол\день победы\CAM00200.jpg"/>
          <p:cNvPicPr>
            <a:picLocks noChangeAspect="1" noChangeArrowheads="1"/>
          </p:cNvPicPr>
          <p:nvPr/>
        </p:nvPicPr>
        <p:blipFill>
          <a:blip r:embed="rId3" cstate="print">
            <a:lum contrast="25000"/>
          </a:blip>
          <a:srcRect/>
          <a:stretch>
            <a:fillRect/>
          </a:stretch>
        </p:blipFill>
        <p:spPr bwMode="auto">
          <a:xfrm>
            <a:off x="6215074" y="3857628"/>
            <a:ext cx="2571768" cy="2143140"/>
          </a:xfrm>
          <a:prstGeom prst="rect">
            <a:avLst/>
          </a:prstGeom>
          <a:noFill/>
        </p:spPr>
      </p:pic>
      <p:pic>
        <p:nvPicPr>
          <p:cNvPr id="7" name="Рисунок 6" descr="http://suse.kemrsl.ru/files/1360817011_6.jpg"/>
          <p:cNvPicPr/>
          <p:nvPr/>
        </p:nvPicPr>
        <p:blipFill>
          <a:blip r:embed="rId4"/>
          <a:srcRect/>
          <a:stretch>
            <a:fillRect/>
          </a:stretch>
        </p:blipFill>
        <p:spPr bwMode="auto">
          <a:xfrm>
            <a:off x="3643306" y="500042"/>
            <a:ext cx="5000660" cy="3143272"/>
          </a:xfrm>
          <a:prstGeom prst="rect">
            <a:avLst/>
          </a:prstGeom>
          <a:noFill/>
          <a:ln w="9525">
            <a:noFill/>
            <a:miter lim="800000"/>
            <a:headEnd/>
            <a:tailEnd/>
          </a:ln>
        </p:spPr>
      </p:pic>
    </p:spTree>
  </p:cSld>
  <p:clrMapOvr>
    <a:masterClrMapping/>
  </p:clrMapOvr>
  <p:transition advTm="73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43050"/>
          </a:xfrm>
        </p:spPr>
        <p:txBody>
          <a:bodyPr>
            <a:noAutofit/>
          </a:bodyPr>
          <a:lstStyle/>
          <a:p>
            <a:pPr lvl="0"/>
            <a:r>
              <a:rPr lang="en-US" sz="2000" b="1" dirty="0" smtClean="0">
                <a:latin typeface="Arial Black" pitchFamily="34" charset="0"/>
                <a:ea typeface="Times New Roman" pitchFamily="18" charset="0"/>
                <a:cs typeface="Times New Roman" pitchFamily="18" charset="0"/>
              </a:rPr>
              <a:t/>
            </a:r>
            <a:br>
              <a:rPr lang="en-US" sz="2000" b="1" dirty="0" smtClean="0">
                <a:latin typeface="Arial Black" pitchFamily="34" charset="0"/>
                <a:ea typeface="Times New Roman" pitchFamily="18" charset="0"/>
                <a:cs typeface="Times New Roman" pitchFamily="18" charset="0"/>
              </a:rPr>
            </a:br>
            <a:r>
              <a:rPr lang="en-US" sz="1800" b="1" dirty="0" smtClean="0">
                <a:latin typeface="Arial Black" pitchFamily="34" charset="0"/>
                <a:ea typeface="Times New Roman" pitchFamily="18" charset="0"/>
                <a:cs typeface="Times New Roman" pitchFamily="18" charset="0"/>
              </a:rPr>
              <a:t>Some streets in the city are named after our fellow-towns:</a:t>
            </a:r>
            <a:br>
              <a:rPr lang="en-US" sz="1800" b="1" dirty="0" smtClean="0">
                <a:latin typeface="Arial Black" pitchFamily="34" charset="0"/>
                <a:ea typeface="Times New Roman" pitchFamily="18" charset="0"/>
                <a:cs typeface="Times New Roman" pitchFamily="18" charset="0"/>
              </a:rPr>
            </a:br>
            <a:r>
              <a:rPr lang="ru-RU" sz="1800" b="1" dirty="0" smtClean="0">
                <a:latin typeface="Arial Black" pitchFamily="34" charset="0"/>
                <a:ea typeface="Times New Roman" pitchFamily="18" charset="0"/>
                <a:cs typeface="Times New Roman" pitchFamily="18" charset="0"/>
              </a:rPr>
              <a:t/>
            </a:r>
            <a:br>
              <a:rPr lang="ru-RU" sz="1800" b="1" dirty="0" smtClean="0">
                <a:latin typeface="Arial Black" pitchFamily="34" charset="0"/>
                <a:ea typeface="Times New Roman" pitchFamily="18" charset="0"/>
                <a:cs typeface="Times New Roman" pitchFamily="18" charset="0"/>
              </a:rPr>
            </a:br>
            <a:r>
              <a:rPr lang="en-US" sz="1800" b="1" dirty="0" smtClean="0">
                <a:solidFill>
                  <a:srgbClr val="C00000"/>
                </a:solidFill>
                <a:latin typeface="Arial Black" pitchFamily="34" charset="0"/>
                <a:ea typeface="Times New Roman" pitchFamily="18" charset="0"/>
                <a:cs typeface="Times New Roman" pitchFamily="18" charset="0"/>
              </a:rPr>
              <a:t>Alexei Pavlovsky, Vera Solomina,</a:t>
            </a:r>
            <a:br>
              <a:rPr lang="en-US" sz="1800" b="1" dirty="0" smtClean="0">
                <a:solidFill>
                  <a:srgbClr val="C00000"/>
                </a:solidFill>
                <a:latin typeface="Arial Black" pitchFamily="34" charset="0"/>
                <a:ea typeface="Times New Roman" pitchFamily="18" charset="0"/>
                <a:cs typeface="Times New Roman" pitchFamily="18" charset="0"/>
              </a:rPr>
            </a:br>
            <a:r>
              <a:rPr lang="en-US" sz="1800" b="1" dirty="0" smtClean="0">
                <a:solidFill>
                  <a:srgbClr val="C00000"/>
                </a:solidFill>
                <a:latin typeface="Arial Black" pitchFamily="34" charset="0"/>
                <a:ea typeface="Times New Roman" pitchFamily="18" charset="0"/>
                <a:cs typeface="Times New Roman" pitchFamily="18" charset="0"/>
              </a:rPr>
              <a:t>Victor Polosukhin, Nikolai Klimenko, Vladimir Yudin</a:t>
            </a:r>
            <a:r>
              <a:rPr lang="en-US" sz="2400" b="1" dirty="0" smtClean="0">
                <a:solidFill>
                  <a:srgbClr val="C00000"/>
                </a:solidFill>
                <a:ea typeface="Times New Roman" pitchFamily="18" charset="0"/>
                <a:cs typeface="Times New Roman" pitchFamily="18" charset="0"/>
              </a:rPr>
              <a:t/>
            </a:r>
            <a:br>
              <a:rPr lang="en-US" sz="2400" b="1" dirty="0" smtClean="0">
                <a:solidFill>
                  <a:srgbClr val="C00000"/>
                </a:solidFill>
                <a:ea typeface="Times New Roman" pitchFamily="18" charset="0"/>
                <a:cs typeface="Times New Roman" pitchFamily="18" charset="0"/>
              </a:rPr>
            </a:br>
            <a:endParaRPr lang="ru-RU" sz="2400" dirty="0"/>
          </a:p>
        </p:txBody>
      </p:sp>
      <p:pic>
        <p:nvPicPr>
          <p:cNvPr id="6" name="Содержимое 5" descr="Картинка 2 из 3662"/>
          <p:cNvPicPr>
            <a:picLocks noGrp="1"/>
          </p:cNvPicPr>
          <p:nvPr>
            <p:ph idx="1"/>
          </p:nvPr>
        </p:nvPicPr>
        <p:blipFill>
          <a:blip r:embed="rId2"/>
          <a:srcRect/>
          <a:stretch>
            <a:fillRect/>
          </a:stretch>
        </p:blipFill>
        <p:spPr bwMode="auto">
          <a:xfrm>
            <a:off x="6572264" y="1785926"/>
            <a:ext cx="1714512" cy="2286016"/>
          </a:xfrm>
          <a:prstGeom prst="rect">
            <a:avLst/>
          </a:prstGeom>
          <a:noFill/>
          <a:ln w="9525">
            <a:noFill/>
            <a:miter lim="800000"/>
            <a:headEnd/>
            <a:tailEnd/>
          </a:ln>
        </p:spPr>
      </p:pic>
      <p:pic>
        <p:nvPicPr>
          <p:cNvPr id="7" name="Рисунок 6" descr="Павловский Алексей Андреевич"/>
          <p:cNvPicPr/>
          <p:nvPr/>
        </p:nvPicPr>
        <p:blipFill>
          <a:blip r:embed="rId3"/>
          <a:srcRect/>
          <a:stretch>
            <a:fillRect/>
          </a:stretch>
        </p:blipFill>
        <p:spPr bwMode="auto">
          <a:xfrm>
            <a:off x="928662" y="1714488"/>
            <a:ext cx="1643074" cy="2357454"/>
          </a:xfrm>
          <a:prstGeom prst="rect">
            <a:avLst/>
          </a:prstGeom>
          <a:noFill/>
          <a:ln w="9525">
            <a:noFill/>
            <a:miter lim="800000"/>
            <a:headEnd/>
            <a:tailEnd/>
          </a:ln>
        </p:spPr>
      </p:pic>
      <p:pic>
        <p:nvPicPr>
          <p:cNvPr id="8" name="Рисунок 7" descr="Клименко Николай Иванович"/>
          <p:cNvPicPr/>
          <p:nvPr/>
        </p:nvPicPr>
        <p:blipFill>
          <a:blip r:embed="rId4"/>
          <a:srcRect/>
          <a:stretch>
            <a:fillRect/>
          </a:stretch>
        </p:blipFill>
        <p:spPr bwMode="auto">
          <a:xfrm>
            <a:off x="928662" y="4286256"/>
            <a:ext cx="1643074" cy="2286016"/>
          </a:xfrm>
          <a:prstGeom prst="rect">
            <a:avLst/>
          </a:prstGeom>
          <a:noFill/>
          <a:ln w="9525">
            <a:noFill/>
            <a:miter lim="800000"/>
            <a:headEnd/>
            <a:tailEnd/>
          </a:ln>
        </p:spPr>
      </p:pic>
      <p:pic>
        <p:nvPicPr>
          <p:cNvPr id="9" name="Рисунок 8" descr="Юдин Владимир Георгиевич"/>
          <p:cNvPicPr/>
          <p:nvPr/>
        </p:nvPicPr>
        <p:blipFill>
          <a:blip r:embed="rId5"/>
          <a:srcRect/>
          <a:stretch>
            <a:fillRect/>
          </a:stretch>
        </p:blipFill>
        <p:spPr bwMode="auto">
          <a:xfrm>
            <a:off x="6643702" y="4286256"/>
            <a:ext cx="1620000" cy="2286016"/>
          </a:xfrm>
          <a:prstGeom prst="rect">
            <a:avLst/>
          </a:prstGeom>
          <a:noFill/>
          <a:ln w="9525">
            <a:noFill/>
            <a:miter lim="800000"/>
            <a:headEnd/>
            <a:tailEnd/>
          </a:ln>
        </p:spPr>
      </p:pic>
      <p:pic>
        <p:nvPicPr>
          <p:cNvPr id="7178" name="Picture 10" descr="В Мелитополе увековечили память двух Героев Советского Союза"/>
          <p:cNvPicPr>
            <a:picLocks noChangeAspect="1" noChangeArrowheads="1"/>
          </p:cNvPicPr>
          <p:nvPr/>
        </p:nvPicPr>
        <p:blipFill>
          <a:blip r:embed="rId6"/>
          <a:srcRect/>
          <a:stretch>
            <a:fillRect/>
          </a:stretch>
        </p:blipFill>
        <p:spPr bwMode="auto">
          <a:xfrm>
            <a:off x="3214678" y="4572008"/>
            <a:ext cx="2697674" cy="1800000"/>
          </a:xfrm>
          <a:prstGeom prst="rect">
            <a:avLst/>
          </a:prstGeom>
          <a:noFill/>
        </p:spPr>
      </p:pic>
      <p:pic>
        <p:nvPicPr>
          <p:cNvPr id="11" name="Picture 2" descr="г Новокузнецк. Соломина Вера Яковлевна"/>
          <p:cNvPicPr>
            <a:picLocks noChangeAspect="1" noChangeArrowheads="1"/>
          </p:cNvPicPr>
          <p:nvPr/>
        </p:nvPicPr>
        <p:blipFill>
          <a:blip r:embed="rId7">
            <a:duotone>
              <a:prstClr val="black"/>
              <a:schemeClr val="tx2">
                <a:tint val="45000"/>
                <a:satMod val="400000"/>
              </a:schemeClr>
            </a:duotone>
          </a:blip>
          <a:srcRect/>
          <a:stretch>
            <a:fillRect/>
          </a:stretch>
        </p:blipFill>
        <p:spPr bwMode="auto">
          <a:xfrm>
            <a:off x="3714744" y="1785926"/>
            <a:ext cx="1714512" cy="2286016"/>
          </a:xfrm>
          <a:prstGeom prst="rect">
            <a:avLst/>
          </a:prstGeom>
          <a:noFill/>
        </p:spPr>
      </p:pic>
    </p:spTree>
  </p:cSld>
  <p:clrMapOvr>
    <a:masterClrMapping/>
  </p:clrMapOvr>
  <p:transition advTm="212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тихи летчика у kondratti"/>
          <p:cNvPicPr>
            <a:picLocks noChangeAspect="1" noChangeArrowheads="1"/>
          </p:cNvPicPr>
          <p:nvPr/>
        </p:nvPicPr>
        <p:blipFill>
          <a:blip r:embed="rId2">
            <a:lum bright="34000" contrast="-36000"/>
          </a:blip>
          <a:srcRect/>
          <a:stretch>
            <a:fillRect/>
          </a:stretch>
        </p:blipFill>
        <p:spPr bwMode="auto">
          <a:xfrm>
            <a:off x="0" y="-142900"/>
            <a:ext cx="9144000" cy="6858000"/>
          </a:xfrm>
          <a:prstGeom prst="rect">
            <a:avLst/>
          </a:prstGeom>
          <a:noFill/>
        </p:spPr>
      </p:pic>
      <p:sp>
        <p:nvSpPr>
          <p:cNvPr id="1025" name="Rectangle 1"/>
          <p:cNvSpPr>
            <a:spLocks noChangeArrowheads="1"/>
          </p:cNvSpPr>
          <p:nvPr/>
        </p:nvSpPr>
        <p:spPr bwMode="auto">
          <a:xfrm>
            <a:off x="4857752" y="1428736"/>
            <a:ext cx="314327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ea typeface="Times New Roman" pitchFamily="18" charset="0"/>
                <a:cs typeface="Times New Roman" pitchFamily="18" charset="0"/>
              </a:rPr>
              <a:t>There’s a memorial   board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ea typeface="Times New Roman" pitchFamily="18" charset="0"/>
                <a:cs typeface="Times New Roman" pitchFamily="18" charset="0"/>
              </a:rPr>
              <a:t>Anna Yazovskaya</a:t>
            </a:r>
            <a:r>
              <a:rPr kumimoji="0" lang="en-US" sz="2800" b="1" i="1"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ea typeface="Times New Roman" pitchFamily="18" charset="0"/>
                <a:cs typeface="Times New Roman" pitchFamily="18" charset="0"/>
              </a:rPr>
              <a:t>a pilot, on the building of the Siberian State Industrial University.</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i="1" dirty="0" smtClean="0">
                <a:cs typeface="Times New Roman" pitchFamily="18" charset="0"/>
              </a:rPr>
              <a:t>Was shot in the battle on October 4, 1943.</a:t>
            </a:r>
            <a:endParaRPr kumimoji="0" lang="en-US" sz="2400" b="1" i="1" u="none" strike="noStrike" cap="none" normalizeH="0" baseline="0" dirty="0" smtClean="0">
              <a:ln>
                <a:noFill/>
              </a:ln>
              <a:solidFill>
                <a:schemeClr val="tx1"/>
              </a:solidFill>
              <a:effectLst/>
            </a:endParaRPr>
          </a:p>
        </p:txBody>
      </p:sp>
      <p:pic>
        <p:nvPicPr>
          <p:cNvPr id="5" name="Рисунок 4" descr="D:\Documents and Settings\Admin\Мои документы\Downloads\CAM00219.jpg"/>
          <p:cNvPicPr/>
          <p:nvPr/>
        </p:nvPicPr>
        <p:blipFill>
          <a:blip r:embed="rId3" cstate="print">
            <a:lum bright="12000" contrast="38000"/>
          </a:blip>
          <a:srcRect/>
          <a:stretch>
            <a:fillRect/>
          </a:stretch>
        </p:blipFill>
        <p:spPr bwMode="auto">
          <a:xfrm>
            <a:off x="285720" y="1928802"/>
            <a:ext cx="2286016" cy="3500462"/>
          </a:xfrm>
          <a:prstGeom prst="rect">
            <a:avLst/>
          </a:prstGeom>
          <a:solidFill>
            <a:srgbClr val="FFC000"/>
          </a:solidFill>
          <a:ln w="9525">
            <a:noFill/>
            <a:miter lim="800000"/>
            <a:headEnd/>
            <a:tailEnd/>
          </a:ln>
        </p:spPr>
      </p:pic>
      <p:pic>
        <p:nvPicPr>
          <p:cNvPr id="6" name="Picture 4" descr="http://klin-demianovo.ru/wp-content/uploads/2013/05/ZV0053764.jpg"/>
          <p:cNvPicPr>
            <a:picLocks noChangeAspect="1" noChangeArrowheads="1"/>
          </p:cNvPicPr>
          <p:nvPr/>
        </p:nvPicPr>
        <p:blipFill>
          <a:blip r:embed="rId4" cstate="print"/>
          <a:srcRect/>
          <a:stretch>
            <a:fillRect/>
          </a:stretch>
        </p:blipFill>
        <p:spPr bwMode="auto">
          <a:xfrm>
            <a:off x="357158" y="1071546"/>
            <a:ext cx="785818" cy="757124"/>
          </a:xfrm>
          <a:prstGeom prst="rect">
            <a:avLst/>
          </a:prstGeom>
          <a:noFill/>
        </p:spPr>
      </p:pic>
      <p:pic>
        <p:nvPicPr>
          <p:cNvPr id="7" name="Рисунок 6" descr="http://www.giport.ru/img/news/2009/05/04/154943_9.jpg"/>
          <p:cNvPicPr/>
          <p:nvPr/>
        </p:nvPicPr>
        <p:blipFill>
          <a:blip r:embed="rId5" cstate="print"/>
          <a:srcRect/>
          <a:stretch>
            <a:fillRect/>
          </a:stretch>
        </p:blipFill>
        <p:spPr bwMode="auto">
          <a:xfrm>
            <a:off x="1428728" y="1071546"/>
            <a:ext cx="496113" cy="7858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descr="текст при наведении"/>
          <p:cNvPicPr>
            <a:picLocks noChangeAspect="1" noChangeArrowheads="1"/>
          </p:cNvPicPr>
          <p:nvPr/>
        </p:nvPicPr>
        <p:blipFill>
          <a:blip r:embed="rId3">
            <a:duotone>
              <a:schemeClr val="bg2">
                <a:shade val="45000"/>
                <a:satMod val="135000"/>
              </a:schemeClr>
              <a:prstClr val="white"/>
            </a:duotone>
            <a:lum bright="-7000" contrast="9000"/>
          </a:blip>
          <a:srcRect/>
          <a:stretch>
            <a:fillRect/>
          </a:stretch>
        </p:blipFill>
        <p:spPr bwMode="auto">
          <a:xfrm rot="751691">
            <a:off x="562293" y="2704131"/>
            <a:ext cx="3796786" cy="1163332"/>
          </a:xfrm>
          <a:prstGeom prst="rect">
            <a:avLst/>
          </a:prstGeom>
          <a:noFill/>
        </p:spPr>
      </p:pic>
      <p:pic>
        <p:nvPicPr>
          <p:cNvPr id="40962" name="Picture 2" descr="D:\Documents and Settings\Admin\Рабочий стол\день победы\CAM00202.jpg"/>
          <p:cNvPicPr>
            <a:picLocks noChangeAspect="1" noChangeArrowheads="1"/>
          </p:cNvPicPr>
          <p:nvPr/>
        </p:nvPicPr>
        <p:blipFill>
          <a:blip r:embed="rId4" cstate="print"/>
          <a:srcRect/>
          <a:stretch>
            <a:fillRect/>
          </a:stretch>
        </p:blipFill>
        <p:spPr bwMode="auto">
          <a:xfrm>
            <a:off x="5143504" y="1214422"/>
            <a:ext cx="3429024" cy="4786346"/>
          </a:xfrm>
          <a:prstGeom prst="rect">
            <a:avLst/>
          </a:prstGeom>
          <a:noFill/>
        </p:spPr>
      </p:pic>
      <p:sp>
        <p:nvSpPr>
          <p:cNvPr id="8" name="Прямоугольник 7"/>
          <p:cNvSpPr/>
          <p:nvPr/>
        </p:nvSpPr>
        <p:spPr>
          <a:xfrm>
            <a:off x="2500298" y="214290"/>
            <a:ext cx="3786214" cy="523220"/>
          </a:xfrm>
          <a:prstGeom prst="rect">
            <a:avLst/>
          </a:prstGeom>
        </p:spPr>
        <p:txBody>
          <a:bodyPr wrap="square">
            <a:spAutoFit/>
          </a:bodyPr>
          <a:lstStyle/>
          <a:p>
            <a:pPr algn="ctr"/>
            <a:r>
              <a:rPr lang="en-US" sz="2800" b="1" i="1" dirty="0" smtClean="0">
                <a:solidFill>
                  <a:srgbClr val="C00000"/>
                </a:solidFill>
                <a:latin typeface="Arial Black" pitchFamily="34" charset="0"/>
              </a:rPr>
              <a:t>Escape from hell</a:t>
            </a:r>
            <a:endParaRPr lang="ru-RU" sz="2800" b="1" dirty="0">
              <a:latin typeface="Arial Black" pitchFamily="34" charset="0"/>
            </a:endParaRPr>
          </a:p>
        </p:txBody>
      </p:sp>
      <p:sp>
        <p:nvSpPr>
          <p:cNvPr id="9" name="Прямоугольник 8"/>
          <p:cNvSpPr/>
          <p:nvPr/>
        </p:nvSpPr>
        <p:spPr>
          <a:xfrm>
            <a:off x="785786" y="1142984"/>
            <a:ext cx="3429024" cy="4903530"/>
          </a:xfrm>
          <a:prstGeom prst="rect">
            <a:avLst/>
          </a:prstGeom>
        </p:spPr>
        <p:txBody>
          <a:bodyPr wrap="square">
            <a:spAutoFit/>
          </a:bodyPr>
          <a:lstStyle/>
          <a:p>
            <a:pPr lvl="0" algn="ctr" eaLnBrk="0" fontAlgn="base" hangingPunct="0">
              <a:spcBef>
                <a:spcPct val="0"/>
              </a:spcBef>
              <a:spcAft>
                <a:spcPct val="0"/>
              </a:spcAft>
            </a:pPr>
            <a:r>
              <a:rPr lang="en-US" sz="2800" b="1" i="1" dirty="0" smtClean="0">
                <a:ea typeface="Times New Roman" pitchFamily="18" charset="0"/>
                <a:cs typeface="Times New Roman" pitchFamily="18" charset="0"/>
              </a:rPr>
              <a:t>There is a memorial sign in Zhukov Square with the names of 10 young men who escaped from the enemy captivity having stolen a German plane. Among them was our citizen</a:t>
            </a:r>
          </a:p>
          <a:p>
            <a:pPr lvl="0" algn="ctr" eaLnBrk="0" fontAlgn="base" hangingPunct="0">
              <a:spcBef>
                <a:spcPct val="0"/>
              </a:spcBef>
              <a:spcAft>
                <a:spcPct val="0"/>
              </a:spcAft>
            </a:pPr>
            <a:r>
              <a:rPr lang="en-US" sz="2800" b="1" i="1" dirty="0" smtClean="0">
                <a:ea typeface="Times New Roman" pitchFamily="18" charset="0"/>
                <a:cs typeface="Times New Roman" pitchFamily="18" charset="0"/>
              </a:rPr>
              <a:t> </a:t>
            </a:r>
            <a:r>
              <a:rPr lang="en-US" sz="2800" b="1" i="1" dirty="0" smtClean="0">
                <a:solidFill>
                  <a:srgbClr val="C00000"/>
                </a:solidFill>
                <a:ea typeface="Times New Roman" pitchFamily="18" charset="0"/>
                <a:cs typeface="Times New Roman" pitchFamily="18" charset="0"/>
              </a:rPr>
              <a:t>Pavel Kutergin</a:t>
            </a:r>
          </a:p>
        </p:txBody>
      </p:sp>
    </p:spTree>
  </p:cSld>
  <p:clrMapOvr>
    <a:masterClrMapping/>
  </p:clrMapOvr>
  <p:transition advClick="0" advTm="2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71678"/>
            <a:ext cx="3008313" cy="1285884"/>
          </a:xfrm>
        </p:spPr>
        <p:txBody>
          <a:bodyPr>
            <a:normAutofit fontScale="90000"/>
          </a:bodyPr>
          <a:lstStyle/>
          <a:p>
            <a:pPr algn="ctr"/>
            <a:r>
              <a:rPr lang="en-US" sz="2400" i="1" dirty="0" smtClean="0">
                <a:solidFill>
                  <a:srgbClr val="C00000"/>
                </a:solidFill>
                <a:latin typeface="Arial Black" pitchFamily="34" charset="0"/>
                <a:ea typeface="Times New Roman" pitchFamily="18" charset="0"/>
                <a:cs typeface="Times New Roman" pitchFamily="18" charset="0"/>
              </a:rPr>
              <a:t/>
            </a:r>
            <a:br>
              <a:rPr lang="en-US" sz="2400" i="1" dirty="0" smtClean="0">
                <a:solidFill>
                  <a:srgbClr val="C00000"/>
                </a:solidFill>
                <a:latin typeface="Arial Black" pitchFamily="34" charset="0"/>
                <a:ea typeface="Times New Roman" pitchFamily="18" charset="0"/>
                <a:cs typeface="Times New Roman" pitchFamily="18" charset="0"/>
              </a:rPr>
            </a:br>
            <a:r>
              <a:rPr lang="en-US" sz="2400" i="1" dirty="0" smtClean="0">
                <a:solidFill>
                  <a:srgbClr val="C00000"/>
                </a:solidFill>
                <a:latin typeface="Arial Black" pitchFamily="34" charset="0"/>
                <a:ea typeface="Times New Roman" pitchFamily="18" charset="0"/>
                <a:cs typeface="Times New Roman" pitchFamily="18" charset="0"/>
              </a:rPr>
              <a:t/>
            </a:r>
            <a:br>
              <a:rPr lang="en-US" sz="2400" i="1" dirty="0" smtClean="0">
                <a:solidFill>
                  <a:srgbClr val="C00000"/>
                </a:solidFill>
                <a:latin typeface="Arial Black" pitchFamily="34" charset="0"/>
                <a:ea typeface="Times New Roman" pitchFamily="18" charset="0"/>
                <a:cs typeface="Times New Roman" pitchFamily="18" charset="0"/>
              </a:rPr>
            </a:br>
            <a:r>
              <a:rPr lang="en-US" sz="2400" i="1" dirty="0" smtClean="0">
                <a:solidFill>
                  <a:srgbClr val="C00000"/>
                </a:solidFill>
                <a:latin typeface="Arial Black" pitchFamily="34" charset="0"/>
                <a:ea typeface="Times New Roman" pitchFamily="18" charset="0"/>
                <a:cs typeface="Times New Roman" pitchFamily="18" charset="0"/>
              </a:rPr>
              <a:t>The Memorial Museum of Battle and Labour Glory</a:t>
            </a:r>
            <a:endParaRPr lang="ru-RU" sz="2400" i="1" dirty="0">
              <a:solidFill>
                <a:srgbClr val="C00000"/>
              </a:solidFill>
              <a:latin typeface="Arial Black" pitchFamily="34" charset="0"/>
            </a:endParaRPr>
          </a:p>
        </p:txBody>
      </p:sp>
      <p:pic>
        <p:nvPicPr>
          <p:cNvPr id="3074" name="Picture 2" descr="Novokuznetsk  / Новокузнецк Танк Т-34"/>
          <p:cNvPicPr>
            <a:picLocks noGrp="1" noChangeAspect="1" noChangeArrowheads="1"/>
          </p:cNvPicPr>
          <p:nvPr>
            <p:ph idx="1"/>
          </p:nvPr>
        </p:nvPicPr>
        <p:blipFill>
          <a:blip r:embed="rId2"/>
          <a:stretch>
            <a:fillRect/>
          </a:stretch>
        </p:blipFill>
        <p:spPr bwMode="auto">
          <a:xfrm>
            <a:off x="3714744" y="2428868"/>
            <a:ext cx="5286412" cy="3929090"/>
          </a:xfrm>
          <a:prstGeom prst="rect">
            <a:avLst/>
          </a:prstGeom>
          <a:noFill/>
        </p:spPr>
      </p:pic>
      <p:sp>
        <p:nvSpPr>
          <p:cNvPr id="4" name="Текст 3"/>
          <p:cNvSpPr>
            <a:spLocks noGrp="1"/>
          </p:cNvSpPr>
          <p:nvPr>
            <p:ph type="body" sz="half" idx="2"/>
          </p:nvPr>
        </p:nvSpPr>
        <p:spPr>
          <a:xfrm>
            <a:off x="457201" y="3357562"/>
            <a:ext cx="2900354" cy="2857520"/>
          </a:xfrm>
        </p:spPr>
        <p:txBody>
          <a:bodyPr>
            <a:normAutofit/>
          </a:bodyPr>
          <a:lstStyle/>
          <a:p>
            <a:pPr lvl="0" algn="ctr"/>
            <a:r>
              <a:rPr lang="en-US" sz="2000" b="1" i="1" dirty="0" smtClean="0">
                <a:latin typeface="+mj-lt"/>
                <a:ea typeface="Times New Roman" pitchFamily="18" charset="0"/>
                <a:cs typeface="Times New Roman" pitchFamily="18" charset="0"/>
              </a:rPr>
              <a:t>of Kuznetsk metallurgists was opened in honour of heroic contribution of Kuznets Steel Works to the defeat of fascist Germany. The Eternal Fire and Tank T34 remind us of those hard years.</a:t>
            </a:r>
            <a:endParaRPr lang="ru-RU" sz="2000" b="1" i="1" dirty="0" smtClean="0">
              <a:latin typeface="+mj-lt"/>
            </a:endParaRPr>
          </a:p>
          <a:p>
            <a:pPr algn="ctr"/>
            <a:endParaRPr lang="ru-RU" sz="1800" b="1" i="1" dirty="0">
              <a:latin typeface="+mj-lt"/>
            </a:endParaRPr>
          </a:p>
        </p:txBody>
      </p:sp>
      <p:pic>
        <p:nvPicPr>
          <p:cNvPr id="3076" name="Picture 4" descr="Novokuznetsk / Новокузнецк Площадь Победы"/>
          <p:cNvPicPr>
            <a:picLocks noChangeAspect="1" noChangeArrowheads="1"/>
          </p:cNvPicPr>
          <p:nvPr/>
        </p:nvPicPr>
        <p:blipFill>
          <a:blip r:embed="rId3"/>
          <a:srcRect/>
          <a:stretch>
            <a:fillRect/>
          </a:stretch>
        </p:blipFill>
        <p:spPr bwMode="auto">
          <a:xfrm>
            <a:off x="0" y="0"/>
            <a:ext cx="9144000" cy="2143116"/>
          </a:xfrm>
          <a:prstGeom prst="rect">
            <a:avLst/>
          </a:prstGeom>
          <a:noFill/>
        </p:spPr>
      </p:pic>
    </p:spTree>
  </p:cSld>
  <p:clrMapOvr>
    <a:masterClrMapping/>
  </p:clrMapOvr>
  <p:transition advTm="118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2143140"/>
          </a:xfrm>
        </p:spPr>
        <p:txBody>
          <a:bodyPr>
            <a:noAutofit/>
          </a:bodyPr>
          <a:lstStyle/>
          <a:p>
            <a:pPr lvl="0"/>
            <a:r>
              <a:rPr lang="en-US" sz="2400" b="1" i="1" dirty="0" smtClean="0">
                <a:latin typeface="Times New Roman" pitchFamily="18" charset="0"/>
                <a:ea typeface="Times New Roman" pitchFamily="18" charset="0"/>
                <a:cs typeface="Times New Roman" pitchFamily="18" charset="0"/>
              </a:rPr>
              <a:t/>
            </a:r>
            <a:br>
              <a:rPr lang="en-US" sz="2400" b="1" i="1" dirty="0" smtClean="0">
                <a:latin typeface="Times New Roman" pitchFamily="18" charset="0"/>
                <a:ea typeface="Times New Roman" pitchFamily="18" charset="0"/>
                <a:cs typeface="Times New Roman" pitchFamily="18" charset="0"/>
              </a:rPr>
            </a:br>
            <a:r>
              <a:rPr lang="en-US" sz="2400" b="1" i="1" dirty="0" smtClean="0">
                <a:latin typeface="Times New Roman" pitchFamily="18" charset="0"/>
                <a:ea typeface="Times New Roman" pitchFamily="18" charset="0"/>
                <a:cs typeface="Times New Roman" pitchFamily="18" charset="0"/>
              </a:rPr>
              <a:t/>
            </a:r>
            <a:br>
              <a:rPr lang="en-US" sz="2400" b="1" i="1" dirty="0" smtClean="0">
                <a:latin typeface="Times New Roman" pitchFamily="18" charset="0"/>
                <a:ea typeface="Times New Roman" pitchFamily="18" charset="0"/>
                <a:cs typeface="Times New Roman" pitchFamily="18" charset="0"/>
              </a:rPr>
            </a:br>
            <a:r>
              <a:rPr lang="en-US" sz="2400" b="1" i="1" dirty="0" smtClean="0">
                <a:solidFill>
                  <a:srgbClr val="C00000"/>
                </a:solidFill>
                <a:latin typeface="Arial Black" pitchFamily="34" charset="0"/>
                <a:ea typeface="Times New Roman" pitchFamily="18" charset="0"/>
                <a:cs typeface="Times New Roman" pitchFamily="18" charset="0"/>
              </a:rPr>
              <a:t>Memorial boards, monuments, avenues, old and just been created, all of them as memory knots, so that our future generations could never forget: those were our ancestors who won freedom for our Motherland! Those were our grandfathers and great-grandfathers who defeated the fascism! </a:t>
            </a:r>
            <a:r>
              <a:rPr lang="ru-RU" sz="2400" b="1" i="1" dirty="0" smtClean="0">
                <a:solidFill>
                  <a:srgbClr val="C00000"/>
                </a:solidFill>
                <a:latin typeface="Arial" pitchFamily="34" charset="0"/>
              </a:rPr>
              <a:t/>
            </a:r>
            <a:br>
              <a:rPr lang="ru-RU" sz="2400" b="1" i="1" dirty="0" smtClean="0">
                <a:solidFill>
                  <a:srgbClr val="C00000"/>
                </a:solidFill>
                <a:latin typeface="Arial" pitchFamily="34" charset="0"/>
              </a:rPr>
            </a:br>
            <a:endParaRPr lang="ru-RU" sz="2400" b="1" i="1" dirty="0">
              <a:solidFill>
                <a:srgbClr val="C00000"/>
              </a:solidFill>
            </a:endParaRPr>
          </a:p>
        </p:txBody>
      </p:sp>
      <p:pic>
        <p:nvPicPr>
          <p:cNvPr id="5" name="Содержимое 4"/>
          <p:cNvPicPr>
            <a:picLocks noGrp="1"/>
          </p:cNvPicPr>
          <p:nvPr>
            <p:ph sz="half" idx="1"/>
          </p:nvPr>
        </p:nvPicPr>
        <p:blipFill>
          <a:blip r:embed="rId2" cstate="print"/>
          <a:stretch>
            <a:fillRect/>
          </a:stretch>
        </p:blipFill>
        <p:spPr bwMode="auto">
          <a:xfrm>
            <a:off x="214282" y="3000372"/>
            <a:ext cx="4181476" cy="3143272"/>
          </a:xfrm>
          <a:prstGeom prst="rect">
            <a:avLst/>
          </a:prstGeom>
          <a:noFill/>
          <a:ln w="9525">
            <a:noFill/>
            <a:miter lim="800000"/>
            <a:headEnd/>
            <a:tailEnd/>
          </a:ln>
        </p:spPr>
      </p:pic>
      <p:sp>
        <p:nvSpPr>
          <p:cNvPr id="7" name="Содержимое 6"/>
          <p:cNvSpPr>
            <a:spLocks noGrp="1"/>
          </p:cNvSpPr>
          <p:nvPr>
            <p:ph sz="half" idx="2"/>
          </p:nvPr>
        </p:nvSpPr>
        <p:spPr>
          <a:xfrm>
            <a:off x="4648200" y="3000372"/>
            <a:ext cx="4281518" cy="3125791"/>
          </a:xfrm>
        </p:spPr>
        <p:txBody>
          <a:bodyPr/>
          <a:lstStyle/>
          <a:p>
            <a:pPr>
              <a:buNone/>
            </a:pPr>
            <a:endParaRPr lang="ru-RU" dirty="0"/>
          </a:p>
        </p:txBody>
      </p:sp>
      <p:pic>
        <p:nvPicPr>
          <p:cNvPr id="2050" name="Picture 2" descr="http://www.donbass-info.com/images/stories/other/veterans.jpg"/>
          <p:cNvPicPr>
            <a:picLocks noChangeAspect="1" noChangeArrowheads="1"/>
          </p:cNvPicPr>
          <p:nvPr/>
        </p:nvPicPr>
        <p:blipFill>
          <a:blip r:embed="rId3"/>
          <a:srcRect/>
          <a:stretch>
            <a:fillRect/>
          </a:stretch>
        </p:blipFill>
        <p:spPr bwMode="auto">
          <a:xfrm>
            <a:off x="4643438" y="3000372"/>
            <a:ext cx="4320000" cy="3143272"/>
          </a:xfrm>
          <a:prstGeom prst="rect">
            <a:avLst/>
          </a:prstGeom>
          <a:noFill/>
        </p:spPr>
      </p:pic>
    </p:spTree>
  </p:cSld>
  <p:clrMapOvr>
    <a:masterClrMapping/>
  </p:clrMapOvr>
  <p:transition advTm="157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3" name="Прямоугольник 2"/>
          <p:cNvSpPr/>
          <p:nvPr/>
        </p:nvSpPr>
        <p:spPr>
          <a:xfrm>
            <a:off x="0" y="0"/>
            <a:ext cx="9144000" cy="6617196"/>
          </a:xfrm>
          <a:prstGeom prst="rect">
            <a:avLst/>
          </a:prstGeom>
          <a:solidFill>
            <a:srgbClr val="C00000"/>
          </a:solidFill>
          <a:effectLst/>
          <a:scene3d>
            <a:camera prst="orthographicFront"/>
            <a:lightRig rig="threePt" dir="t"/>
          </a:scene3d>
          <a:sp3d extrusionH="76200">
            <a:extrusionClr>
              <a:schemeClr val="accent2">
                <a:lumMod val="75000"/>
              </a:schemeClr>
            </a:extrusionClr>
          </a:sp3d>
        </p:spPr>
        <p:txBody>
          <a:bodyPr wrap="square">
            <a:spAutoFit/>
          </a:bodyPr>
          <a:lstStyle/>
          <a:p>
            <a:pPr lvl="0" fontAlgn="base">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Remember,</a:t>
            </a:r>
            <a:endParaRPr lang="ru-RU" sz="24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In a hundred years,</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In a thousand years</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Remember</a:t>
            </a:r>
            <a:endParaRPr lang="ru-RU" sz="24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Those</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Who will never</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Come back.</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Remember!</a:t>
            </a:r>
            <a:endParaRPr lang="ru-RU" sz="24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Tell your children</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About the heroes</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To remember them.</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Tell your grandchildren</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About the heroes</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To remember them.</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Remember </a:t>
            </a:r>
            <a:endParaRPr lang="ru-RU" sz="24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Those</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Who will never</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000" b="1" i="1" dirty="0" smtClean="0">
                <a:solidFill>
                  <a:schemeClr val="bg1"/>
                </a:solidFill>
                <a:latin typeface="Times New Roman" pitchFamily="18" charset="0"/>
                <a:ea typeface="Times New Roman" pitchFamily="18" charset="0"/>
                <a:cs typeface="Times New Roman" pitchFamily="18" charset="0"/>
              </a:rPr>
              <a:t>                                                                                  Come back.  </a:t>
            </a:r>
            <a:endParaRPr lang="ru-RU" sz="2000" dirty="0" smtClean="0">
              <a:solidFill>
                <a:schemeClr val="bg1"/>
              </a:solidFill>
              <a:latin typeface="Arial" pitchFamily="34" charset="0"/>
            </a:endParaRPr>
          </a:p>
          <a:p>
            <a:pPr lvl="0" eaLnBrk="0" fontAlgn="base" hangingPunct="0">
              <a:spcBef>
                <a:spcPct val="0"/>
              </a:spcBef>
              <a:spcAft>
                <a:spcPct val="0"/>
              </a:spcAft>
            </a:pPr>
            <a:r>
              <a:rPr lang="en-US" sz="2400" b="1" i="1" dirty="0" smtClean="0">
                <a:solidFill>
                  <a:schemeClr val="bg1"/>
                </a:solidFill>
                <a:latin typeface="Times New Roman" pitchFamily="18" charset="0"/>
                <a:ea typeface="Times New Roman" pitchFamily="18" charset="0"/>
                <a:cs typeface="Times New Roman" pitchFamily="18" charset="0"/>
              </a:rPr>
              <a:t>         Remember</a:t>
            </a:r>
            <a:r>
              <a:rPr lang="ru-RU" sz="2400" b="1" i="1" dirty="0" smtClean="0">
                <a:solidFill>
                  <a:schemeClr val="bg1"/>
                </a:solidFill>
                <a:latin typeface="Times New Roman" pitchFamily="18" charset="0"/>
                <a:ea typeface="Times New Roman" pitchFamily="18" charset="0"/>
                <a:cs typeface="Times New Roman" pitchFamily="18" charset="0"/>
              </a:rPr>
              <a:t>!</a:t>
            </a:r>
            <a:endParaRPr lang="ru-RU" sz="2400" dirty="0" smtClean="0">
              <a:solidFill>
                <a:schemeClr val="bg1"/>
              </a:solidFill>
              <a:latin typeface="Arial" pitchFamily="34" charset="0"/>
            </a:endParaRPr>
          </a:p>
        </p:txBody>
      </p:sp>
    </p:spTree>
  </p:cSld>
  <p:clrMapOvr>
    <a:masterClrMapping/>
  </p:clrMapOvr>
  <p:transition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1000">
              <a:srgbClr val="0070C0">
                <a:alpha val="52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214414" y="551289"/>
            <a:ext cx="5643586" cy="3354765"/>
          </a:xfrm>
          <a:prstGeom prst="rect">
            <a:avLst/>
          </a:prstGeom>
        </p:spPr>
        <p:txBody>
          <a:bodyPr wrap="square">
            <a:spAutoFit/>
          </a:bodyPr>
          <a:lstStyle/>
          <a:p>
            <a:r>
              <a:rPr lang="ru-RU" sz="1400" b="1" i="1" dirty="0" smtClean="0">
                <a:latin typeface="Arial Black" pitchFamily="34" charset="0"/>
              </a:rPr>
              <a:t>Источники:</a:t>
            </a:r>
            <a:r>
              <a:rPr lang="ru-RU" sz="1400" b="1" i="1" dirty="0" smtClean="0"/>
              <a:t/>
            </a:r>
            <a:br>
              <a:rPr lang="ru-RU" sz="1400" b="1" i="1" dirty="0" smtClean="0"/>
            </a:br>
            <a:r>
              <a:rPr lang="en-US" sz="1400" b="1" i="1" dirty="0" smtClean="0">
                <a:hlinkClick r:id="rId2"/>
              </a:rPr>
              <a:t> ru.foursquare.com/v/</a:t>
            </a:r>
            <a:r>
              <a:rPr lang="ru-RU" sz="1400" b="1" i="1" dirty="0" smtClean="0">
                <a:hlinkClick r:id="rId2"/>
              </a:rPr>
              <a:t>Бульвар- </a:t>
            </a:r>
            <a:r>
              <a:rPr lang="ru-RU" sz="1400" b="1" i="1" dirty="0" smtClean="0"/>
              <a:t>Героев</a:t>
            </a:r>
            <a:br>
              <a:rPr lang="ru-RU" sz="1400" b="1" i="1" dirty="0" smtClean="0"/>
            </a:br>
            <a:r>
              <a:rPr lang="en-US" sz="1400" b="1" i="1" dirty="0" smtClean="0">
                <a:hlinkClick r:id="rId3"/>
              </a:rPr>
              <a:t> wolok.ru/</a:t>
            </a:r>
            <a:r>
              <a:rPr lang="ru-RU" sz="1400" b="1" i="1" dirty="0" err="1" smtClean="0">
                <a:hlinkClick r:id="rId3"/>
              </a:rPr>
              <a:t>Полосухин-Виктор-Иванович</a:t>
            </a:r>
            <a:r>
              <a:rPr lang="ru-RU" sz="1400" b="1" i="1" dirty="0" smtClean="0">
                <a:hlinkClick r:id="rId3"/>
              </a:rPr>
              <a:t/>
            </a:r>
            <a:br>
              <a:rPr lang="ru-RU" sz="1400" b="1" i="1" dirty="0" smtClean="0">
                <a:hlinkClick r:id="rId3"/>
              </a:rPr>
            </a:br>
            <a:r>
              <a:rPr lang="ru-RU" sz="1400" b="1" i="1" dirty="0" smtClean="0">
                <a:hlinkClick r:id="rId3"/>
              </a:rPr>
              <a:t> </a:t>
            </a:r>
            <a:r>
              <a:rPr lang="en-US" sz="1400" b="1" i="1" dirty="0" smtClean="0">
                <a:hlinkClick r:id="rId4"/>
              </a:rPr>
              <a:t>referat.znate.ru/text/index-...</a:t>
            </a:r>
            <a:r>
              <a:rPr lang="ru-RU" sz="1400" b="1" i="1" dirty="0" smtClean="0"/>
              <a:t> Кутергин П.Е.</a:t>
            </a:r>
            <a:br>
              <a:rPr lang="ru-RU" sz="1400" b="1" i="1" dirty="0" smtClean="0"/>
            </a:br>
            <a:r>
              <a:rPr lang="en-US" sz="1400" b="1" i="1" dirty="0" smtClean="0">
                <a:hlinkClick r:id="rId5"/>
              </a:rPr>
              <a:t> airaces.narod.ru/woman/woman.htm </a:t>
            </a:r>
            <a:r>
              <a:rPr lang="ru-RU" sz="1400" b="1" i="1" dirty="0" smtClean="0"/>
              <a:t> Язовская А.М.</a:t>
            </a:r>
            <a:br>
              <a:rPr lang="ru-RU" sz="1400" b="1" i="1" dirty="0" smtClean="0"/>
            </a:br>
            <a:r>
              <a:rPr lang="en-US" sz="1400" b="1" i="1" dirty="0" smtClean="0">
                <a:hlinkClick r:id="rId6"/>
              </a:rPr>
              <a:t> vokzal-nk.ru/</a:t>
            </a:r>
            <a:r>
              <a:rPr lang="en-US" sz="1400" b="1" i="1" dirty="0" err="1" smtClean="0">
                <a:hlinkClick r:id="rId6"/>
              </a:rPr>
              <a:t>novokuznetsk</a:t>
            </a:r>
            <a:r>
              <a:rPr lang="en-US" sz="1400" b="1" i="1" dirty="0" smtClean="0">
                <a:hlinkClick r:id="rId6"/>
              </a:rPr>
              <a:t>/ </a:t>
            </a:r>
            <a:r>
              <a:rPr lang="ru-RU" sz="1400" b="1" i="1" dirty="0" smtClean="0"/>
              <a:t>Соломина В.Я. </a:t>
            </a:r>
            <a:br>
              <a:rPr lang="ru-RU" sz="1400" b="1" i="1" dirty="0" smtClean="0"/>
            </a:br>
            <a:r>
              <a:rPr lang="en-US" sz="1400" b="1" i="1" dirty="0" smtClean="0">
                <a:hlinkClick r:id="rId7"/>
              </a:rPr>
              <a:t>ru.wikipedia.org/wiki/</a:t>
            </a:r>
            <a:r>
              <a:rPr lang="ru-RU" sz="1400" b="1" i="1" dirty="0" smtClean="0">
                <a:hlinkClick r:id="rId7"/>
              </a:rPr>
              <a:t>Клименко</a:t>
            </a:r>
            <a:r>
              <a:rPr lang="ru-RU" sz="1400" b="1" i="1" dirty="0" smtClean="0"/>
              <a:t/>
            </a:r>
            <a:br>
              <a:rPr lang="ru-RU" sz="1400" b="1" i="1" dirty="0" smtClean="0"/>
            </a:br>
            <a:r>
              <a:rPr lang="en-US" sz="1400" b="1" i="1" dirty="0" smtClean="0">
                <a:hlinkClick r:id="rId8"/>
              </a:rPr>
              <a:t> warheroes.ru/hero/</a:t>
            </a:r>
            <a:r>
              <a:rPr lang="en-US" sz="1400" b="1" i="1" dirty="0" err="1" smtClean="0">
                <a:hlinkClick r:id="rId8"/>
              </a:rPr>
              <a:t>hero.asp?Hero</a:t>
            </a:r>
            <a:r>
              <a:rPr lang="en-US" sz="1400" b="1" i="1" dirty="0" smtClean="0">
                <a:hlinkClick r:id="rId8"/>
              </a:rPr>
              <a:t>_ </a:t>
            </a:r>
            <a:r>
              <a:rPr lang="ru-RU" sz="1400" b="1" i="1" dirty="0" smtClean="0"/>
              <a:t>Юдин В.Г.</a:t>
            </a:r>
            <a:br>
              <a:rPr lang="ru-RU" sz="1400" b="1" i="1" dirty="0" smtClean="0"/>
            </a:br>
            <a:r>
              <a:rPr lang="en-US" sz="1400" b="1" i="1" dirty="0" smtClean="0">
                <a:hlinkClick r:id="rId9"/>
              </a:rPr>
              <a:t>53news.ru/</a:t>
            </a:r>
            <a:r>
              <a:rPr lang="en-US" sz="1400" b="1" i="1" dirty="0" err="1" smtClean="0">
                <a:hlinkClick r:id="rId9"/>
              </a:rPr>
              <a:t>novosti</a:t>
            </a:r>
            <a:r>
              <a:rPr lang="en-US" sz="1400" b="1" i="1" dirty="0" smtClean="0">
                <a:hlinkClick r:id="rId9"/>
              </a:rPr>
              <a:t>/1917-podvig-..</a:t>
            </a:r>
            <a:r>
              <a:rPr lang="ru-RU" sz="1400" b="1" i="1" dirty="0" smtClean="0"/>
              <a:t>Герасименко И.С., Красилов А.С., Черемнов Л.А.</a:t>
            </a:r>
            <a:br>
              <a:rPr lang="ru-RU" sz="1400" b="1" i="1" dirty="0" smtClean="0"/>
            </a:br>
            <a:r>
              <a:rPr lang="ru-RU" sz="1400" b="1" i="1" dirty="0" smtClean="0"/>
              <a:t/>
            </a:r>
            <a:br>
              <a:rPr lang="ru-RU" sz="1400" b="1" i="1" dirty="0" smtClean="0"/>
            </a:br>
            <a:r>
              <a:rPr lang="ru-RU" sz="1400" b="1" i="1" dirty="0" smtClean="0"/>
              <a:t/>
            </a:r>
            <a:br>
              <a:rPr lang="ru-RU" sz="1400" b="1" i="1" dirty="0" smtClean="0"/>
            </a:br>
            <a:r>
              <a:rPr lang="ru-RU" sz="1400" b="1" i="1" dirty="0" smtClean="0"/>
              <a:t>                                                             </a:t>
            </a:r>
            <a:br>
              <a:rPr lang="ru-RU" sz="1400" b="1" i="1" dirty="0" smtClean="0"/>
            </a:br>
            <a:r>
              <a:rPr lang="en-US" sz="1200" dirty="0" smtClean="0"/>
              <a:t/>
            </a:r>
            <a:br>
              <a:rPr lang="en-US" sz="1200"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72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071538" y="500042"/>
            <a:ext cx="6929486" cy="4370427"/>
          </a:xfrm>
          <a:prstGeom prst="rect">
            <a:avLst/>
          </a:prstGeom>
        </p:spPr>
        <p:txBody>
          <a:bodyPr wrap="square">
            <a:spAutoFit/>
          </a:bodyPr>
          <a:lstStyle/>
          <a:p>
            <a:pPr lvl="0" eaLnBrk="0" fontAlgn="base" hangingPunct="0">
              <a:spcBef>
                <a:spcPct val="0"/>
              </a:spcBef>
              <a:spcAft>
                <a:spcPct val="0"/>
              </a:spcAft>
              <a:buFontTx/>
              <a:buChar char="•"/>
            </a:pPr>
            <a:endParaRPr lang="en-US" dirty="0" smtClean="0">
              <a:solidFill>
                <a:srgbClr val="000000"/>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000" b="1" dirty="0" smtClean="0"/>
              <a:t>Цели </a:t>
            </a:r>
            <a:r>
              <a:rPr lang="ru-RU" sz="2000" dirty="0" smtClean="0"/>
              <a:t>проекта:</a:t>
            </a:r>
          </a:p>
          <a:p>
            <a:pPr lvl="0" eaLnBrk="0" fontAlgn="base" hangingPunct="0">
              <a:spcBef>
                <a:spcPct val="0"/>
              </a:spcBef>
              <a:spcAft>
                <a:spcPct val="0"/>
              </a:spcAft>
            </a:pPr>
            <a:endParaRPr lang="en-US" sz="2000" dirty="0" smtClean="0">
              <a:solidFill>
                <a:srgbClr val="000000"/>
              </a:solidFill>
              <a:ea typeface="Times New Roman" pitchFamily="18" charset="0"/>
              <a:cs typeface="Times New Roman" pitchFamily="18" charset="0"/>
            </a:endParaRPr>
          </a:p>
          <a:p>
            <a:pPr lvl="0" algn="just" eaLnBrk="0" fontAlgn="base" hangingPunct="0">
              <a:spcBef>
                <a:spcPct val="0"/>
              </a:spcBef>
              <a:spcAft>
                <a:spcPct val="0"/>
              </a:spcAft>
              <a:buFontTx/>
              <a:buChar char="•"/>
            </a:pPr>
            <a:r>
              <a:rPr lang="ru-RU" sz="2000" dirty="0" smtClean="0">
                <a:solidFill>
                  <a:srgbClr val="000000"/>
                </a:solidFill>
                <a:ea typeface="Times New Roman" pitchFamily="18" charset="0"/>
                <a:cs typeface="Times New Roman" pitchFamily="18" charset="0"/>
              </a:rPr>
              <a:t>Познакомить учащихся с подвигами новокузнечан – героев Великой Отечественной </a:t>
            </a:r>
            <a:r>
              <a:rPr lang="ru-RU" sz="2000" dirty="0" smtClean="0">
                <a:solidFill>
                  <a:srgbClr val="000000"/>
                </a:solidFill>
                <a:ea typeface="Times New Roman" pitchFamily="18" charset="0"/>
                <a:cs typeface="Times New Roman" pitchFamily="18" charset="0"/>
              </a:rPr>
              <a:t>Войны</a:t>
            </a:r>
            <a:r>
              <a:rPr lang="en-US" sz="2000" dirty="0" smtClean="0">
                <a:solidFill>
                  <a:srgbClr val="000000"/>
                </a:solidFill>
                <a:ea typeface="Times New Roman" pitchFamily="18" charset="0"/>
                <a:cs typeface="Times New Roman" pitchFamily="18" charset="0"/>
              </a:rPr>
              <a:t>.</a:t>
            </a:r>
            <a:endParaRPr lang="ru-RU" sz="2000" dirty="0" smtClean="0"/>
          </a:p>
          <a:p>
            <a:pPr lvl="0" algn="just" eaLnBrk="0" fontAlgn="base" hangingPunct="0">
              <a:spcBef>
                <a:spcPct val="0"/>
              </a:spcBef>
              <a:spcAft>
                <a:spcPct val="0"/>
              </a:spcAft>
              <a:buFontTx/>
              <a:buChar char="•"/>
            </a:pPr>
            <a:r>
              <a:rPr lang="ru-RU" sz="2000" dirty="0" smtClean="0">
                <a:ea typeface="Times New Roman" pitchFamily="18" charset="0"/>
                <a:cs typeface="Times New Roman" pitchFamily="18" charset="0"/>
              </a:rPr>
              <a:t>Развивать у школьников способности представлять себя и свою культуру в условиях иноязычного общения.</a:t>
            </a:r>
            <a:endParaRPr lang="ru-RU" sz="2000" dirty="0" smtClean="0"/>
          </a:p>
          <a:p>
            <a:pPr lvl="0" algn="just" eaLnBrk="0" fontAlgn="base" hangingPunct="0">
              <a:spcBef>
                <a:spcPct val="0"/>
              </a:spcBef>
              <a:spcAft>
                <a:spcPct val="0"/>
              </a:spcAft>
              <a:buFontTx/>
              <a:buChar char="•"/>
            </a:pPr>
            <a:r>
              <a:rPr lang="ru-RU" sz="2000" dirty="0" smtClean="0">
                <a:ea typeface="Times New Roman" pitchFamily="18" charset="0"/>
                <a:cs typeface="Times New Roman" pitchFamily="18" charset="0"/>
              </a:rPr>
              <a:t>Развивать интеллектуальные и творческие способности детей.</a:t>
            </a:r>
            <a:endParaRPr lang="ru-RU" sz="2000" dirty="0" smtClean="0"/>
          </a:p>
          <a:p>
            <a:pPr lvl="0" algn="just" eaLnBrk="0" fontAlgn="base" hangingPunct="0">
              <a:spcBef>
                <a:spcPct val="0"/>
              </a:spcBef>
              <a:spcAft>
                <a:spcPct val="0"/>
              </a:spcAft>
              <a:buFontTx/>
              <a:buChar char="•"/>
            </a:pPr>
            <a:r>
              <a:rPr lang="ru-RU" sz="2000" dirty="0" smtClean="0">
                <a:ea typeface="Times New Roman" pitchFamily="18" charset="0"/>
                <a:cs typeface="Times New Roman" pitchFamily="18" charset="0"/>
              </a:rPr>
              <a:t>Развивать самообразовательный потенциал школьников с учетом многообразия поликультурного мира.</a:t>
            </a:r>
            <a:endParaRPr lang="ru-RU" sz="2000" dirty="0" smtClean="0"/>
          </a:p>
          <a:p>
            <a:pPr lvl="0" algn="just" eaLnBrk="0" fontAlgn="base" hangingPunct="0">
              <a:spcBef>
                <a:spcPct val="0"/>
              </a:spcBef>
              <a:spcAft>
                <a:spcPct val="0"/>
              </a:spcAft>
              <a:buFontTx/>
              <a:buChar char="•"/>
            </a:pPr>
            <a:r>
              <a:rPr lang="ru-RU" sz="2000" dirty="0" smtClean="0">
                <a:solidFill>
                  <a:srgbClr val="000000"/>
                </a:solidFill>
                <a:ea typeface="Times New Roman" pitchFamily="18" charset="0"/>
                <a:cs typeface="Times New Roman" pitchFamily="18" charset="0"/>
              </a:rPr>
              <a:t>Развивать умения и навыки применения современных компьютерных технологий.</a:t>
            </a:r>
            <a:endParaRPr lang="ru-RU" sz="2000" dirty="0" smtClean="0"/>
          </a:p>
          <a:p>
            <a:pPr lvl="0" eaLnBrk="0" fontAlgn="base" hangingPunct="0">
              <a:spcBef>
                <a:spcPct val="0"/>
              </a:spcBef>
              <a:spcAft>
                <a:spcPct val="0"/>
              </a:spcAft>
            </a:pPr>
            <a:endParaRPr lang="ru-RU" sz="2000" dirty="0" smtClean="0">
              <a:latin typeface="Arial" pitchFamily="34" charset="0"/>
            </a:endParaRPr>
          </a:p>
        </p:txBody>
      </p:sp>
    </p:spTree>
  </p:cSld>
  <p:clrMapOvr>
    <a:masterClrMapping/>
  </p:clrMapOvr>
  <p:transition advTm="261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73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857224" y="285728"/>
            <a:ext cx="7215238" cy="2092881"/>
          </a:xfrm>
          <a:prstGeom prst="rect">
            <a:avLst/>
          </a:prstGeom>
        </p:spPr>
        <p:txBody>
          <a:bodyPr wrap="square">
            <a:spAutoFit/>
          </a:bodyPr>
          <a:lstStyle/>
          <a:p>
            <a:pPr lvl="0" fontAlgn="base">
              <a:spcBef>
                <a:spcPct val="0"/>
              </a:spcBef>
              <a:spcAft>
                <a:spcPct val="0"/>
              </a:spcAft>
              <a:tabLst>
                <a:tab pos="180975" algn="l"/>
              </a:tabLst>
            </a:pPr>
            <a:r>
              <a:rPr lang="ru-RU" sz="1600" b="1" dirty="0" smtClean="0">
                <a:solidFill>
                  <a:srgbClr val="000000"/>
                </a:solidFill>
                <a:latin typeface="Calibri" pitchFamily="34" charset="0"/>
                <a:ea typeface="Times New Roman" pitchFamily="18" charset="0"/>
                <a:cs typeface="Times New Roman" pitchFamily="18" charset="0"/>
              </a:rPr>
              <a:t>Задачи:</a:t>
            </a:r>
            <a:endParaRPr lang="en-US" sz="1600" b="1" dirty="0" smtClean="0">
              <a:solidFill>
                <a:srgbClr val="000000"/>
              </a:solidFill>
              <a:latin typeface="Calibri" pitchFamily="34" charset="0"/>
              <a:ea typeface="Times New Roman" pitchFamily="18" charset="0"/>
              <a:cs typeface="Times New Roman" pitchFamily="18" charset="0"/>
            </a:endParaRPr>
          </a:p>
          <a:p>
            <a:pPr lvl="0" fontAlgn="base">
              <a:spcBef>
                <a:spcPct val="0"/>
              </a:spcBef>
              <a:spcAft>
                <a:spcPct val="0"/>
              </a:spcAft>
              <a:tabLst>
                <a:tab pos="180975" algn="l"/>
              </a:tabLst>
            </a:pPr>
            <a:endParaRPr lang="ru-RU" sz="1600" dirty="0" smtClean="0"/>
          </a:p>
          <a:p>
            <a:pPr lvl="0" algn="just" eaLnBrk="0" fontAlgn="base" hangingPunct="0">
              <a:spcBef>
                <a:spcPct val="0"/>
              </a:spcBef>
              <a:spcAft>
                <a:spcPct val="0"/>
              </a:spcAft>
              <a:tabLst>
                <a:tab pos="180975" algn="l"/>
              </a:tabLst>
            </a:pPr>
            <a:r>
              <a:rPr lang="ru-RU" sz="1400" b="1" i="1" dirty="0" smtClean="0">
                <a:solidFill>
                  <a:srgbClr val="000000"/>
                </a:solidFill>
                <a:latin typeface="Calibri" pitchFamily="34" charset="0"/>
                <a:ea typeface="Times New Roman" pitchFamily="18" charset="0"/>
                <a:cs typeface="Times New Roman" pitchFamily="18" charset="0"/>
              </a:rPr>
              <a:t>Воспитательные</a:t>
            </a:r>
            <a:r>
              <a:rPr lang="ru-RU" sz="1400" i="1" dirty="0" smtClean="0">
                <a:solidFill>
                  <a:srgbClr val="000000"/>
                </a:solidFill>
                <a:latin typeface="Calibri" pitchFamily="34" charset="0"/>
                <a:ea typeface="Times New Roman" pitchFamily="18" charset="0"/>
                <a:cs typeface="Times New Roman" pitchFamily="18" charset="0"/>
              </a:rPr>
              <a:t>:</a:t>
            </a:r>
            <a:endParaRPr lang="ru-RU" sz="1400" dirty="0" smtClean="0">
              <a:latin typeface="Arial" pitchFamily="34" charset="0"/>
            </a:endParaRPr>
          </a:p>
          <a:p>
            <a:pPr lvl="0" algn="just" eaLnBrk="0" fontAlgn="base" hangingPunct="0">
              <a:spcBef>
                <a:spcPct val="0"/>
              </a:spcBef>
              <a:spcAft>
                <a:spcPct val="0"/>
              </a:spcAft>
              <a:buFontTx/>
              <a:buChar char="•"/>
              <a:tabLst>
                <a:tab pos="180975" algn="l"/>
              </a:tabLst>
            </a:pPr>
            <a:r>
              <a:rPr lang="ru-RU" sz="1400" dirty="0" smtClean="0">
                <a:solidFill>
                  <a:srgbClr val="000000"/>
                </a:solidFill>
                <a:ea typeface="Times New Roman" pitchFamily="18" charset="0"/>
                <a:cs typeface="Times New Roman" pitchFamily="18" charset="0"/>
              </a:rPr>
              <a:t>Воспитание любви к Родине, чувства патриотизма и гражданственности.</a:t>
            </a:r>
            <a:endParaRPr lang="ru-RU" sz="1400" dirty="0" smtClean="0"/>
          </a:p>
          <a:p>
            <a:pPr lvl="0" algn="just" eaLnBrk="0" fontAlgn="base" hangingPunct="0">
              <a:spcBef>
                <a:spcPct val="0"/>
              </a:spcBef>
              <a:spcAft>
                <a:spcPct val="0"/>
              </a:spcAft>
              <a:buFontTx/>
              <a:buChar char="•"/>
              <a:tabLst>
                <a:tab pos="180975" algn="l"/>
              </a:tabLst>
            </a:pPr>
            <a:r>
              <a:rPr lang="ru-RU" sz="1400" dirty="0" smtClean="0">
                <a:solidFill>
                  <a:srgbClr val="000000"/>
                </a:solidFill>
                <a:ea typeface="Times New Roman" pitchFamily="18" charset="0"/>
                <a:cs typeface="Times New Roman" pitchFamily="18" charset="0"/>
              </a:rPr>
              <a:t>Воспитание эстетических навыков в оформлении    презентации, информационной культуры.</a:t>
            </a:r>
            <a:endParaRPr lang="ru-RU" sz="1400" dirty="0" smtClean="0"/>
          </a:p>
          <a:p>
            <a:pPr lvl="0" algn="just" eaLnBrk="0" fontAlgn="base" hangingPunct="0">
              <a:spcBef>
                <a:spcPct val="0"/>
              </a:spcBef>
              <a:spcAft>
                <a:spcPct val="0"/>
              </a:spcAft>
              <a:buFontTx/>
              <a:buChar char="•"/>
              <a:tabLst>
                <a:tab pos="180975" algn="l"/>
              </a:tabLst>
            </a:pPr>
            <a:r>
              <a:rPr lang="ru-RU" sz="1400" dirty="0" smtClean="0">
                <a:solidFill>
                  <a:srgbClr val="000000"/>
                </a:solidFill>
                <a:ea typeface="Times New Roman" pitchFamily="18" charset="0"/>
                <a:cs typeface="Times New Roman" pitchFamily="18" charset="0"/>
              </a:rPr>
              <a:t>Воспитание чувства коллективизма при работе в группах, умение выслушивать мнение товарищей, умение отстаивать свою точку зрения.</a:t>
            </a:r>
            <a:endParaRPr lang="en-US" sz="1400" dirty="0" smtClean="0">
              <a:solidFill>
                <a:srgbClr val="000000"/>
              </a:solidFill>
              <a:ea typeface="Times New Roman" pitchFamily="18" charset="0"/>
              <a:cs typeface="Times New Roman" pitchFamily="18" charset="0"/>
            </a:endParaRPr>
          </a:p>
          <a:p>
            <a:pPr lvl="0" algn="just" eaLnBrk="0" fontAlgn="base" hangingPunct="0">
              <a:spcBef>
                <a:spcPct val="0"/>
              </a:spcBef>
              <a:spcAft>
                <a:spcPct val="0"/>
              </a:spcAft>
              <a:tabLst>
                <a:tab pos="180975" algn="l"/>
              </a:tabLst>
            </a:pPr>
            <a:endParaRPr lang="ru-RU" sz="1400" dirty="0" smtClean="0"/>
          </a:p>
        </p:txBody>
      </p:sp>
      <p:sp>
        <p:nvSpPr>
          <p:cNvPr id="3" name="Прямоугольник 2"/>
          <p:cNvSpPr/>
          <p:nvPr/>
        </p:nvSpPr>
        <p:spPr>
          <a:xfrm>
            <a:off x="857224" y="2214554"/>
            <a:ext cx="7143800" cy="1384995"/>
          </a:xfrm>
          <a:prstGeom prst="rect">
            <a:avLst/>
          </a:prstGeom>
        </p:spPr>
        <p:txBody>
          <a:bodyPr wrap="square">
            <a:spAutoFit/>
          </a:bodyPr>
          <a:lstStyle/>
          <a:p>
            <a:pPr lvl="0" algn="just" eaLnBrk="0" fontAlgn="base" hangingPunct="0">
              <a:spcBef>
                <a:spcPct val="0"/>
              </a:spcBef>
              <a:spcAft>
                <a:spcPct val="0"/>
              </a:spcAft>
              <a:tabLst>
                <a:tab pos="180975" algn="l"/>
              </a:tabLst>
            </a:pPr>
            <a:r>
              <a:rPr lang="ru-RU" sz="1400" b="1" i="1" dirty="0" smtClean="0">
                <a:solidFill>
                  <a:srgbClr val="000000"/>
                </a:solidFill>
                <a:latin typeface="Calibri" pitchFamily="34" charset="0"/>
                <a:ea typeface="Times New Roman" pitchFamily="18" charset="0"/>
                <a:cs typeface="Times New Roman" pitchFamily="18" charset="0"/>
              </a:rPr>
              <a:t>Образовательные:</a:t>
            </a:r>
            <a:endParaRPr lang="ru-RU" sz="1400" dirty="0" smtClean="0">
              <a:latin typeface="Arial" pitchFamily="34" charset="0"/>
            </a:endParaRPr>
          </a:p>
          <a:p>
            <a:pPr lvl="0" algn="just" eaLnBrk="0" fontAlgn="base" hangingPunct="0">
              <a:spcBef>
                <a:spcPct val="0"/>
              </a:spcBef>
              <a:spcAft>
                <a:spcPct val="0"/>
              </a:spcAft>
              <a:buFontTx/>
              <a:buChar char="•"/>
              <a:tabLst>
                <a:tab pos="180975" algn="l"/>
              </a:tabLst>
            </a:pPr>
            <a:r>
              <a:rPr lang="ru-RU" sz="1400" dirty="0" smtClean="0">
                <a:solidFill>
                  <a:srgbClr val="000000"/>
                </a:solidFill>
                <a:ea typeface="Times New Roman" pitchFamily="18" charset="0"/>
                <a:cs typeface="Times New Roman" pitchFamily="18" charset="0"/>
              </a:rPr>
              <a:t>Научить учащихся работать с современными прикладными программами. Выработать умения и навыки создания и оформления компьютерной презентации.</a:t>
            </a:r>
            <a:endParaRPr lang="ru-RU" sz="1400" dirty="0" smtClean="0"/>
          </a:p>
          <a:p>
            <a:pPr lvl="0" algn="just" eaLnBrk="0" fontAlgn="base" hangingPunct="0">
              <a:spcBef>
                <a:spcPct val="0"/>
              </a:spcBef>
              <a:spcAft>
                <a:spcPct val="0"/>
              </a:spcAft>
              <a:buFontTx/>
              <a:buChar char="•"/>
              <a:tabLst>
                <a:tab pos="180975" algn="l"/>
              </a:tabLst>
            </a:pPr>
            <a:r>
              <a:rPr lang="ru-RU" sz="1400" dirty="0" smtClean="0">
                <a:solidFill>
                  <a:srgbClr val="000000"/>
                </a:solidFill>
                <a:ea typeface="Times New Roman" pitchFamily="18" charset="0"/>
                <a:cs typeface="Times New Roman" pitchFamily="18" charset="0"/>
              </a:rPr>
              <a:t>Научить учащихся использовать различные источники информации (архивные документы, подборки газет прошлых лет, Интернет).</a:t>
            </a:r>
            <a:endParaRPr lang="en-US" sz="1400" dirty="0" smtClean="0">
              <a:solidFill>
                <a:srgbClr val="000000"/>
              </a:solidFill>
              <a:ea typeface="Times New Roman" pitchFamily="18" charset="0"/>
              <a:cs typeface="Times New Roman" pitchFamily="18" charset="0"/>
            </a:endParaRPr>
          </a:p>
          <a:p>
            <a:pPr lvl="0" algn="just" eaLnBrk="0" fontAlgn="base" hangingPunct="0">
              <a:spcBef>
                <a:spcPct val="0"/>
              </a:spcBef>
              <a:spcAft>
                <a:spcPct val="0"/>
              </a:spcAft>
              <a:tabLst>
                <a:tab pos="180975" algn="l"/>
              </a:tabLst>
            </a:pPr>
            <a:endParaRPr lang="ru-RU" sz="1400" dirty="0" smtClean="0"/>
          </a:p>
        </p:txBody>
      </p:sp>
      <p:sp>
        <p:nvSpPr>
          <p:cNvPr id="4" name="Прямоугольник 3"/>
          <p:cNvSpPr/>
          <p:nvPr/>
        </p:nvSpPr>
        <p:spPr>
          <a:xfrm>
            <a:off x="857224" y="3429000"/>
            <a:ext cx="7072362" cy="1600438"/>
          </a:xfrm>
          <a:prstGeom prst="rect">
            <a:avLst/>
          </a:prstGeom>
        </p:spPr>
        <p:txBody>
          <a:bodyPr wrap="square">
            <a:spAutoFit/>
          </a:bodyPr>
          <a:lstStyle/>
          <a:p>
            <a:pPr lvl="0" algn="just" eaLnBrk="0" fontAlgn="base" hangingPunct="0">
              <a:spcBef>
                <a:spcPct val="0"/>
              </a:spcBef>
              <a:spcAft>
                <a:spcPct val="0"/>
              </a:spcAft>
              <a:tabLst>
                <a:tab pos="180975" algn="l"/>
              </a:tabLst>
            </a:pPr>
            <a:r>
              <a:rPr lang="ru-RU" sz="1400" b="1" i="1" dirty="0" smtClean="0">
                <a:solidFill>
                  <a:srgbClr val="000000"/>
                </a:solidFill>
                <a:latin typeface="Calibri" pitchFamily="34" charset="0"/>
                <a:ea typeface="Times New Roman" pitchFamily="18" charset="0"/>
                <a:cs typeface="Times New Roman" pitchFamily="18" charset="0"/>
              </a:rPr>
              <a:t>Развивающие:</a:t>
            </a:r>
            <a:endParaRPr lang="ru-RU" sz="1400" dirty="0" smtClean="0">
              <a:latin typeface="Arial" pitchFamily="34" charset="0"/>
            </a:endParaRPr>
          </a:p>
          <a:p>
            <a:pPr lvl="0" algn="just"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Развивать логическое мышление, познавательный интерес, расширить кругозор учащихся. </a:t>
            </a:r>
            <a:endParaRPr lang="ru-RU" sz="1400" dirty="0" smtClean="0">
              <a:latin typeface="Arial" pitchFamily="34" charset="0"/>
            </a:endParaRPr>
          </a:p>
          <a:p>
            <a:pPr lvl="0" algn="just"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Развивать чувство меры, вкуса; аккуратность; логику изложения материала с помощью информации различных видов.</a:t>
            </a:r>
            <a:endParaRPr lang="ru-RU" sz="1400" dirty="0" smtClean="0">
              <a:latin typeface="Arial" pitchFamily="34" charset="0"/>
            </a:endParaRPr>
          </a:p>
          <a:p>
            <a:pPr lvl="0" algn="just"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Развивать навыки и умение выделять в тексте главные моменты; умение работать в группе; умение планировать собственную работу.</a:t>
            </a:r>
            <a:endParaRPr lang="ru-RU" sz="1400" dirty="0"/>
          </a:p>
        </p:txBody>
      </p:sp>
    </p:spTree>
  </p:cSld>
  <p:clrMapOvr>
    <a:masterClrMapping/>
  </p:clrMapOvr>
  <p:transition advTm="45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72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714348" y="214291"/>
            <a:ext cx="7358114" cy="2462213"/>
          </a:xfrm>
          <a:prstGeom prst="rect">
            <a:avLst/>
          </a:prstGeom>
        </p:spPr>
        <p:txBody>
          <a:bodyPr wrap="square">
            <a:spAutoFit/>
          </a:bodyPr>
          <a:lstStyle/>
          <a:p>
            <a:pPr lvl="0" fontAlgn="base">
              <a:spcBef>
                <a:spcPct val="0"/>
              </a:spcBef>
              <a:spcAft>
                <a:spcPct val="0"/>
              </a:spcAft>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Требования к проекту:</a:t>
            </a:r>
          </a:p>
          <a:p>
            <a:pPr lvl="0" fontAlgn="base">
              <a:spcBef>
                <a:spcPct val="0"/>
              </a:spcBef>
              <a:spcAft>
                <a:spcPct val="0"/>
              </a:spcAft>
              <a:tabLst>
                <a:tab pos="180975" algn="l"/>
              </a:tabLst>
            </a:pP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Использование дополнительных эффектов </a:t>
            </a:r>
            <a:r>
              <a:rPr lang="en-US" sz="1400" dirty="0" smtClean="0">
                <a:solidFill>
                  <a:srgbClr val="000000"/>
                </a:solidFill>
                <a:latin typeface="Calibri" pitchFamily="34" charset="0"/>
                <a:ea typeface="Times New Roman" pitchFamily="18" charset="0"/>
                <a:cs typeface="Times New Roman" pitchFamily="18" charset="0"/>
              </a:rPr>
              <a:t>Sony Vegas </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Использование эффектов анимации</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Представление слайдов в логической последовательности</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Красивое оформление  презентации, дружеский интерфейс</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Звуковое оформление</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Техническая сложность презентации</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Соответствие презентации выбранной теме</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Подбор материала для выступления</a:t>
            </a:r>
            <a:endParaRPr lang="ru-RU" sz="1400" dirty="0" smtClean="0">
              <a:latin typeface="Arial" pitchFamily="34" charset="0"/>
            </a:endParaRPr>
          </a:p>
          <a:p>
            <a:pPr lvl="0" eaLnBrk="0" fontAlgn="base" hangingPunct="0">
              <a:spcBef>
                <a:spcPct val="0"/>
              </a:spcBef>
              <a:spcAft>
                <a:spcPct val="0"/>
              </a:spcAft>
              <a:buFontTx/>
              <a:buChar char="•"/>
              <a:tabLst>
                <a:tab pos="180975" algn="l"/>
              </a:tabLst>
            </a:pPr>
            <a:r>
              <a:rPr lang="ru-RU" sz="1400" dirty="0" smtClean="0">
                <a:solidFill>
                  <a:srgbClr val="000000"/>
                </a:solidFill>
                <a:latin typeface="Calibri" pitchFamily="34" charset="0"/>
                <a:ea typeface="Times New Roman" pitchFamily="18" charset="0"/>
                <a:cs typeface="Times New Roman" pitchFamily="18" charset="0"/>
              </a:rPr>
              <a:t>Соответствие материала и презентации</a:t>
            </a:r>
            <a:endParaRPr lang="ru-RU" sz="1400" dirty="0" smtClean="0">
              <a:latin typeface="Arial" pitchFamily="34" charset="0"/>
            </a:endParaRPr>
          </a:p>
        </p:txBody>
      </p:sp>
      <p:sp>
        <p:nvSpPr>
          <p:cNvPr id="4" name="Прямоугольник 3"/>
          <p:cNvSpPr/>
          <p:nvPr/>
        </p:nvSpPr>
        <p:spPr>
          <a:xfrm>
            <a:off x="714348" y="2786058"/>
            <a:ext cx="7429552" cy="3754874"/>
          </a:xfrm>
          <a:prstGeom prst="rect">
            <a:avLst/>
          </a:prstGeom>
        </p:spPr>
        <p:txBody>
          <a:bodyPr wrap="square">
            <a:spAutoFit/>
          </a:bodyPr>
          <a:lstStyle/>
          <a:p>
            <a:pPr lvl="0" algn="just" fontAlgn="base">
              <a:spcBef>
                <a:spcPct val="0"/>
              </a:spcBef>
              <a:spcAft>
                <a:spcPct val="0"/>
              </a:spcAft>
              <a:tabLst>
                <a:tab pos="180975" algn="l"/>
              </a:tabLst>
            </a:pPr>
            <a:r>
              <a:rPr lang="ru-RU" sz="1400" b="1" dirty="0" smtClean="0">
                <a:ea typeface="Times New Roman" pitchFamily="18" charset="0"/>
                <a:cs typeface="Times New Roman" pitchFamily="18" charset="0"/>
              </a:rPr>
              <a:t>Алгоритм работы над проектом</a:t>
            </a:r>
          </a:p>
          <a:p>
            <a:pPr lvl="0" algn="just" fontAlgn="base">
              <a:spcBef>
                <a:spcPct val="0"/>
              </a:spcBef>
              <a:spcAft>
                <a:spcPct val="0"/>
              </a:spcAft>
              <a:tabLst>
                <a:tab pos="180975" algn="l"/>
              </a:tabLst>
            </a:pPr>
            <a:endParaRPr lang="ru-RU" sz="1400" dirty="0" smtClean="0"/>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1.  Учитель формулирует  тему проекта.</a:t>
            </a:r>
            <a:endParaRPr lang="ru-RU" sz="1400" dirty="0" smtClean="0"/>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2.  Учитель выбирает  возрастную категорию учащихся 8-11 классов</a:t>
            </a:r>
            <a:endParaRPr lang="ru-RU" sz="1400" dirty="0" smtClean="0"/>
          </a:p>
          <a:p>
            <a:pPr lvl="0" algn="just" eaLnBrk="0" fontAlgn="base" hangingPunct="0">
              <a:spcBef>
                <a:spcPct val="0"/>
              </a:spcBef>
              <a:spcAft>
                <a:spcPct val="0"/>
              </a:spcAft>
              <a:tabLst>
                <a:tab pos="180975" algn="l"/>
              </a:tabLst>
            </a:pPr>
            <a:r>
              <a:rPr lang="ru-RU" sz="1400" dirty="0" smtClean="0">
                <a:ea typeface="Times New Roman" pitchFamily="18" charset="0"/>
                <a:cs typeface="Times New Roman" pitchFamily="18" charset="0"/>
              </a:rPr>
              <a:t>3.  </a:t>
            </a:r>
            <a:r>
              <a:rPr lang="ru-RU" sz="1400" i="1" dirty="0" smtClean="0">
                <a:ea typeface="Times New Roman" pitchFamily="18" charset="0"/>
                <a:cs typeface="Times New Roman" pitchFamily="18" charset="0"/>
              </a:rPr>
              <a:t>Учащиеся делятся на мини-группы по 2-3 человека в соответствии предстоящей работой.</a:t>
            </a:r>
            <a:endParaRPr lang="ru-RU" sz="1400" dirty="0" smtClean="0"/>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4.  Обсуждение плана работы учащихся индивидуально и в группах. </a:t>
            </a:r>
            <a:r>
              <a:rPr lang="ru-RU" sz="1400" dirty="0" smtClean="0">
                <a:ea typeface="Times New Roman" pitchFamily="18" charset="0"/>
                <a:cs typeface="Times New Roman" pitchFamily="18" charset="0"/>
              </a:rPr>
              <a:t>Ученики обсуждают, как найти источники информации по теме проекта (в школьной, городской библиотеках, в Интернете или </a:t>
            </a:r>
            <a:r>
              <a:rPr lang="ru-RU" sz="1400" dirty="0" err="1" smtClean="0">
                <a:ea typeface="Times New Roman" pitchFamily="18" charset="0"/>
                <a:cs typeface="Times New Roman" pitchFamily="18" charset="0"/>
              </a:rPr>
              <a:t>мульти­медийной</a:t>
            </a:r>
            <a:r>
              <a:rPr lang="ru-RU" sz="1400" dirty="0" smtClean="0">
                <a:ea typeface="Times New Roman" pitchFamily="18" charset="0"/>
                <a:cs typeface="Times New Roman" pitchFamily="18" charset="0"/>
              </a:rPr>
              <a:t> энциклопедии: например, книги (какие?), интервью (с кем?), опросы (кого?), веб-сайты (какие?), мультимедиа издания (какие?), видеофрагменты (где взять?); создание видеозаписей и видеосъемки, обработка собранных материалов. </a:t>
            </a:r>
            <a:endParaRPr lang="ru-RU" sz="1400" dirty="0" smtClean="0"/>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5.  Самостоятельная работа учащихся в группах, обсуждение задания каждого в группе: </a:t>
            </a:r>
            <a:r>
              <a:rPr lang="ru-RU" sz="1400" dirty="0" smtClean="0">
                <a:ea typeface="Times New Roman" pitchFamily="18" charset="0"/>
                <a:cs typeface="Times New Roman" pitchFamily="18" charset="0"/>
              </a:rPr>
              <a:t>кто за что отвечает, и сроки исполнения.</a:t>
            </a:r>
            <a:endParaRPr lang="ru-RU" sz="1400" dirty="0" smtClean="0"/>
          </a:p>
          <a:p>
            <a:pPr lvl="0" algn="just" eaLnBrk="0" fontAlgn="base" hangingPunct="0">
              <a:spcBef>
                <a:spcPct val="0"/>
              </a:spcBef>
              <a:spcAft>
                <a:spcPct val="0"/>
              </a:spcAft>
              <a:tabLst>
                <a:tab pos="180975" algn="l"/>
              </a:tabLst>
            </a:pPr>
            <a:r>
              <a:rPr lang="ru-RU" sz="1400" dirty="0" smtClean="0">
                <a:ea typeface="Times New Roman" pitchFamily="18" charset="0"/>
                <a:cs typeface="Times New Roman" pitchFamily="18" charset="0"/>
              </a:rPr>
              <a:t>6</a:t>
            </a:r>
            <a:r>
              <a:rPr lang="ru-RU" sz="1400" i="1" dirty="0" smtClean="0">
                <a:ea typeface="Times New Roman" pitchFamily="18" charset="0"/>
                <a:cs typeface="Times New Roman" pitchFamily="18" charset="0"/>
              </a:rPr>
              <a:t>.  Роль учителя</a:t>
            </a:r>
            <a:r>
              <a:rPr lang="ru-RU" sz="1400" dirty="0" smtClean="0">
                <a:ea typeface="Times New Roman" pitchFamily="18" charset="0"/>
                <a:cs typeface="Times New Roman" pitchFamily="18" charset="0"/>
              </a:rPr>
              <a:t> - консультирование, помощь, направление деятельности учащихся в методически нужное русло. </a:t>
            </a:r>
            <a:endParaRPr lang="ru-RU" sz="1400" dirty="0" smtClean="0"/>
          </a:p>
          <a:p>
            <a:pPr lvl="0" algn="just" eaLnBrk="0" fontAlgn="base" hangingPunct="0">
              <a:spcBef>
                <a:spcPct val="0"/>
              </a:spcBef>
              <a:spcAft>
                <a:spcPct val="0"/>
              </a:spcAft>
              <a:tabLst>
                <a:tab pos="180975" algn="l"/>
              </a:tabLst>
            </a:pPr>
            <a:r>
              <a:rPr lang="ru-RU" sz="1400" dirty="0" smtClean="0">
                <a:ea typeface="Times New Roman" pitchFamily="18" charset="0"/>
                <a:cs typeface="Times New Roman" pitchFamily="18" charset="0"/>
              </a:rPr>
              <a:t>7.  </a:t>
            </a:r>
            <a:r>
              <a:rPr lang="ru-RU" sz="1400" i="1" dirty="0" smtClean="0">
                <a:ea typeface="Times New Roman" pitchFamily="18" charset="0"/>
                <a:cs typeface="Times New Roman" pitchFamily="18" charset="0"/>
              </a:rPr>
              <a:t>Презентация проектов.</a:t>
            </a:r>
            <a:endParaRPr lang="ru-RU" sz="1400" dirty="0" smtClean="0"/>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8.  Оценивание результатов проекта школьниками и учителем.</a:t>
            </a:r>
            <a:endParaRPr lang="ru-RU" sz="1400" dirty="0" smtClean="0"/>
          </a:p>
        </p:txBody>
      </p:sp>
    </p:spTree>
  </p:cSld>
  <p:clrMapOvr>
    <a:masterClrMapping/>
  </p:clrMapOvr>
  <p:transition advTm="6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74000"/>
              </a:srgbClr>
            </a:gs>
            <a:gs pos="50000">
              <a:schemeClr val="accent1">
                <a:tint val="44500"/>
                <a:satMod val="160000"/>
              </a:schemeClr>
            </a:gs>
            <a:gs pos="100000">
              <a:schemeClr val="accent1">
                <a:tint val="23500"/>
                <a:satMod val="160000"/>
              </a:schemeClr>
            </a:gs>
          </a:gsLst>
          <a:lin ang="138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857224" y="714355"/>
            <a:ext cx="7358114" cy="5301451"/>
          </a:xfrm>
          <a:prstGeom prst="rect">
            <a:avLst/>
          </a:prstGeom>
        </p:spPr>
        <p:txBody>
          <a:bodyPr wrap="square">
            <a:spAutoFit/>
          </a:bodyPr>
          <a:lstStyle/>
          <a:p>
            <a:pPr lvl="0" eaLnBrk="0" fontAlgn="base" hangingPunct="0">
              <a:spcBef>
                <a:spcPct val="0"/>
              </a:spcBef>
              <a:spcAft>
                <a:spcPct val="0"/>
              </a:spcAft>
              <a:tabLst>
                <a:tab pos="180975" algn="l"/>
              </a:tabLst>
            </a:pPr>
            <a:r>
              <a:rPr lang="ru-RU" sz="2000" b="1" dirty="0" smtClean="0">
                <a:latin typeface="Calibri" pitchFamily="34" charset="0"/>
                <a:ea typeface="Times New Roman" pitchFamily="18" charset="0"/>
                <a:cs typeface="Times New Roman" pitchFamily="18" charset="0"/>
              </a:rPr>
              <a:t>Рефлексия.</a:t>
            </a:r>
          </a:p>
          <a:p>
            <a:pPr lvl="0" eaLnBrk="0" fontAlgn="base" hangingPunct="0">
              <a:spcBef>
                <a:spcPct val="0"/>
              </a:spcBef>
              <a:spcAft>
                <a:spcPct val="0"/>
              </a:spcAft>
              <a:tabLst>
                <a:tab pos="180975" algn="l"/>
              </a:tabLst>
            </a:pPr>
            <a:endParaRPr lang="ru-RU" sz="2000" b="1" dirty="0" smtClean="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tabLst>
                <a:tab pos="180975" algn="l"/>
              </a:tabLst>
            </a:pPr>
            <a:r>
              <a:rPr lang="ru-RU" b="1" dirty="0" smtClean="0">
                <a:latin typeface="Calibri" pitchFamily="34" charset="0"/>
                <a:ea typeface="Times New Roman" pitchFamily="18" charset="0"/>
                <a:cs typeface="Times New Roman" pitchFamily="18" charset="0"/>
              </a:rPr>
              <a:t> </a:t>
            </a:r>
            <a:r>
              <a:rPr lang="ru-RU" dirty="0" smtClean="0">
                <a:latin typeface="Calibri" pitchFamily="34" charset="0"/>
                <a:ea typeface="Times New Roman" pitchFamily="18" charset="0"/>
                <a:cs typeface="Times New Roman" pitchFamily="18" charset="0"/>
              </a:rPr>
              <a:t>Группы оценивают работу каждого участника. Учитель оце­нивает работу групп в целом. Результативность каждого - это фундамент для новых исследований по темам проекта:</a:t>
            </a:r>
          </a:p>
          <a:p>
            <a:pPr lvl="0" algn="just"/>
            <a:r>
              <a:rPr lang="ru-RU" dirty="0" smtClean="0"/>
              <a:t>* отметить лучших докладчиков и дать рекомендации тем, у кого что-либо не получилось;</a:t>
            </a:r>
          </a:p>
          <a:p>
            <a:pPr lvl="0" algn="just"/>
            <a:r>
              <a:rPr lang="ru-RU" dirty="0" smtClean="0"/>
              <a:t>* отметить достоинства и недостатки представленных презентаций.</a:t>
            </a:r>
          </a:p>
          <a:p>
            <a:pPr lvl="0" algn="just"/>
            <a:r>
              <a:rPr lang="ru-RU" dirty="0" smtClean="0"/>
              <a:t>* Обсудить  перспективы использования презентаций в учебной деятельности.</a:t>
            </a:r>
          </a:p>
          <a:p>
            <a:pPr algn="just"/>
            <a:r>
              <a:rPr lang="ru-RU" dirty="0" smtClean="0"/>
              <a:t>    Ребята, как вы думаете можно ли использовать ваши проекты в учебной деятельности? (Учащиеся предлагают свои перспективы использования презентаций).</a:t>
            </a:r>
          </a:p>
          <a:p>
            <a:pPr algn="just"/>
            <a:r>
              <a:rPr lang="ru-RU" dirty="0" smtClean="0"/>
              <a:t>Конечно, их можно использовать в качестве наглядного пособия на уроках в других параллелях, в качестве дополнительного материала при подготовке к урокам.</a:t>
            </a:r>
          </a:p>
          <a:p>
            <a:pPr algn="just"/>
            <a:r>
              <a:rPr lang="ru-RU" dirty="0" smtClean="0"/>
              <a:t>Т.е. то, что вы создали, может использовать и ученик, и учитель.</a:t>
            </a:r>
          </a:p>
          <a:p>
            <a:pPr lvl="0" eaLnBrk="0" fontAlgn="base" hangingPunct="0">
              <a:spcBef>
                <a:spcPct val="0"/>
              </a:spcBef>
              <a:spcAft>
                <a:spcPct val="0"/>
              </a:spcAft>
              <a:tabLst>
                <a:tab pos="180975" algn="l"/>
              </a:tabLst>
            </a:pPr>
            <a:endParaRPr lang="ru-RU" sz="1050" dirty="0" smtClean="0">
              <a:latin typeface="Arial" pitchFamily="34" charset="0"/>
            </a:endParaRPr>
          </a:p>
          <a:p>
            <a:pPr lvl="0" fontAlgn="base">
              <a:spcBef>
                <a:spcPct val="0"/>
              </a:spcBef>
              <a:spcAft>
                <a:spcPct val="0"/>
              </a:spcAft>
              <a:tabLst>
                <a:tab pos="180975" algn="l"/>
              </a:tabLst>
            </a:pPr>
            <a:endParaRPr lang="ru-RU" dirty="0"/>
          </a:p>
        </p:txBody>
      </p:sp>
    </p:spTree>
  </p:cSld>
  <p:clrMapOvr>
    <a:masterClrMapping/>
  </p:clrMapOvr>
  <p:transition advTm="16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Прямоугольник 3"/>
          <p:cNvSpPr/>
          <p:nvPr/>
        </p:nvSpPr>
        <p:spPr>
          <a:xfrm>
            <a:off x="714348" y="214290"/>
            <a:ext cx="7500990" cy="2431435"/>
          </a:xfrm>
          <a:prstGeom prst="rect">
            <a:avLst/>
          </a:prstGeom>
        </p:spPr>
        <p:txBody>
          <a:bodyPr wrap="square">
            <a:spAutoFit/>
          </a:bodyPr>
          <a:lstStyle/>
          <a:p>
            <a:pPr lvl="0" algn="ctr" fontAlgn="base">
              <a:spcBef>
                <a:spcPct val="0"/>
              </a:spcBef>
              <a:spcAft>
                <a:spcPct val="0"/>
              </a:spcAft>
            </a:pPr>
            <a:r>
              <a:rPr lang="en-US" sz="2800" b="1" i="1" dirty="0" smtClean="0">
                <a:solidFill>
                  <a:schemeClr val="bg1"/>
                </a:solidFill>
                <a:latin typeface="Calibri" pitchFamily="34" charset="0"/>
                <a:ea typeface="Times New Roman" pitchFamily="18" charset="0"/>
                <a:cs typeface="Times New Roman" pitchFamily="18" charset="0"/>
              </a:rPr>
              <a:t>To the memory of heroic deeds of the citizens of Novokuznetsk,</a:t>
            </a:r>
            <a:endParaRPr lang="ru-RU" sz="2000" dirty="0" smtClean="0">
              <a:solidFill>
                <a:schemeClr val="bg1"/>
              </a:solidFill>
              <a:latin typeface="Arial" pitchFamily="34" charset="0"/>
            </a:endParaRPr>
          </a:p>
          <a:p>
            <a:pPr lvl="0" algn="ctr" eaLnBrk="0" fontAlgn="base" hangingPunct="0">
              <a:spcBef>
                <a:spcPct val="0"/>
              </a:spcBef>
              <a:spcAft>
                <a:spcPct val="0"/>
              </a:spcAft>
            </a:pPr>
            <a:r>
              <a:rPr lang="en-US" sz="2400" b="1" i="1" dirty="0" smtClean="0">
                <a:solidFill>
                  <a:schemeClr val="bg1"/>
                </a:solidFill>
                <a:latin typeface="Calibri" pitchFamily="34" charset="0"/>
                <a:ea typeface="Times New Roman" pitchFamily="18" charset="0"/>
                <a:cs typeface="Times New Roman" pitchFamily="18" charset="0"/>
              </a:rPr>
              <a:t>To the memory of our grandfathers and great-grandfathers, to the memory of eternally young soldiers and officers of the Soviet army fallen at the fronts of the Great Patriotic War</a:t>
            </a:r>
            <a:endParaRPr lang="ru-RU" sz="2400" dirty="0" smtClean="0">
              <a:solidFill>
                <a:schemeClr val="bg1"/>
              </a:solidFill>
              <a:latin typeface="Arial" pitchFamily="34" charset="0"/>
            </a:endParaRPr>
          </a:p>
        </p:txBody>
      </p:sp>
      <p:pic>
        <p:nvPicPr>
          <p:cNvPr id="5" name="Рисунок 4"/>
          <p:cNvPicPr/>
          <p:nvPr/>
        </p:nvPicPr>
        <p:blipFill>
          <a:blip r:embed="rId2" cstate="print"/>
          <a:srcRect/>
          <a:stretch>
            <a:fillRect/>
          </a:stretch>
        </p:blipFill>
        <p:spPr bwMode="auto">
          <a:xfrm>
            <a:off x="1000100" y="2714620"/>
            <a:ext cx="7000924" cy="3714776"/>
          </a:xfrm>
          <a:prstGeom prst="rect">
            <a:avLst/>
          </a:prstGeom>
          <a:noFill/>
          <a:ln w="9525">
            <a:noFill/>
            <a:miter lim="800000"/>
            <a:headEnd/>
            <a:tailEnd/>
          </a:ln>
        </p:spPr>
      </p:pic>
    </p:spTree>
  </p:cSld>
  <p:clrMapOvr>
    <a:masterClrMapping/>
  </p:clrMapOvr>
  <p:transition advTm="306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7355860"/>
          </a:xfrm>
          <a:prstGeom prst="rect">
            <a:avLst/>
          </a:prstGeom>
          <a:solidFill>
            <a:srgbClr val="C00000"/>
          </a:solidFill>
        </p:spPr>
        <p:txBody>
          <a:bodyPr wrap="square">
            <a:spAutoFit/>
          </a:bodyPr>
          <a:lstStyle/>
          <a:p>
            <a:pPr lvl="0" fontAlgn="base">
              <a:spcBef>
                <a:spcPct val="0"/>
              </a:spcBef>
              <a:spcAft>
                <a:spcPct val="0"/>
              </a:spcAft>
            </a:pPr>
            <a:r>
              <a:rPr lang="en-US" sz="3200" b="1" i="1" dirty="0" smtClean="0"/>
              <a:t>                       </a:t>
            </a:r>
          </a:p>
          <a:p>
            <a:pPr lvl="0" fontAlgn="base">
              <a:spcBef>
                <a:spcPct val="0"/>
              </a:spcBef>
              <a:spcAft>
                <a:spcPct val="0"/>
              </a:spcAft>
            </a:pPr>
            <a:r>
              <a:rPr lang="en-US" sz="3200" b="1" i="1" dirty="0" smtClean="0"/>
              <a:t>                       </a:t>
            </a:r>
          </a:p>
          <a:p>
            <a:pPr lvl="0" fontAlgn="base">
              <a:spcBef>
                <a:spcPct val="0"/>
              </a:spcBef>
              <a:spcAft>
                <a:spcPct val="0"/>
              </a:spcAft>
            </a:pPr>
            <a:r>
              <a:rPr lang="en-US" sz="3200" b="1" i="1" dirty="0" smtClean="0">
                <a:solidFill>
                  <a:schemeClr val="bg1"/>
                </a:solidFill>
              </a:rPr>
              <a:t>                       Eternal </a:t>
            </a:r>
            <a:endParaRPr lang="ru-RU" sz="3200" dirty="0" smtClean="0">
              <a:solidFill>
                <a:schemeClr val="bg1"/>
              </a:solidFill>
            </a:endParaRPr>
          </a:p>
          <a:p>
            <a:r>
              <a:rPr lang="en-US" sz="3200" b="1" i="1" dirty="0" smtClean="0">
                <a:solidFill>
                  <a:schemeClr val="bg1"/>
                </a:solidFill>
              </a:rPr>
              <a:t>                                        Glory</a:t>
            </a:r>
            <a:endParaRPr lang="ru-RU" sz="3200" dirty="0" smtClean="0">
              <a:solidFill>
                <a:schemeClr val="bg1"/>
              </a:solidFill>
            </a:endParaRPr>
          </a:p>
          <a:p>
            <a:r>
              <a:rPr lang="en-US" sz="3200" b="1" i="1" dirty="0" smtClean="0">
                <a:solidFill>
                  <a:schemeClr val="bg1"/>
                </a:solidFill>
              </a:rPr>
              <a:t>                                                       To heroes,</a:t>
            </a:r>
            <a:endParaRPr lang="ru-RU" sz="3200" dirty="0" smtClean="0">
              <a:solidFill>
                <a:schemeClr val="bg1"/>
              </a:solidFill>
            </a:endParaRPr>
          </a:p>
          <a:p>
            <a:r>
              <a:rPr lang="en-US" sz="3200" b="1" i="1" dirty="0" smtClean="0">
                <a:solidFill>
                  <a:schemeClr val="bg1"/>
                </a:solidFill>
              </a:rPr>
              <a:t>                      Eternal</a:t>
            </a:r>
            <a:endParaRPr lang="ru-RU" sz="3200" dirty="0" smtClean="0">
              <a:solidFill>
                <a:schemeClr val="bg1"/>
              </a:solidFill>
            </a:endParaRPr>
          </a:p>
          <a:p>
            <a:r>
              <a:rPr lang="en-US" sz="3200" b="1" i="1" dirty="0" smtClean="0">
                <a:solidFill>
                  <a:schemeClr val="bg1"/>
                </a:solidFill>
              </a:rPr>
              <a:t>                                       Glory!</a:t>
            </a:r>
            <a:endParaRPr lang="ru-RU" sz="3200" dirty="0" smtClean="0">
              <a:solidFill>
                <a:schemeClr val="bg1"/>
              </a:solidFill>
            </a:endParaRPr>
          </a:p>
          <a:p>
            <a:r>
              <a:rPr lang="en-US" sz="3200" b="1" i="1" dirty="0" smtClean="0">
                <a:solidFill>
                  <a:schemeClr val="bg1"/>
                </a:solidFill>
              </a:rPr>
              <a:t>                      Eternal</a:t>
            </a:r>
            <a:endParaRPr lang="ru-RU" sz="3200" dirty="0" smtClean="0">
              <a:solidFill>
                <a:schemeClr val="bg1"/>
              </a:solidFill>
            </a:endParaRPr>
          </a:p>
          <a:p>
            <a:r>
              <a:rPr lang="en-US" sz="3200" b="1" i="1" dirty="0" smtClean="0">
                <a:solidFill>
                  <a:schemeClr val="bg1"/>
                </a:solidFill>
              </a:rPr>
              <a:t>                                       Glory</a:t>
            </a:r>
            <a:endParaRPr lang="ru-RU" sz="3200" dirty="0" smtClean="0">
              <a:solidFill>
                <a:schemeClr val="bg1"/>
              </a:solidFill>
            </a:endParaRPr>
          </a:p>
          <a:p>
            <a:r>
              <a:rPr lang="en-US" sz="3200" b="1" i="1" dirty="0" smtClean="0">
                <a:solidFill>
                  <a:schemeClr val="bg1"/>
                </a:solidFill>
              </a:rPr>
              <a:t>                                                      To heroes,</a:t>
            </a:r>
            <a:endParaRPr lang="ru-RU" sz="3200" dirty="0" smtClean="0">
              <a:solidFill>
                <a:schemeClr val="bg1"/>
              </a:solidFill>
            </a:endParaRPr>
          </a:p>
          <a:p>
            <a:r>
              <a:rPr lang="en-US" sz="3200" b="1" i="1" dirty="0" smtClean="0">
                <a:solidFill>
                  <a:schemeClr val="bg1"/>
                </a:solidFill>
              </a:rPr>
              <a:t>                      Glory</a:t>
            </a:r>
            <a:endParaRPr lang="ru-RU" sz="3200" dirty="0" smtClean="0">
              <a:solidFill>
                <a:schemeClr val="bg1"/>
              </a:solidFill>
            </a:endParaRPr>
          </a:p>
          <a:p>
            <a:r>
              <a:rPr lang="en-US" sz="3200" b="1" i="1" dirty="0" smtClean="0">
                <a:solidFill>
                  <a:schemeClr val="bg1"/>
                </a:solidFill>
              </a:rPr>
              <a:t>                                      To heroes,</a:t>
            </a:r>
            <a:endParaRPr lang="ru-RU" sz="3200" dirty="0" smtClean="0">
              <a:solidFill>
                <a:schemeClr val="bg1"/>
              </a:solidFill>
            </a:endParaRPr>
          </a:p>
          <a:p>
            <a:r>
              <a:rPr lang="en-US" sz="3200" b="1" i="1" dirty="0" smtClean="0">
                <a:solidFill>
                  <a:schemeClr val="bg1"/>
                </a:solidFill>
              </a:rPr>
              <a:t>                                                             Glory!</a:t>
            </a:r>
            <a:endParaRPr lang="ru-RU" sz="3200" dirty="0" smtClean="0">
              <a:solidFill>
                <a:schemeClr val="bg1"/>
              </a:solidFill>
            </a:endParaRPr>
          </a:p>
          <a:p>
            <a:pPr lvl="0" eaLnBrk="0" fontAlgn="base" hangingPunct="0">
              <a:spcBef>
                <a:spcPct val="0"/>
              </a:spcBef>
              <a:spcAft>
                <a:spcPct val="0"/>
              </a:spcAft>
            </a:pPr>
            <a:endParaRPr lang="ru-RU" sz="2800" dirty="0" smtClean="0">
              <a:solidFill>
                <a:schemeClr val="bg1"/>
              </a:solidFill>
              <a:latin typeface="Arial" pitchFamily="34" charset="0"/>
            </a:endParaRPr>
          </a:p>
          <a:p>
            <a:pPr lvl="0" eaLnBrk="0" fontAlgn="base" hangingPunct="0">
              <a:spcBef>
                <a:spcPct val="0"/>
              </a:spcBef>
              <a:spcAft>
                <a:spcPct val="0"/>
              </a:spcAft>
            </a:pPr>
            <a:r>
              <a:rPr lang="en-US" sz="2800" b="1" i="1" dirty="0" smtClean="0">
                <a:solidFill>
                  <a:schemeClr val="bg1"/>
                </a:solidFill>
                <a:latin typeface="Calibri" pitchFamily="34" charset="0"/>
                <a:ea typeface="Times New Roman" pitchFamily="18" charset="0"/>
                <a:cs typeface="Times New Roman" pitchFamily="18" charset="0"/>
              </a:rPr>
              <a:t>                 </a:t>
            </a:r>
            <a:endParaRPr lang="en-US" sz="2800" dirty="0" smtClean="0">
              <a:solidFill>
                <a:schemeClr val="bg1"/>
              </a:solidFill>
              <a:latin typeface="Arial" pitchFamily="34" charset="0"/>
            </a:endParaRPr>
          </a:p>
        </p:txBody>
      </p:sp>
    </p:spTree>
  </p:cSld>
  <p:clrMapOvr>
    <a:masterClrMapping/>
  </p:clrMapOvr>
  <p:transition advTm="167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286676" cy="1928826"/>
          </a:xfrm>
        </p:spPr>
        <p:txBody>
          <a:bodyPr>
            <a:noAutofit/>
          </a:bodyPr>
          <a:lstStyle/>
          <a:p>
            <a:pPr lvl="0" algn="l"/>
            <a:r>
              <a:rPr lang="en-US" sz="2400" b="1" i="1" dirty="0" smtClean="0">
                <a:latin typeface="Times New Roman" pitchFamily="18" charset="0"/>
                <a:ea typeface="Times New Roman" pitchFamily="18" charset="0"/>
                <a:cs typeface="Times New Roman" pitchFamily="18" charset="0"/>
              </a:rPr>
              <a:t>Our memory has a beginning, but it doesn</a:t>
            </a:r>
            <a:r>
              <a:rPr lang="en-US" sz="2400" b="1" i="1" dirty="0" smtClean="0">
                <a:ea typeface="Times New Roman" pitchFamily="18" charset="0"/>
                <a:cs typeface="Times New Roman" pitchFamily="18" charset="0"/>
              </a:rPr>
              <a:t>’</a:t>
            </a:r>
            <a:r>
              <a:rPr lang="en-US" sz="2400" b="1" i="1" dirty="0" smtClean="0">
                <a:latin typeface="Times New Roman" pitchFamily="18" charset="0"/>
                <a:ea typeface="Times New Roman" pitchFamily="18" charset="0"/>
                <a:cs typeface="Times New Roman" pitchFamily="18" charset="0"/>
              </a:rPr>
              <a:t>t have an end. Our memory is stronger than death. And the names of the citizens of Novokuznetsk, defending our Motherland from the fascist Germany, will always live in their heroic deeds, in the hearts of their descendants. </a:t>
            </a:r>
            <a:r>
              <a:rPr lang="en-US" sz="2000" dirty="0" smtClean="0">
                <a:latin typeface="Arial" pitchFamily="34" charset="0"/>
              </a:rPr>
              <a:t/>
            </a:r>
            <a:br>
              <a:rPr lang="en-US" sz="2000" dirty="0" smtClean="0">
                <a:latin typeface="Arial" pitchFamily="34" charset="0"/>
              </a:rPr>
            </a:br>
            <a:endParaRPr lang="ru-RU" sz="2000" dirty="0"/>
          </a:p>
        </p:txBody>
      </p:sp>
      <p:pic>
        <p:nvPicPr>
          <p:cNvPr id="4" name="Содержимое 3"/>
          <p:cNvPicPr>
            <a:picLocks noGrp="1"/>
          </p:cNvPicPr>
          <p:nvPr>
            <p:ph idx="1"/>
          </p:nvPr>
        </p:nvPicPr>
        <p:blipFill>
          <a:blip r:embed="rId2" cstate="print"/>
          <a:stretch>
            <a:fillRect/>
          </a:stretch>
        </p:blipFill>
        <p:spPr bwMode="auto">
          <a:xfrm>
            <a:off x="1000100" y="2143116"/>
            <a:ext cx="7000924" cy="4457701"/>
          </a:xfrm>
          <a:prstGeom prst="rect">
            <a:avLst/>
          </a:prstGeom>
          <a:noFill/>
          <a:ln w="9525">
            <a:noFill/>
            <a:miter lim="800000"/>
            <a:headEnd/>
            <a:tailEnd/>
          </a:ln>
        </p:spPr>
      </p:pic>
    </p:spTree>
  </p:cSld>
  <p:clrMapOvr>
    <a:masterClrMapping/>
  </p:clrMapOvr>
  <p:transition advTm="275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3000396" cy="1428760"/>
          </a:xfrm>
        </p:spPr>
        <p:txBody>
          <a:bodyPr>
            <a:noAutofit/>
          </a:bodyPr>
          <a:lstStyle/>
          <a:p>
            <a:pPr algn="ctr"/>
            <a:r>
              <a:rPr lang="en-US" sz="3200" i="1" dirty="0" smtClean="0">
                <a:solidFill>
                  <a:srgbClr val="C00000"/>
                </a:solidFill>
              </a:rPr>
              <a:t>The Boulevard of Heroes</a:t>
            </a:r>
            <a:r>
              <a:rPr lang="ru-RU" sz="2400" i="1" dirty="0" smtClean="0">
                <a:solidFill>
                  <a:srgbClr val="C00000"/>
                </a:solidFill>
              </a:rPr>
              <a:t/>
            </a:r>
            <a:br>
              <a:rPr lang="ru-RU" sz="2400" i="1" dirty="0" smtClean="0">
                <a:solidFill>
                  <a:srgbClr val="C00000"/>
                </a:solidFill>
              </a:rPr>
            </a:br>
            <a:endParaRPr lang="ru-RU" sz="2400" i="1" dirty="0">
              <a:solidFill>
                <a:srgbClr val="C00000"/>
              </a:solidFill>
            </a:endParaRPr>
          </a:p>
        </p:txBody>
      </p:sp>
      <p:pic>
        <p:nvPicPr>
          <p:cNvPr id="5" name="Содержимое 4" descr="http://news.211.ru/storage/images/c5/53/e6/00001/600x400.jpg"/>
          <p:cNvPicPr>
            <a:picLocks noGrp="1"/>
          </p:cNvPicPr>
          <p:nvPr>
            <p:ph idx="1"/>
          </p:nvPr>
        </p:nvPicPr>
        <p:blipFill>
          <a:blip r:embed="rId2" cstate="print"/>
          <a:stretch>
            <a:fillRect/>
          </a:stretch>
        </p:blipFill>
        <p:spPr bwMode="auto">
          <a:xfrm>
            <a:off x="3786182" y="2428868"/>
            <a:ext cx="4897436" cy="3643338"/>
          </a:xfrm>
          <a:prstGeom prst="rect">
            <a:avLst/>
          </a:prstGeom>
          <a:noFill/>
          <a:ln w="9525">
            <a:noFill/>
            <a:miter lim="800000"/>
            <a:headEnd/>
            <a:tailEnd/>
          </a:ln>
        </p:spPr>
      </p:pic>
      <p:sp>
        <p:nvSpPr>
          <p:cNvPr id="4" name="Текст 3"/>
          <p:cNvSpPr>
            <a:spLocks noGrp="1"/>
          </p:cNvSpPr>
          <p:nvPr>
            <p:ph type="body" sz="half" idx="2"/>
          </p:nvPr>
        </p:nvSpPr>
        <p:spPr>
          <a:xfrm>
            <a:off x="500034" y="1643050"/>
            <a:ext cx="3071834" cy="4483113"/>
          </a:xfrm>
        </p:spPr>
        <p:txBody>
          <a:bodyPr>
            <a:normAutofit fontScale="92500" lnSpcReduction="20000"/>
          </a:bodyPr>
          <a:lstStyle/>
          <a:p>
            <a:r>
              <a:rPr lang="en-US" sz="1900" dirty="0" smtClean="0"/>
              <a:t>       </a:t>
            </a:r>
            <a:r>
              <a:rPr lang="en-US" sz="1900" b="1" dirty="0" smtClean="0"/>
              <a:t>They stood for our lives to death,</a:t>
            </a:r>
            <a:endParaRPr lang="ru-RU" sz="1900" b="1" dirty="0" smtClean="0"/>
          </a:p>
          <a:p>
            <a:r>
              <a:rPr lang="en-US" sz="1900" b="1" dirty="0" smtClean="0"/>
              <a:t>       For triumph and freedom of our native land.</a:t>
            </a:r>
            <a:endParaRPr lang="ru-RU" sz="1900" b="1" dirty="0" smtClean="0"/>
          </a:p>
          <a:p>
            <a:r>
              <a:rPr lang="en-US" sz="1900" b="1" dirty="0" smtClean="0"/>
              <a:t>       They covered enemy’s guns with their breasts,</a:t>
            </a:r>
            <a:endParaRPr lang="ru-RU" sz="1900" b="1" dirty="0" smtClean="0"/>
          </a:p>
          <a:p>
            <a:r>
              <a:rPr lang="en-US" sz="1900" b="1" dirty="0" smtClean="0"/>
              <a:t>        For never fascist creature could expand.</a:t>
            </a:r>
            <a:endParaRPr lang="ru-RU" sz="1900" b="1" dirty="0" smtClean="0"/>
          </a:p>
          <a:p>
            <a:r>
              <a:rPr lang="en-US" sz="1900" b="1" dirty="0" smtClean="0"/>
              <a:t> </a:t>
            </a:r>
            <a:endParaRPr lang="ru-RU" sz="1900" b="1" dirty="0" smtClean="0"/>
          </a:p>
          <a:p>
            <a:r>
              <a:rPr lang="en-US" sz="1900" b="1" dirty="0" smtClean="0"/>
              <a:t>     They are standing proud          together</a:t>
            </a:r>
            <a:endParaRPr lang="ru-RU" sz="1900" b="1" dirty="0" smtClean="0"/>
          </a:p>
          <a:p>
            <a:r>
              <a:rPr lang="en-US" sz="1900" b="1" dirty="0" smtClean="0"/>
              <a:t>     With beating hearts by the     Eternal Fire</a:t>
            </a:r>
            <a:endParaRPr lang="ru-RU" sz="1900" b="1" dirty="0" smtClean="0"/>
          </a:p>
          <a:p>
            <a:r>
              <a:rPr lang="en-US" sz="1900" b="1" dirty="0" smtClean="0"/>
              <a:t>     </a:t>
            </a:r>
            <a:r>
              <a:rPr lang="en-US" sz="2200" b="1" dirty="0" smtClean="0">
                <a:solidFill>
                  <a:srgbClr val="C00000"/>
                </a:solidFill>
              </a:rPr>
              <a:t>Krasilov, Gerasimenko,         Cheremnov</a:t>
            </a:r>
            <a:r>
              <a:rPr lang="en-US" sz="2200" dirty="0" smtClean="0"/>
              <a:t> </a:t>
            </a:r>
            <a:r>
              <a:rPr lang="en-US" sz="1900" b="1" dirty="0" smtClean="0"/>
              <a:t>– forever</a:t>
            </a:r>
            <a:endParaRPr lang="ru-RU" sz="1900" b="1" dirty="0" smtClean="0"/>
          </a:p>
          <a:p>
            <a:r>
              <a:rPr lang="en-US" sz="1900" b="1" dirty="0" smtClean="0"/>
              <a:t>     People of Kuznetsk land will them admire.</a:t>
            </a:r>
            <a:endParaRPr lang="ru-RU" sz="1900" b="1" dirty="0" smtClean="0"/>
          </a:p>
          <a:p>
            <a:endParaRPr lang="ru-RU" dirty="0"/>
          </a:p>
        </p:txBody>
      </p:sp>
      <p:pic>
        <p:nvPicPr>
          <p:cNvPr id="6" name="Рисунок 5" descr="http://s13bar-pobeda.narod.ru/image/heroi/krasilov/178_2.jpg"/>
          <p:cNvPicPr/>
          <p:nvPr/>
        </p:nvPicPr>
        <p:blipFill>
          <a:blip r:embed="rId3"/>
          <a:srcRect/>
          <a:stretch>
            <a:fillRect/>
          </a:stretch>
        </p:blipFill>
        <p:spPr bwMode="auto">
          <a:xfrm>
            <a:off x="3857620" y="642918"/>
            <a:ext cx="1143008" cy="1571636"/>
          </a:xfrm>
          <a:prstGeom prst="rect">
            <a:avLst/>
          </a:prstGeom>
          <a:noFill/>
          <a:ln w="9525">
            <a:noFill/>
            <a:miter lim="800000"/>
            <a:headEnd/>
            <a:tailEnd/>
          </a:ln>
        </p:spPr>
      </p:pic>
      <p:pic>
        <p:nvPicPr>
          <p:cNvPr id="7" name="Рисунок 6" descr="Герасименко Иван Саввич"/>
          <p:cNvPicPr/>
          <p:nvPr/>
        </p:nvPicPr>
        <p:blipFill>
          <a:blip r:embed="rId4"/>
          <a:srcRect/>
          <a:stretch>
            <a:fillRect/>
          </a:stretch>
        </p:blipFill>
        <p:spPr bwMode="auto">
          <a:xfrm>
            <a:off x="5643570" y="642918"/>
            <a:ext cx="1188562" cy="1571636"/>
          </a:xfrm>
          <a:prstGeom prst="rect">
            <a:avLst/>
          </a:prstGeom>
          <a:noFill/>
          <a:ln w="9525">
            <a:noFill/>
            <a:miter lim="800000"/>
            <a:headEnd/>
            <a:tailEnd/>
          </a:ln>
        </p:spPr>
      </p:pic>
      <p:pic>
        <p:nvPicPr>
          <p:cNvPr id="8" name="Рисунок 7" descr="http://s13bar-pobeda.narod.ru/image/heroi/Cheremnov/1.jpg"/>
          <p:cNvPicPr/>
          <p:nvPr/>
        </p:nvPicPr>
        <p:blipFill>
          <a:blip r:embed="rId5"/>
          <a:srcRect/>
          <a:stretch>
            <a:fillRect/>
          </a:stretch>
        </p:blipFill>
        <p:spPr bwMode="auto">
          <a:xfrm>
            <a:off x="7429520" y="642918"/>
            <a:ext cx="1188562" cy="1571636"/>
          </a:xfrm>
          <a:prstGeom prst="rect">
            <a:avLst/>
          </a:prstGeom>
          <a:noFill/>
          <a:ln w="9525">
            <a:noFill/>
            <a:miter lim="800000"/>
            <a:headEnd/>
            <a:tailEnd/>
          </a:ln>
        </p:spPr>
      </p:pic>
      <p:pic>
        <p:nvPicPr>
          <p:cNvPr id="9" name="Picture 2" descr="HUssrA.jpg (20925 bytes)"/>
          <p:cNvPicPr>
            <a:picLocks noChangeAspect="1" noChangeArrowheads="1"/>
          </p:cNvPicPr>
          <p:nvPr/>
        </p:nvPicPr>
        <p:blipFill>
          <a:blip r:embed="rId6" cstate="print"/>
          <a:srcRect/>
          <a:stretch>
            <a:fillRect/>
          </a:stretch>
        </p:blipFill>
        <p:spPr bwMode="auto">
          <a:xfrm>
            <a:off x="142844" y="500042"/>
            <a:ext cx="590400" cy="937124"/>
          </a:xfrm>
          <a:prstGeom prst="rect">
            <a:avLst/>
          </a:prstGeom>
          <a:noFill/>
        </p:spPr>
      </p:pic>
    </p:spTree>
  </p:cSld>
  <p:clrMapOvr>
    <a:masterClrMapping/>
  </p:clrMapOvr>
  <p:transition advTm="1937"/>
  <p:timing>
    <p:tnLst>
      <p:par>
        <p:cTn id="1" dur="indefinite" restart="never" nodeType="tmRoot"/>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905</Words>
  <PresentationFormat>Экран (4:3)</PresentationFormat>
  <Paragraphs>119</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Our memory has a beginning, but it doesn’t have an end. Our memory is stronger than death. And the names of the citizens of Novokuznetsk, defending our Motherland from the fascist Germany, will always live in their heroic deeds, in the hearts of their descendants.  </vt:lpstr>
      <vt:lpstr>The Boulevard of Heroes </vt:lpstr>
      <vt:lpstr>Слайд 10</vt:lpstr>
      <vt:lpstr>Two memorial         boards</vt:lpstr>
      <vt:lpstr> Some streets in the city are named after our fellow-towns:  Alexei Pavlovsky, Vera Solomina, Victor Polosukhin, Nikolai Klimenko, Vladimir Yudin </vt:lpstr>
      <vt:lpstr>Слайд 13</vt:lpstr>
      <vt:lpstr>Слайд 14</vt:lpstr>
      <vt:lpstr>  The Memorial Museum of Battle and Labour Glory</vt:lpstr>
      <vt:lpstr>  Memorial boards, monuments, avenues, old and just been created, all of them as memory knots, so that our future generations could never forget: those were our ancestors who won freedom for our Motherland! Those were our grandfathers and great-grandfathers who defeated the fascism!  </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54</cp:revision>
  <dcterms:modified xsi:type="dcterms:W3CDTF">2015-03-16T15:51:59Z</dcterms:modified>
</cp:coreProperties>
</file>