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&#1050;&#1085;&#1080;&#1075;&#1072;1" TargetMode="External"/><Relationship Id="rId1" Type="http://schemas.openxmlformats.org/officeDocument/2006/relationships/image" Target="../media/image2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3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pPr>
            <a:r>
              <a:rPr lang="ru-RU" sz="32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Результаты ЕГЭ-2014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10803740157480315"/>
                  <c:y val="8.9768153980752621E-2"/>
                </c:manualLayout>
              </c:layout>
              <c:showVal val="1"/>
            </c:dLbl>
            <c:dLbl>
              <c:idx val="1"/>
              <c:layout>
                <c:manualLayout>
                  <c:x val="-0.10640135608049002"/>
                  <c:y val="1.1878827646544203E-2"/>
                </c:manualLayout>
              </c:layout>
              <c:showVal val="1"/>
            </c:dLbl>
            <c:dLbl>
              <c:idx val="2"/>
              <c:layout>
                <c:manualLayout>
                  <c:x val="-0.14209630467546255"/>
                  <c:y val="-0.13197776004686348"/>
                </c:manualLayout>
              </c:layout>
              <c:showVal val="1"/>
            </c:dLbl>
            <c:dLbl>
              <c:idx val="3"/>
              <c:layout>
                <c:manualLayout>
                  <c:x val="0.12100998317807564"/>
                  <c:y val="-0.21749242869118438"/>
                </c:manualLayout>
              </c:layout>
              <c:showVal val="1"/>
            </c:dLbl>
            <c:dLbl>
              <c:idx val="4"/>
              <c:layout>
                <c:manualLayout>
                  <c:x val="0.10849958871012087"/>
                  <c:y val="7.8739447420705017E-2"/>
                </c:manualLayout>
              </c:layout>
              <c:showVal val="1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Лист1!$B$2:$F$2</c:f>
              <c:strCache>
                <c:ptCount val="5"/>
                <c:pt idx="0">
                  <c:v>90-100</c:v>
                </c:pt>
                <c:pt idx="1">
                  <c:v>80-90</c:v>
                </c:pt>
                <c:pt idx="2">
                  <c:v>70-80</c:v>
                </c:pt>
                <c:pt idx="3">
                  <c:v>60-70</c:v>
                </c:pt>
                <c:pt idx="4">
                  <c:v>50-60</c:v>
                </c:pt>
              </c:strCache>
            </c:str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8</c:v>
                </c:pt>
                <c:pt idx="4">
                  <c:v>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0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Лист1!$M$1</c:f>
              <c:strCache>
                <c:ptCount val="1"/>
                <c:pt idx="0">
                  <c:v>средний балл учителя</c:v>
                </c:pt>
              </c:strCache>
            </c:strRef>
          </c:tx>
          <c:spPr>
            <a:gradFill flip="none" rotWithShape="1"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2700000" scaled="1"/>
              <a:tileRect/>
            </a:gradFill>
            <a:ln w="22225"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2.2222222222222251E-2"/>
                  <c:y val="-3.2407407407407468E-2"/>
                </c:manualLayout>
              </c:layout>
              <c:showVal val="1"/>
            </c:dLbl>
            <c:dLbl>
              <c:idx val="1"/>
              <c:layout>
                <c:manualLayout>
                  <c:x val="1.6666666666666691E-2"/>
                  <c:y val="-2.777777777777786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Лист1!$L$2:$L$3</c:f>
              <c:strCache>
                <c:ptCount val="2"/>
                <c:pt idx="0">
                  <c:v>2011-2012</c:v>
                </c:pt>
                <c:pt idx="1">
                  <c:v>2013-2014</c:v>
                </c:pt>
              </c:strCache>
            </c:strRef>
          </c:cat>
          <c:val>
            <c:numRef>
              <c:f>Лист1!$M$2:$M$3</c:f>
              <c:numCache>
                <c:formatCode>General</c:formatCode>
                <c:ptCount val="2"/>
                <c:pt idx="0">
                  <c:v>71.3</c:v>
                </c:pt>
                <c:pt idx="1">
                  <c:v>71.2</c:v>
                </c:pt>
              </c:numCache>
            </c:numRef>
          </c:val>
        </c:ser>
        <c:ser>
          <c:idx val="1"/>
          <c:order val="1"/>
          <c:tx>
            <c:strRef>
              <c:f>Лист1!$N$1</c:f>
              <c:strCache>
                <c:ptCount val="1"/>
                <c:pt idx="0">
                  <c:v>средний балл по району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  <a:ln w="19050">
              <a:solidFill>
                <a:schemeClr val="tx1"/>
              </a:solidFill>
            </a:ln>
          </c:spPr>
          <c:dLbls>
            <c:dLbl>
              <c:idx val="0"/>
              <c:layout>
                <c:manualLayout>
                  <c:x val="3.333333333333334E-2"/>
                  <c:y val="-4.1666666666666664E-2"/>
                </c:manualLayout>
              </c:layout>
              <c:showVal val="1"/>
            </c:dLbl>
            <c:dLbl>
              <c:idx val="1"/>
              <c:layout>
                <c:manualLayout>
                  <c:x val="3.333333333333334E-2"/>
                  <c:y val="-2.7777777777777853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Лист1!$L$2:$L$3</c:f>
              <c:strCache>
                <c:ptCount val="2"/>
                <c:pt idx="0">
                  <c:v>2011-2012</c:v>
                </c:pt>
                <c:pt idx="1">
                  <c:v>2013-2014</c:v>
                </c:pt>
              </c:strCache>
            </c:strRef>
          </c:cat>
          <c:val>
            <c:numRef>
              <c:f>Лист1!$N$2:$N$3</c:f>
              <c:numCache>
                <c:formatCode>General</c:formatCode>
                <c:ptCount val="2"/>
                <c:pt idx="0">
                  <c:v>63.7</c:v>
                </c:pt>
                <c:pt idx="1">
                  <c:v>67.5</c:v>
                </c:pt>
              </c:numCache>
            </c:numRef>
          </c:val>
        </c:ser>
        <c:shape val="box"/>
        <c:axId val="85328256"/>
        <c:axId val="85330176"/>
        <c:axId val="0"/>
      </c:bar3DChart>
      <c:catAx>
        <c:axId val="85328256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5330176"/>
        <c:crosses val="autoZero"/>
        <c:auto val="1"/>
        <c:lblAlgn val="ctr"/>
        <c:lblOffset val="100"/>
      </c:catAx>
      <c:valAx>
        <c:axId val="85330176"/>
        <c:scaling>
          <c:orientation val="minMax"/>
        </c:scaling>
        <c:axPos val="l"/>
        <c:majorGridlines/>
        <c:numFmt formatCode="General" sourceLinked="1"/>
        <c:tickLblPos val="nextTo"/>
        <c:crossAx val="853282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39719CB-E300-42DC-8F10-BEDF53C6A4AE}" type="datetimeFigureOut">
              <a:rPr lang="ru-RU" smtClean="0"/>
              <a:t>19.08.2014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82894CD-2A97-49F5-B37B-EDA920F69CE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332656"/>
            <a:ext cx="6748264" cy="2808312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Проблемы  мотивации  учебной деятельности  и пути их решения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(</a:t>
            </a:r>
            <a:r>
              <a:rPr lang="ru-RU" b="1" dirty="0" smtClean="0"/>
              <a:t>из опыта работы)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221088"/>
            <a:ext cx="7406640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Подготовила: 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учитель русского языка и литературы 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МБОУ «</a:t>
            </a:r>
            <a:r>
              <a:rPr lang="ru-RU" b="1" dirty="0" err="1" smtClean="0">
                <a:solidFill>
                  <a:schemeClr val="tx1"/>
                </a:solidFill>
              </a:rPr>
              <a:t>Сакмарская</a:t>
            </a:r>
            <a:r>
              <a:rPr lang="ru-RU" b="1" dirty="0" smtClean="0">
                <a:solidFill>
                  <a:schemeClr val="tx1"/>
                </a:solidFill>
              </a:rPr>
              <a:t> СОШ» </a:t>
            </a:r>
          </a:p>
          <a:p>
            <a:pPr algn="r"/>
            <a:r>
              <a:rPr lang="ru-RU" b="1" dirty="0" err="1" smtClean="0">
                <a:solidFill>
                  <a:schemeClr val="tx1"/>
                </a:solidFill>
              </a:rPr>
              <a:t>Ефременко</a:t>
            </a:r>
            <a:r>
              <a:rPr lang="ru-RU" b="1" dirty="0" smtClean="0">
                <a:solidFill>
                  <a:schemeClr val="tx1"/>
                </a:solidFill>
              </a:rPr>
              <a:t> Т.И.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259632" y="908720"/>
          <a:ext cx="748883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467600" cy="532859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Мотивация учения </a:t>
            </a:r>
            <a:r>
              <a:rPr lang="ru-RU" b="1" dirty="0" smtClean="0">
                <a:solidFill>
                  <a:schemeClr val="tx1"/>
                </a:solidFill>
              </a:rPr>
              <a:t>—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не </a:t>
            </a:r>
            <a:r>
              <a:rPr lang="ru-RU" b="1" dirty="0" smtClean="0">
                <a:solidFill>
                  <a:schemeClr val="tx1"/>
                </a:solidFill>
              </a:rPr>
              <a:t>стихийно возникающий процесс, и рассчитывать здесь только на природные задатки было бы опрометчиво и бесперспективно. Мотивации надо специально формировать, развивать, стимулировать.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45893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Основными факторами, влияющими на формирование положительной мотивации к учебной деятельности, являются</a:t>
            </a:r>
            <a:r>
              <a:rPr lang="ru-RU" sz="3600" b="1" dirty="0" smtClean="0"/>
              <a:t>:</a:t>
            </a:r>
            <a:br>
              <a:rPr lang="ru-RU" sz="3600" b="1" dirty="0" smtClean="0"/>
            </a:br>
            <a:r>
              <a:rPr lang="ru-RU" sz="3600" b="1" dirty="0" smtClean="0"/>
              <a:t>1. Содержание учебного материала.</a:t>
            </a:r>
            <a:br>
              <a:rPr lang="ru-RU" sz="3600" b="1" dirty="0" smtClean="0"/>
            </a:br>
            <a:r>
              <a:rPr lang="ru-RU" sz="3600" b="1" dirty="0" smtClean="0"/>
              <a:t>2. Стиль общения учителя и учащихся.</a:t>
            </a:r>
            <a:br>
              <a:rPr lang="ru-RU" sz="3600" b="1" dirty="0" smtClean="0"/>
            </a:br>
            <a:r>
              <a:rPr lang="ru-RU" sz="3600" b="1" dirty="0" smtClean="0"/>
              <a:t>3. Характер и уровень учебно-познавательной деятельности.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7901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Каковы же основные требования современного урока? Это: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1) субъективность;</a:t>
            </a:r>
            <a:br>
              <a:rPr lang="ru-RU" sz="3600" b="1" dirty="0" smtClean="0"/>
            </a:br>
            <a:r>
              <a:rPr lang="ru-RU" sz="3600" b="1" dirty="0" smtClean="0"/>
              <a:t>2) </a:t>
            </a:r>
            <a:r>
              <a:rPr lang="ru-RU" sz="3600" b="1" dirty="0" err="1" smtClean="0"/>
              <a:t>мотивированность</a:t>
            </a:r>
            <a:r>
              <a:rPr lang="ru-RU" sz="3600" b="1" dirty="0" smtClean="0"/>
              <a:t> обучения;</a:t>
            </a:r>
            <a:br>
              <a:rPr lang="ru-RU" sz="3600" b="1" dirty="0" smtClean="0"/>
            </a:br>
            <a:r>
              <a:rPr lang="ru-RU" sz="3600" b="1" dirty="0" smtClean="0"/>
              <a:t>3) личностный подход;</a:t>
            </a:r>
            <a:br>
              <a:rPr lang="ru-RU" sz="3600" b="1" dirty="0" smtClean="0"/>
            </a:br>
            <a:r>
              <a:rPr lang="ru-RU" sz="3600" b="1" dirty="0" smtClean="0"/>
              <a:t>4) активизация обучения;</a:t>
            </a:r>
            <a:br>
              <a:rPr lang="ru-RU" sz="3600" b="1" dirty="0" smtClean="0"/>
            </a:br>
            <a:r>
              <a:rPr lang="ru-RU" sz="3600" b="1" dirty="0" smtClean="0"/>
              <a:t>5) рефлективность обучения.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4696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Мотивация 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– одна из сложнейших современных педагогических проблем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. Она 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основана на положительных эмоциях, которые вызывает учитель у ребят: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симпатия или любовь к учителю;</a:t>
            </a:r>
            <a:br>
              <a:rPr lang="ru-RU" sz="3600" b="1" dirty="0" smtClean="0"/>
            </a:br>
            <a:r>
              <a:rPr lang="ru-RU" sz="3600" b="1" dirty="0" smtClean="0"/>
              <a:t>интересное ведение учителем уроков;</a:t>
            </a:r>
            <a:br>
              <a:rPr lang="ru-RU" sz="3600" b="1" dirty="0" smtClean="0"/>
            </a:br>
            <a:r>
              <a:rPr lang="ru-RU" sz="3600" b="1" dirty="0" smtClean="0"/>
              <a:t>наглядность;</a:t>
            </a:r>
            <a:br>
              <a:rPr lang="ru-RU" sz="3600" b="1" dirty="0" smtClean="0"/>
            </a:br>
            <a:r>
              <a:rPr lang="ru-RU" sz="3600" b="1" dirty="0" smtClean="0"/>
              <a:t>технические средства обучения;</a:t>
            </a:r>
            <a:br>
              <a:rPr lang="ru-RU" sz="3600" b="1" dirty="0" smtClean="0"/>
            </a:br>
            <a:r>
              <a:rPr lang="ru-RU" sz="3600" b="1" dirty="0" smtClean="0"/>
              <a:t>использование учителем ИКТ.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7901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Использую методические рекомендации при 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работе с учениками низкой мотивации </a:t>
            </a:r>
            <a:r>
              <a:rPr lang="ru-RU" sz="3600" b="1" dirty="0" smtClean="0"/>
              <a:t>: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ученику даются только базовые знания;</a:t>
            </a:r>
            <a:br>
              <a:rPr lang="ru-RU" sz="3600" b="1" dirty="0" smtClean="0"/>
            </a:br>
            <a:r>
              <a:rPr lang="ru-RU" sz="3600" b="1" dirty="0" smtClean="0"/>
              <a:t>усвоение знаний происходит вместе с их практическим применением;</a:t>
            </a:r>
            <a:br>
              <a:rPr lang="ru-RU" sz="3600" b="1" dirty="0" smtClean="0"/>
            </a:br>
            <a:r>
              <a:rPr lang="ru-RU" sz="3600" b="1" dirty="0" smtClean="0"/>
              <a:t>в классе </a:t>
            </a:r>
            <a:r>
              <a:rPr lang="ru-RU" sz="3600" b="1" dirty="0" smtClean="0"/>
              <a:t>создаётся </a:t>
            </a:r>
            <a:r>
              <a:rPr lang="ru-RU" sz="3600" b="1" dirty="0" smtClean="0"/>
              <a:t>атмосфера сотрудничества, доверия, взаимоуважения;</a:t>
            </a:r>
            <a:br>
              <a:rPr lang="ru-RU" sz="3600" b="1" dirty="0" smtClean="0"/>
            </a:br>
            <a:r>
              <a:rPr lang="ru-RU" sz="3600" b="1" dirty="0" smtClean="0"/>
              <a:t>учитель должен подкреплять и поощрять достижения данного ученика, пускай и незначительные.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458936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  <a:t>Интерактивные средства обучения:</a:t>
            </a:r>
            <a:br>
              <a:rPr lang="ru-RU" sz="36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3600" b="1" dirty="0" smtClean="0"/>
              <a:t>мозговой </a:t>
            </a:r>
            <a:r>
              <a:rPr lang="ru-RU" sz="3600" b="1" dirty="0" smtClean="0"/>
              <a:t>штурм;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игровое </a:t>
            </a:r>
            <a:r>
              <a:rPr lang="ru-RU" sz="3600" b="1" dirty="0" smtClean="0"/>
              <a:t>моделирование;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работа </a:t>
            </a:r>
            <a:r>
              <a:rPr lang="ru-RU" sz="3600" b="1" dirty="0" smtClean="0"/>
              <a:t>в группах и в паре;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кластер</a:t>
            </a:r>
            <a:r>
              <a:rPr lang="ru-RU" sz="3600" b="1" dirty="0" smtClean="0"/>
              <a:t>;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err="1" smtClean="0"/>
              <a:t>синквейн</a:t>
            </a:r>
            <a:r>
              <a:rPr lang="ru-RU" sz="3600" b="1" dirty="0" smtClean="0"/>
              <a:t>;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эссе 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81897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Выпускнику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современной школы, который вступает во взрослую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жизнь,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необходимы качества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4000" b="1" dirty="0" smtClean="0"/>
              <a:t>умение выслушать иную точку зрения, умение сотрудничать, вступать в общение, проявляя при этом толерантность, необходимый такт, </a:t>
            </a:r>
            <a:r>
              <a:rPr lang="ru-RU" sz="4000" b="1" dirty="0" smtClean="0"/>
              <a:t>взаимопонимание.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619672" y="764704"/>
          <a:ext cx="712879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122</Words>
  <Application>Microsoft Office PowerPoint</Application>
  <PresentationFormat>Экран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Проблемы  мотивации  учебной деятельности  и пути их решения  (из опыта работы)</vt:lpstr>
      <vt:lpstr>Мотивация учения — не стихийно возникающий процесс, и рассчитывать здесь только на природные задатки было бы опрометчиво и бесперспективно. Мотивации надо специально формировать, развивать, стимулировать. </vt:lpstr>
      <vt:lpstr>Основными факторами, влияющими на формирование положительной мотивации к учебной деятельности, являются: 1. Содержание учебного материала. 2. Стиль общения учителя и учащихся. 3. Характер и уровень учебно-познавательной деятельности. </vt:lpstr>
      <vt:lpstr>Каковы же основные требования современного урока? Это: 1) субъективность; 2) мотивированность обучения; 3) личностный подход; 4) активизация обучения; 5) рефлективность обучения. </vt:lpstr>
      <vt:lpstr>Мотивация – одна из сложнейших современных педагогических проблем. Она основана на положительных эмоциях, которые вызывает учитель у ребят: симпатия или любовь к учителю; интересное ведение учителем уроков; наглядность; технические средства обучения; использование учителем ИКТ.  </vt:lpstr>
      <vt:lpstr>Использую методические рекомендации при работе с учениками низкой мотивации : ученику даются только базовые знания; усвоение знаний происходит вместе с их практическим применением; в классе создаётся атмосфера сотрудничества, доверия, взаимоуважения; учитель должен подкреплять и поощрять достижения данного ученика, пускай и незначительные. </vt:lpstr>
      <vt:lpstr>Интерактивные средства обучения: мозговой штурм;  игровое моделирование;  работа в группах и в паре;  кластер;  синквейн;  эссе . </vt:lpstr>
      <vt:lpstr> Выпускнику современной школы, который вступает во взрослую жизнь, необходимы качества:  умение выслушать иную точку зрения, умение сотрудничать, вступать в общение, проявляя при этом толерантность, необходимый такт, взаимопонимание.  </vt:lpstr>
      <vt:lpstr>Слайд 9</vt:lpstr>
      <vt:lpstr>Слайд 10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 мотивации  учебной деятельности  и пути их решения  (из опыта работы)</dc:title>
  <dc:creator>SamLab.ws</dc:creator>
  <cp:lastModifiedBy>SamLab.ws</cp:lastModifiedBy>
  <cp:revision>3</cp:revision>
  <dcterms:created xsi:type="dcterms:W3CDTF">2014-08-19T05:10:47Z</dcterms:created>
  <dcterms:modified xsi:type="dcterms:W3CDTF">2014-08-19T05:31:09Z</dcterms:modified>
</cp:coreProperties>
</file>