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5" r:id="rId2"/>
    <p:sldId id="292" r:id="rId3"/>
    <p:sldId id="289" r:id="rId4"/>
    <p:sldId id="283" r:id="rId5"/>
    <p:sldId id="285" r:id="rId6"/>
    <p:sldId id="256" r:id="rId7"/>
    <p:sldId id="291" r:id="rId8"/>
    <p:sldId id="282" r:id="rId9"/>
    <p:sldId id="257" r:id="rId10"/>
    <p:sldId id="258" r:id="rId11"/>
    <p:sldId id="259" r:id="rId12"/>
    <p:sldId id="280" r:id="rId13"/>
    <p:sldId id="262" r:id="rId14"/>
    <p:sldId id="260" r:id="rId15"/>
    <p:sldId id="264" r:id="rId16"/>
    <p:sldId id="263" r:id="rId17"/>
    <p:sldId id="274" r:id="rId18"/>
    <p:sldId id="275" r:id="rId19"/>
    <p:sldId id="265" r:id="rId20"/>
    <p:sldId id="276" r:id="rId21"/>
    <p:sldId id="277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87" r:id="rId31"/>
    <p:sldId id="288" r:id="rId32"/>
    <p:sldId id="294" r:id="rId33"/>
    <p:sldId id="293" r:id="rId34"/>
    <p:sldId id="29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29" autoAdjust="0"/>
  </p:normalViewPr>
  <p:slideViewPr>
    <p:cSldViewPr>
      <p:cViewPr varScale="1">
        <p:scale>
          <a:sx n="104" d="100"/>
          <a:sy n="104" d="100"/>
        </p:scale>
        <p:origin x="-11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2428868"/>
            <a:ext cx="8305800" cy="3786214"/>
          </a:xfrm>
        </p:spPr>
        <p:txBody>
          <a:bodyPr/>
          <a:lstStyle/>
          <a:p>
            <a:endParaRPr lang="ru-RU" dirty="0" smtClean="0"/>
          </a:p>
          <a:p>
            <a:pPr algn="l"/>
            <a:r>
              <a:rPr lang="ru-RU" dirty="0" smtClean="0"/>
              <a:t>Название работы: </a:t>
            </a:r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</a:rPr>
              <a:t>Духовный </a:t>
            </a:r>
            <a:r>
              <a:rPr lang="ru-RU" sz="3200" b="1" smtClean="0">
                <a:solidFill>
                  <a:schemeClr val="tx2">
                    <a:lumMod val="25000"/>
                  </a:schemeClr>
                </a:solidFill>
              </a:rPr>
              <a:t>путь </a:t>
            </a:r>
            <a:r>
              <a:rPr lang="ru-RU" sz="3200" b="1" smtClean="0">
                <a:solidFill>
                  <a:schemeClr val="tx2">
                    <a:lumMod val="25000"/>
                  </a:schemeClr>
                </a:solidFill>
              </a:rPr>
              <a:t>Н.Гоголя</a:t>
            </a:r>
          </a:p>
          <a:p>
            <a:pPr algn="l"/>
            <a:r>
              <a:rPr lang="ru-RU" sz="3200" b="1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ru-RU" sz="32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l"/>
            <a:r>
              <a:rPr lang="ru-RU" sz="2000" b="1" dirty="0" smtClean="0"/>
              <a:t>Выполнила: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учитель русского языка и литературы</a:t>
            </a:r>
          </a:p>
          <a:p>
            <a:pPr algn="l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                     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</a:rPr>
              <a:t>Постаногова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Нина Александровна  </a:t>
            </a:r>
          </a:p>
          <a:p>
            <a:pPr algn="l"/>
            <a:r>
              <a:rPr lang="ru-RU" sz="2000" b="1" dirty="0" smtClean="0"/>
              <a:t>Место работы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:  Муниципальное бюджетное общеобразовательное  учреждение «Лицей № 24»                                                                                 г.Гуково Ростовской обл.                                                       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120090" cy="214314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Введение духовно-нравственного компонента в базовый курс литературы старших классов.</a:t>
            </a:r>
            <a:endParaRPr lang="ru-RU" sz="3200" dirty="0">
              <a:solidFill>
                <a:schemeClr val="tx2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3074" name="Picture 2" descr="D:\Катя\Заставки\Анимашки\Новая папка\71-panorama_pajkunjavra_v_luchakh_vechernego_sol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8572560" cy="53578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86182" y="278605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786190"/>
            <a:ext cx="538096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воспоминаниям одного из гоголевских  одноклассников,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религиозность и склонность к монашеской жизни были заметны в Гоголе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«ещё с детского возраста», когда он воспитывался у себя на родном хуторе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Миргородском уезде и был окружён людьми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богобоязливыми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вполне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религиозными». Когда впоследствии писатель готов был «заменить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свою светскую жизнь монастырём», он лишь вернулся к первоначальному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своему настроению. </a:t>
            </a: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71934" y="1000108"/>
            <a:ext cx="4429156" cy="5357850"/>
          </a:xfrm>
          <a:solidFill>
            <a:schemeClr val="accent1">
              <a:lumMod val="50000"/>
            </a:schemeClr>
          </a:solidFill>
        </p:spPr>
        <p:txBody>
          <a:bodyPr anchor="b"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После переезда в столицу Гоголь погружается в литературную жизнь. Но несмотря на занятость, в нем проглядывает постоянное недовольство суетой, желание иной  жизни. В этом смысле очень показательны раздумья о посте в "Петербургских записках 1836г.":"Спокоен и грозен Великий Пост. Кажется, слышен голос: "Стой, христианин; оглянись на жизнь свою". На улицах пусто. Карет нет. В лице прохожего видно размышление. Я люблю тебя, время думы и молитвы. Свободнее, обдуманнее потекут мои мысли... - К чему так быстро летит ничем незаменимое наше время? Кто его кличет к себе? Великий Пост, какой спокойный, какой уединенный его отрывок!"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1026" name="Picture 2" descr="D:\Катя\Заставки\Анимашки\Новая папка\362-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00108"/>
            <a:ext cx="364330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7686" y="1428736"/>
            <a:ext cx="4329114" cy="5072098"/>
          </a:xfrm>
          <a:solidFill>
            <a:schemeClr val="tx1">
              <a:lumMod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Раннее творчество Гоголя, если взглянуть на него с духовной точки зрения, открывается с неожиданной для обыденного восприятия стороны: оно не только собрание весёлых рассказов в народном духе, но и обширное религиозное поучение, в котором происходит борьба добра со злом, и добро неизменно побеждает, а грешники наказываются (повести «Ночь перед рождеством», «</a:t>
            </a:r>
            <a:r>
              <a:rPr lang="ru-RU" sz="1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Вий</a:t>
            </a:r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1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Сорочинская</a:t>
            </a:r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ярмарка»). Эта же борьба, но уже в более утончённой форме, иногда со злом невидимым, явлена и в петербургских повестях.  Как прямая защита Православия предстаёт она в «Тарасе </a:t>
            </a:r>
            <a:r>
              <a:rPr lang="ru-RU" sz="1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Бульбе</a:t>
            </a:r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8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4098" name="Picture 2" descr="D:\Катя\Заставки\Анимашки\Новая папка\333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786214" cy="4633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1285860"/>
            <a:ext cx="4714876" cy="5214974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Повесть Тарас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", первая редакция, была написана, когда Гоголю было двадцать с небольшим лет. Впоследствии он создал вторую редакцию, но все христианские идеи уже присутствовали в первой. 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Кроме этого, Гоголь выступает в «Тарасе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Бульбе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против предательства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Андрия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финансовой силы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жида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Янкеля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поляков. Здесь он выступает за присоединение Украины к России, считая, что только в России, она будет счастлива. </a:t>
            </a:r>
          </a:p>
          <a:p>
            <a:pPr>
              <a:buNone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1" name="Picture 1" descr="D:\Катя\Заставки\Анимашки\Новая папка\г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714776" cy="4754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4810" y="1214422"/>
            <a:ext cx="4471990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Условно жизнь и творчество Гоголя можно разделить на два периода - рубежом будет 1840 год.</a:t>
            </a:r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Вторая половина жизни и творчества писателя ознаменована направленностью его к искоренению недостатков в себе самом - и таким образом, он идет путем внутренним. "Говорить и писать о высших чувствах и движеньях человека нельзя по воображению, нужно заключить в себе самом хотя небольшую крупицу этого, - словом, нужно сделаться лучшим" (Н. В. Гоголь, "Авторская исповедь").</a:t>
            </a:r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2050" name="Picture 2" descr="D:\Катя\Заставки\Анимашки\Новая папка\2987b3959b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78621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4572000" y="1524000"/>
            <a:ext cx="4286280" cy="504827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Пьесу  "Ревизор",  многие воспринимали просто как сатирическое произведение, обличающее нравы. Гоголь многократно пытался объяснить, что он вкладывал более глубокий смысл в это произведение, что каждый должен на свою душу посмотреть, что все эти чиновники олицетворяют собой страсти, господствующие в человеке, а настоящий ревизор - это истинная совесть, в отличие от "ветреной совести", которую олицетворяет Хлестаков.</a:t>
            </a:r>
          </a:p>
          <a:p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не говори, но страшен тот ревизор, который ждёт нас у дверей гроба. Будто не знаете, кто этот ревизор? Что прикидываться? Ревизор это наша проснувшаяся совесть, которая заставит нас вдруг и разом взглянуть во все глаза на самих себя». 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D:\Катя\Заставки\Анимашки\Новая папка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600200"/>
            <a:ext cx="4000527" cy="475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496" y="1071546"/>
            <a:ext cx="4786346" cy="535785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663300"/>
                </a:solidFill>
              </a:rPr>
              <a:t>Такой же глубокий подтекст имеет и главное произведение Николая Васильевича    поэма «Мёртвые души». На внешнем уровне она представляет собой череду сатирических характеров и ситуаций, тогда как в окончательном виде книга должна была показать путь к возрождению души падшего человека. </a:t>
            </a:r>
            <a:endParaRPr lang="ru-RU" dirty="0" smtClean="0">
              <a:solidFill>
                <a:srgbClr val="663300"/>
              </a:solidFill>
            </a:endParaRPr>
          </a:p>
          <a:p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3075" name="Picture 3" descr="D:\Катя\Заставки\Анимашки\Новая папка\gog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3367089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Катя\Desktop\мои документы\Скачивание с интернета\thumb_easter_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429684" cy="514353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1538" y="1928802"/>
            <a:ext cx="7615262" cy="335758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«душа человека» стала предметом изучения Гоголя? Почему он занялся собственным «душевным делом», духовным самовоспитанием? Уход ли это от литературы? Измена ли искусству? Такие вопросы задавали Гоголю его петербургские и московские друзья. В ответе на их тревогу Гоголь пытался поделиться с ними истиной, которая недавно ему открылась. Но в эстетической и романтической атмосфере эпохи это религиозное учение было неожиданно и странно, и слова Гоголя просто не доходили.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496" y="1428736"/>
            <a:ext cx="4929222" cy="51435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Образ художника и образ человека сливаются здесь воедино. Двойным смыслом звучат слова «подвиг» и «поприще»: аскетический путь и создание поэмы – единая лестница, ведущая к Богу.</a:t>
            </a:r>
          </a:p>
          <a:p>
            <a:r>
              <a:rPr lang="ru-RU" dirty="0" smtClean="0"/>
              <a:t> «Сочинения мои так связаны тесно с духовным образованием меня самого и такое мне нужно до того времени вынести внутреннее сильное воспитание душевное, глубокое воспитание, что нельзя и надеяться на скорое появление моих сочинений». И дальше Гоголь впервые употребляет выражение, ставшее впоследствии его любимым: «внутреннее хозяйство».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32770" name="Picture 2" descr="D:\Катя\Заставки\Анимашки\Новая папка\tumblrkrnlqs0l1u1qzkayw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857652" cy="5067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919146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2530" name="Picture 2" descr="D:\Катя\Заставки\Анимашки\Новая папка\77777777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29684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1458728">
            <a:off x="1106234" y="-1469703"/>
            <a:ext cx="78581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582341"/>
            <a:ext cx="65008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Гоголь говорил: чтобы творить красоту, нужно самому быть прекрасным; художник должен быть цельной и нравственной личностью; его жизнь должна быть столь же совершенна, как и его искусство. Служение красоте есть нравственное дело и религиозный подвиг. Чтобы исполнить долг перед человечеством, возложенный на него, писатель должен просветить и очистить свою душу. Одним словом, чтобы закончить «Мертвые души», автору нужно стать праведником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6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14414" y="5857892"/>
            <a:ext cx="7548586" cy="857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500066"/>
          </a:xfrm>
        </p:spPr>
        <p:txBody>
          <a:bodyPr/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4" name="Picture 2" descr="D:\Катя\Заставки\Анимашки\Новая папка\г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142984"/>
            <a:ext cx="4714908" cy="4857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48" y="1357298"/>
            <a:ext cx="4643470" cy="52149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цепь утверждений сводится к великой мысли о целостности христианской культуры. Душа человека из раздробленности 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затемненности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греховного состояния должна подняться к светлой цельности; делу своей жизни человек должен отдаться весь, духом и телом. Исполняя свой подвиг, он призван стремиться к небесной красоте и божественному совершенству. До нас дошли молитвы, которые читал Гоголь во время работы над «Мертвыми душами». Приведем один отрывок: </a:t>
            </a:r>
          </a:p>
          <a:p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794" name="Picture 2" descr="D:\Катя\Заставки\Анимашки\Новая папка\iчччччччч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4214841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34819" name="Picture 3" descr="D:\Катя\Заставки\Обои на комп\pic98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24000"/>
            <a:ext cx="8858280" cy="533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00298" y="4071942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«Боже, соприсутствуй мне в труде моем,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него же призвал меня в мир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Верю, яко не от моего произволения началось сие самое дело, над ним же работаю во славу Твою. Ты же заронил и первую мысль... Ты же один дашь силы и окончить, все строя ко спасению моему...»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48" y="1357298"/>
            <a:ext cx="4714908" cy="507209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1800" b="1" dirty="0" smtClean="0"/>
              <a:t>Летом 1840 г. Гоголь за границей пережил тяжелые приступы  "болезненной тоски" и не надеясь на выздоровление, он даже написал духовное завещание. Но затем последовало "чудное исцеление". Ему открылся новый путь. Начинается постоянное стремление Гоголя к улучшению в себе духовного человека и преобладание религиозного направления. В "Истории моего знакомства с Гоголем" Аксаков свидетельствует:" Гоголь шел постоянно вперед, его христианство становилось чище, строже; высокое значение цели писателя яснее и суд над самим собой суровее".</a:t>
            </a:r>
            <a:endParaRPr lang="ru-RU" sz="1800" dirty="0" smtClean="0"/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7" name="Picture 5" descr="D:\Катя\Заставки\Анимашки\Новая папка\г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3714776" cy="465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1524000"/>
            <a:ext cx="4257676" cy="483395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Г. П. Галаган, живший с ним в Риме, вспоминал: "Гоголь показался мне уже тогда очень набожным. Один раз собирались в русскую церковь все русские на всенощную. Я видел, что и Гоголь вошел, но потом потерял его из виду. Перед концом службы я вышел в притвор и там в полумраке заметил Гоголя, стоящего в углу ... на коленях с </a:t>
            </a:r>
            <a:r>
              <a:rPr lang="ru-RU" b="1" dirty="0" err="1" smtClean="0"/>
              <a:t>поникнутой</a:t>
            </a:r>
            <a:r>
              <a:rPr lang="ru-RU" b="1" dirty="0" smtClean="0"/>
              <a:t> головой. При известных молитвах он бил поклоны".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D:\Катя\Заставки\Анимашки\Новая папка\7f2ae-00000000000000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3786214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4810" y="1071546"/>
            <a:ext cx="4786346" cy="550072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«Авторской исповеди» Гоголь писал об этой эпохе своей жизни следующее: «Я оставил на время всё современное, я обратил внимание на </a:t>
            </a:r>
            <a:r>
              <a:rPr lang="ru-RU" sz="2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узнанье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тех вечных законов, которыми движется человек и человечество вообще. Книги законодателей, и наблюдателей за природой человека стали моим чтением. Всё, что только выражалось познанье людей и души человека, от исповеди светского человека до исповеди </a:t>
            </a:r>
            <a:r>
              <a:rPr lang="ru-RU" sz="2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анохорета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и пустынника, меня занимало, и на этой дороге, нечувствительно, почти сам не ведая как, я пришёл ко Христу, увидевши, что в Нём ключ к душе человека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 descr="D:\Катя\Заставки\Анимашки\Новая папка\_590_590_90_120951603910864322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92909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1524000"/>
            <a:ext cx="4257676" cy="4572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Зимой 1843-44 гг. в Ницце Гоголь составил обширный сборник выписок из творений святых отцов. Тогда же у него возникает потребность глубже войти в молитвенный опыт Церкви. Результатом этой духовной жажды явилась толстая тетрадь переписанных им из служебных Миней церковных песен и канонов. Эти выписки Гоголь делал не только для духовного самообразования, но и для предполагаемых писательских целей. 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26626" name="Picture 2" descr="D:\Катя\Заставки\Анимашки\Новая папка\000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364333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496" y="1524000"/>
            <a:ext cx="4686304" cy="4572000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>
                <a:solidFill>
                  <a:srgbClr val="663300"/>
                </a:solidFill>
              </a:rPr>
              <a:t>В начале 1845 года в Париже Гоголь начинает работать над книгой "Размышления о Божественной Литургии", оставшейся незавершённой и увидевшей свет после его смерти. В этом произведении органично сочетаются богословская и художественная стороны. </a:t>
            </a:r>
            <a:endParaRPr lang="ru-RU" sz="2900" dirty="0" smtClean="0">
              <a:solidFill>
                <a:srgbClr val="663300"/>
              </a:solidFill>
            </a:endParaRPr>
          </a:p>
          <a:p>
            <a:r>
              <a:rPr lang="ru-RU" sz="2900" b="1" dirty="0" smtClean="0">
                <a:solidFill>
                  <a:srgbClr val="663300"/>
                </a:solidFill>
              </a:rPr>
              <a:t>Цель этого духовно-просветительского труда, как это определил сам Гоголь, «показать, в какой полноте и внутренней глубокой связи совершается наша Литургия, юношам и людям, ещё начинающим, ещё мало ознакомленным с её значением».Это один из лучших образцов духовной прозы XIX века. </a:t>
            </a:r>
            <a:endParaRPr lang="ru-RU" sz="2900" dirty="0" smtClean="0">
              <a:solidFill>
                <a:srgbClr val="6633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28673" name="Picture 1" descr="D:\Катя\Заставки\Анимашки\Новая папка\6979546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85765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7686" y="1285860"/>
            <a:ext cx="4714908" cy="528641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 работе над книгой Гоголь использовал труды по литургии  древних и современных </a:t>
            </a:r>
            <a:r>
              <a:rPr lang="ru-RU" sz="2000" b="1" dirty="0" err="1" smtClean="0"/>
              <a:t>авторов.Для</a:t>
            </a:r>
            <a:r>
              <a:rPr lang="ru-RU" sz="2000" b="1" dirty="0" smtClean="0"/>
              <a:t> всякого, кто только хочет идти вперед и становиться лучше, - писал он , - необходимо частое посещенье Божественной Литургии: она нечувствительно строит и создает человека. И если общество еще не совершенно распалось, если люди не дышат полною, непримиримой ненавистью между собою, то сокровенная причина тому есть Божественная Литургия, напоминающая человеку о святой, небесной любви к брату". 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27650" name="Picture 2" descr="D:\Катя\Заставки\Анимашки\Новая папка\diploma-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4000"/>
            <a:ext cx="4214842" cy="4548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86182" y="1357298"/>
            <a:ext cx="4972056" cy="500066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Впервые "Размышления о Божественной Литургии" были изданы в Санкт-Петербурге в 1857 г. малым форматом, как того хотел Гоголь, но при этом не было выполнено его второе желание - о том, чтобы издать ее без имени автора.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 1920 года на протяжении семи десятилетий эта книга не переиздавалась, о ней знали только узкие специалисты да биографы писателя. Малоизвестными и сегодня являются духовные сочинения его "Правило жития в мире", "Светлое воскресенье", "Христианин идет вперед", "Несколько слов о нашей Церкви и духовенстве". Эти труды Гоголя - настоящий кладезь духовной православной мудрости, до сих пор скрытый под спудом.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1028" name="Picture 4" descr="D:\Катя\Заставки\i1111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42902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Это мировоззрение – законченно и глубоко духовно. Никакого «мрачного мистицизма» нет в нем, есть трезвость и практичность. Гоголь открыл для себя истину о религиозном смысле человеческой жизни и поверил в нее пламенно и всецело. Необычность его поведения, столь поразившая современников, заключалась единственно в том, что эту истину он стал проводить в жизнь. Увидев в призвании художника путь к спасению души, Гоголь покорно до могилы донес страшную тяжесть своей ответственности. Эта тяжесть раздавила его. </a:t>
            </a:r>
          </a:p>
          <a:p>
            <a:r>
              <a:rPr lang="ru-RU" dirty="0" smtClean="0"/>
              <a:t>«Старайтесь лучше видеть во мне христианина и человека, чем литератора»,– писал Гоголь матери в 1844 году.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Катя\Desktop\мои документы\Скачивание с интернета\thumb_easter_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0"/>
            <a:ext cx="8929750" cy="628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1" y="1571612"/>
            <a:ext cx="86439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Церковь, государство, система образования</a:t>
            </a:r>
          </a:p>
          <a:p>
            <a:r>
              <a:rPr lang="ru-RU" sz="2000" b="1" dirty="0" smtClean="0"/>
              <a:t> должны помочь нашему народу вернуться в Православие.</a:t>
            </a:r>
          </a:p>
          <a:p>
            <a:r>
              <a:rPr lang="ru-RU" sz="2000" b="1" dirty="0" smtClean="0"/>
              <a:t> Официально провозглашен светский характер школы, но ведь школа должна открыть детям, какой след оставило Православие в культуре и истории нашего народа.</a:t>
            </a:r>
          </a:p>
          <a:p>
            <a:r>
              <a:rPr lang="ru-RU" sz="2000" b="1" dirty="0" smtClean="0"/>
              <a:t>Государство, школа должны быть заинтересованы в том, </a:t>
            </a:r>
          </a:p>
          <a:p>
            <a:r>
              <a:rPr lang="ru-RU" sz="2000" b="1" dirty="0" smtClean="0"/>
              <a:t>чтобы дети не были иностранцами в своей стране. </a:t>
            </a:r>
            <a:endParaRPr lang="ru-RU" sz="2000" dirty="0" smtClean="0"/>
          </a:p>
          <a:p>
            <a:r>
              <a:rPr lang="ru-RU" sz="2000" b="1" dirty="0" smtClean="0"/>
              <a:t>Обращение к нашим духовным корням поможет нам сегодня </a:t>
            </a:r>
          </a:p>
          <a:p>
            <a:r>
              <a:rPr lang="ru-RU" sz="2000" b="1" dirty="0" smtClean="0"/>
              <a:t>обрести почву под ногами, восстановить духовный стержень нашего народа, </a:t>
            </a:r>
          </a:p>
          <a:p>
            <a:r>
              <a:rPr lang="ru-RU" sz="2000" b="1" dirty="0" smtClean="0"/>
              <a:t>поможет нам вернуться на свою дорогу на путях истории.</a:t>
            </a:r>
            <a:endParaRPr lang="ru-RU" sz="20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Катя\Заставки\small_свечи 4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429684" cy="535785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После пережитого нами опыта войны и революции мы другими глазами смотрим на Гоголя – «мученика христианства», как назвал его С. Т. Аксаков; и по-новому звучат для нас слова его Завещания: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«Будьте не мертвые, а живые души. Нет другой двери, кроме указанной Иисусом Христом».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Катя\Заставки\Анимашки\Новая папка\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143272" cy="4929222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43306" y="1357298"/>
            <a:ext cx="5043494" cy="485778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Да, для творца «Ревизора» и «Мертвых душ» трудным и тернистым оказался путь — литературный и духовный путь от «Вечеров на хуторе близ Диканьки» с разгулом в них темных  сил, через мрак «неистового» европейского романтизма, через духовный туман католицизма и протестантизма — к высотам Божественной литургии. Тяжелым был и его путь к духовным  высотам.</a:t>
            </a:r>
          </a:p>
          <a:p>
            <a:r>
              <a:rPr lang="ru-RU" i="1" dirty="0" smtClean="0"/>
              <a:t>  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Духовный путь Гоголя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785818"/>
          </a:xfrm>
        </p:spPr>
        <p:txBody>
          <a:bodyPr/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5123" name="Picture 3" descr="D:\Катя\Заставки\Анимашки\Новая папка\2987b3959b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501122" cy="53578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662" y="2214554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За три недели до смерти, 2 февраля 1852 года, Гоголь пишет В.А. Жуковскому: «Помолись обо мне, чтобы работа моя была истинно добросовестна, и чтобы я хоть сколько-нибудь был удостоен пропеть гимн Красоте Небесной». Этот гимн Красоте Небесной Гоголь воспел в своих духовных творениях.  </a:t>
            </a:r>
          </a:p>
          <a:p>
            <a:r>
              <a:rPr lang="ru-RU" i="1" dirty="0" smtClean="0"/>
              <a:t> 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00430" y="1357298"/>
            <a:ext cx="5186370" cy="514353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Н. В. Гоголь мечтал об объединяющей, руководящей и просвещающей роли Церкви в обществе. Господь сегодня нам предоставляет шанс вернуть Православной Церкви главенствующую роль в духовной жизни общества. Для нас православный духовный опыт Гоголя актуален как никогда. Много даров дано было Руси Господом чрез Православную Церковь. Но наш народ, как некогда Адам, не пожелал жить в раю, пренебрег оградой Церкви. В этом трагедия Руси, наша неустроенность, хаос в душе народа. Святая Русь, отойдя от Православия, похоронила свою мощь, свою силу, распяла свой народ.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Путь Руси – крестный путь. Но мир после Голгофы, после крестного пути Христа узрел Его воскресение. И мы сейчас тоже, после семи десятилетий атеистической голгофы, стоим в ожидании нашего воскресения. Но чтобы скорее настала наша Пасха, надо нам вместе с Гоголем горько переболеть неправдой былой Руси и понять, что наше духовное воскресение, наше спасение в Православной Церкви.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Духовный путь Гоголя</a:t>
            </a:r>
            <a:endParaRPr lang="ru-RU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 descr="D:\Катя\Заставки\Анимашки\Новая папка\г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14327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1. Н.В. Гоголь и православие . Сборник статей о творчестве Н.В. Гоголя. М.:2004. </a:t>
            </a:r>
          </a:p>
          <a:p>
            <a:r>
              <a:rPr lang="ru-RU" dirty="0" smtClean="0"/>
              <a:t>2. В.В. Воропаев. Гоголь над страницами духовных книг. М.:2002. </a:t>
            </a:r>
          </a:p>
          <a:p>
            <a:r>
              <a:rPr lang="ru-RU" dirty="0" smtClean="0"/>
              <a:t>3. В.В. Зеньковский. История русской философии. Т.1-2. Р.:1991. </a:t>
            </a:r>
          </a:p>
          <a:p>
            <a:r>
              <a:rPr lang="ru-RU" dirty="0" smtClean="0"/>
              <a:t>4. В.В. Зеньковский. Русские мыслители и Европа. М.:1997. </a:t>
            </a:r>
          </a:p>
          <a:p>
            <a:r>
              <a:rPr lang="ru-RU" dirty="0" smtClean="0"/>
              <a:t>5. Б. </a:t>
            </a:r>
            <a:r>
              <a:rPr lang="ru-RU" dirty="0" err="1" smtClean="0"/>
              <a:t>Башилов</a:t>
            </a:r>
            <a:r>
              <a:rPr lang="ru-RU" dirty="0" smtClean="0"/>
              <a:t>. История русского масонства. М.: 2003. </a:t>
            </a:r>
          </a:p>
          <a:p>
            <a:r>
              <a:rPr lang="ru-RU" dirty="0" smtClean="0"/>
              <a:t>6. К.В. Мочульский. Гоголь. Соловьёв. Достоевский. М:1995. </a:t>
            </a:r>
          </a:p>
          <a:p>
            <a:r>
              <a:rPr lang="ru-RU" dirty="0" smtClean="0"/>
              <a:t>7. В. </a:t>
            </a:r>
            <a:r>
              <a:rPr lang="ru-RU" dirty="0" err="1" smtClean="0"/>
              <a:t>Глянц</a:t>
            </a:r>
            <a:r>
              <a:rPr lang="ru-RU" dirty="0" smtClean="0"/>
              <a:t>. Гоголь и апокалипсис. М.:2004. </a:t>
            </a:r>
          </a:p>
          <a:p>
            <a:r>
              <a:rPr lang="ru-RU" dirty="0" smtClean="0"/>
              <a:t>8. М.О. Меньшиков. Письма к русской нации. М.:1999. </a:t>
            </a:r>
          </a:p>
          <a:p>
            <a:r>
              <a:rPr lang="ru-RU" dirty="0" smtClean="0"/>
              <a:t>9. М.О. Меньшиков. Национальная империя. М.:2004.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2643182"/>
            <a:ext cx="8305800" cy="21996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6379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Катя\Заставки\small_свеча и книга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3" cy="60722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7" y="785794"/>
            <a:ext cx="75724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“В русской литературе, у великих русских писателей </a:t>
            </a:r>
          </a:p>
          <a:p>
            <a:r>
              <a:rPr lang="ru-RU" sz="2400" dirty="0" smtClean="0"/>
              <a:t>религиозные темы и религиозные мотивы были сильнее, чем в какой-либо литературе мира. </a:t>
            </a:r>
          </a:p>
          <a:p>
            <a:r>
              <a:rPr lang="ru-RU" sz="2400" dirty="0" smtClean="0"/>
              <a:t>Вся наша литература XIX века ранена христианской темой,</a:t>
            </a:r>
          </a:p>
          <a:p>
            <a:r>
              <a:rPr lang="ru-RU" sz="2400" dirty="0" smtClean="0"/>
              <a:t> вся она ищет спасения, вся она ищет избавления от зла, страдания, ужаса жизни…</a:t>
            </a:r>
          </a:p>
          <a:p>
            <a:r>
              <a:rPr lang="ru-RU" sz="2400" dirty="0" smtClean="0"/>
              <a:t> Соединение муки о Боге с мукой о человеке </a:t>
            </a:r>
          </a:p>
          <a:p>
            <a:r>
              <a:rPr lang="ru-RU" sz="2400" dirty="0" smtClean="0"/>
              <a:t>делает русскую литературу христианской даже тогда,</a:t>
            </a:r>
          </a:p>
          <a:p>
            <a:r>
              <a:rPr lang="ru-RU" sz="2400" dirty="0" smtClean="0"/>
              <a:t> когда в сознании своём русские писатели </a:t>
            </a:r>
          </a:p>
          <a:p>
            <a:r>
              <a:rPr lang="ru-RU" sz="2400" dirty="0" smtClean="0"/>
              <a:t>отступали от христианской веры” (Н.А. Бердяев).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496" y="1214422"/>
            <a:ext cx="4860000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этом контексте необычайно важно для нас духовное наследие Н. В. Гоголя. "Гоголь, - по словам </a:t>
            </a:r>
            <a:r>
              <a:rPr lang="ru-RU" b="1" dirty="0" err="1" smtClean="0">
                <a:solidFill>
                  <a:schemeClr val="bg1"/>
                </a:solidFill>
              </a:rPr>
              <a:t>прот</a:t>
            </a:r>
            <a:r>
              <a:rPr lang="ru-RU" b="1" dirty="0" smtClean="0">
                <a:solidFill>
                  <a:schemeClr val="bg1"/>
                </a:solidFill>
              </a:rPr>
              <a:t>. В. Зеньковского, - первый пророк возврата к целостной религиозной культуре, пророк православной культуры, ... он ощущает как основную неправду современности ее отход от Церкви, и основной путь он видит в возвращении к Церкви и перестройке всей жизни в ее духе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1026" name="Picture 2" descr="D:\Катя\Заставки\Анимашки\Новая папка\_г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57190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1428736"/>
            <a:ext cx="4214842" cy="4714908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Н. В. Гоголь - одна из самых аскетических фигур нашей литературы. Не понять нам Руси, ее пути, ее исканий и трагедии, если не поймем мы тайну крестного пути Гоголя, муку его души. Истинный смысл многих его сочинений так и остался  непонятным. Русский писатель и философ был не только реалистом, сатириком, а мистиком и религиозным пророком, все литературные образы которого глубокие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ru-RU" sz="1800" b="1" dirty="0" smtClean="0">
                <a:solidFill>
                  <a:srgbClr val="663300"/>
                </a:solidFill>
              </a:rPr>
              <a:t>мволы. </a:t>
            </a:r>
          </a:p>
          <a:p>
            <a:pPr algn="l"/>
            <a:endParaRPr lang="ru-RU" sz="2400" b="1" dirty="0" smtClean="0">
              <a:solidFill>
                <a:srgbClr val="663300"/>
              </a:solidFill>
              <a:latin typeface="Franklin Gothic Heavy" pitchFamily="34" charset="0"/>
              <a:cs typeface="Times New Roman" pitchFamily="18" charset="0"/>
            </a:endParaRPr>
          </a:p>
          <a:p>
            <a:pPr algn="l"/>
            <a:endParaRPr lang="ru-RU" sz="2400" b="1" dirty="0">
              <a:solidFill>
                <a:srgbClr val="663300"/>
              </a:solidFill>
              <a:latin typeface="Franklin Gothic Heavy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01042" cy="642942"/>
          </a:xfrm>
        </p:spPr>
        <p:txBody>
          <a:bodyPr>
            <a:scene3d>
              <a:camera prst="perspectiveBelow"/>
              <a:lightRig rig="threePt" dir="t"/>
            </a:scene3d>
          </a:bodyPr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1026" name="Picture 2" descr="D:\Катя\Заставки\Анимашки\Новая папка\г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286280" cy="500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57620" y="1142984"/>
            <a:ext cx="4829180" cy="50610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 его жизнь свидетельствует о восхождении к высотам духа; но знали об этой стороне его личности только ближайшие к нему духовные лица и некоторые из друзей. В сознании большинства современников Гоголь представлял собой классический тип писателя-сатирика, обличителя общественных и человеческих пороков.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Другого Гоголя, последователя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святоотеческой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традиции в русской литературе, православного религиозного мыслителя и публициста, автора молитв современники так и не узнали.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/>
          </a:p>
        </p:txBody>
      </p:sp>
      <p:pic>
        <p:nvPicPr>
          <p:cNvPr id="3075" name="Picture 3" descr="D:\Катя\Заставки\Анимашки\Новая папка\г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50046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атя\Desktop\мои документы\Скачивание с интернета\thumb_easter_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001055" cy="485778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10140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Известно, что Гоголь жил, как инок, хотел принять монашество, часто приезжал в </a:t>
            </a:r>
            <a:r>
              <a:rPr lang="ru-RU" dirty="0" err="1" smtClean="0">
                <a:solidFill>
                  <a:srgbClr val="002060"/>
                </a:solidFill>
              </a:rPr>
              <a:t>Оптину</a:t>
            </a:r>
            <a:r>
              <a:rPr lang="ru-RU" dirty="0" smtClean="0">
                <a:solidFill>
                  <a:srgbClr val="002060"/>
                </a:solidFill>
              </a:rPr>
              <a:t> пустынь, но старец </a:t>
            </a:r>
            <a:r>
              <a:rPr lang="ru-RU" dirty="0" err="1" smtClean="0">
                <a:solidFill>
                  <a:srgbClr val="002060"/>
                </a:solidFill>
              </a:rPr>
              <a:t>Макарий</a:t>
            </a:r>
            <a:r>
              <a:rPr lang="ru-RU" dirty="0" smtClean="0">
                <a:solidFill>
                  <a:srgbClr val="002060"/>
                </a:solidFill>
              </a:rPr>
              <a:t> сказал, что его труды нужнее на литературном поприще. И вообще, Гоголь - самый церковный писатель из классиков русской литературы, наиболее близкий к Церкви не только по идеям и мировоззрению, но и по своей жизни. Гоголь не только принимал активное участие в службах, </a:t>
            </a:r>
            <a:r>
              <a:rPr lang="ru-RU" dirty="0" err="1" smtClean="0">
                <a:solidFill>
                  <a:srgbClr val="002060"/>
                </a:solidFill>
              </a:rPr>
              <a:t>исповедывался</a:t>
            </a:r>
            <a:r>
              <a:rPr lang="ru-RU" dirty="0" smtClean="0">
                <a:solidFill>
                  <a:srgbClr val="002060"/>
                </a:solidFill>
              </a:rPr>
              <a:t>, причащался, но и глубоко изучал церковное богослужение. Об этом свидетельствуют его произведения, огромные тетради его выписок из </a:t>
            </a:r>
            <a:r>
              <a:rPr lang="ru-RU" dirty="0" err="1" smtClean="0">
                <a:solidFill>
                  <a:srgbClr val="002060"/>
                </a:solidFill>
              </a:rPr>
              <a:t>святоотеческих</a:t>
            </a:r>
            <a:r>
              <a:rPr lang="ru-RU" dirty="0" smtClean="0">
                <a:solidFill>
                  <a:srgbClr val="002060"/>
                </a:solidFill>
              </a:rPr>
              <a:t> произведений, из Миней, из Кормчей книги и, наконец, его работа "Размышления о Божественной Литургии", ради которой он специально изучал греческий язык.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1071546"/>
            <a:ext cx="4429156" cy="535785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Жизнь Николая Гоголя с первого его момента была устремлена к Богу. Мать его, Мария Ивановна, дала обет перед Диканьским чудотворным образом святителя Николая, если будет у нее сын, назвать его Николаем, - и просила священника молиться до тех пор, пока не сообщат о рождении ребенка и не попросят отслужить благодарственный молебен. Крещен младенец был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Спасо-Преображенской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церкви в Сорочинцах. Мать его была женщиной набожной, усердной паломницей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776270"/>
          </a:xfrm>
        </p:spPr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Духовный путь Гоголя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D:\Катя\Заставки\Анимашки\Новая папка\г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214841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647</TotalTime>
  <Words>2773</Words>
  <PresentationFormat>Экран (4:3)</PresentationFormat>
  <Paragraphs>167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Введение духовно-нравственного компонента в базовый курс литературы старших классов.</vt:lpstr>
      <vt:lpstr>Духовный путь Гоголя</vt:lpstr>
      <vt:lpstr>Слайд 3</vt:lpstr>
      <vt:lpstr>Слайд 4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Духовный путь Гоголя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USER</cp:lastModifiedBy>
  <cp:revision>68</cp:revision>
  <dcterms:created xsi:type="dcterms:W3CDTF">2011-08-26T15:49:33Z</dcterms:created>
  <dcterms:modified xsi:type="dcterms:W3CDTF">2015-03-18T18:14:04Z</dcterms:modified>
</cp:coreProperties>
</file>