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86" r:id="rId2"/>
    <p:sldId id="282" r:id="rId3"/>
    <p:sldId id="284" r:id="rId4"/>
    <p:sldId id="256" r:id="rId5"/>
    <p:sldId id="272" r:id="rId6"/>
    <p:sldId id="258" r:id="rId7"/>
    <p:sldId id="259" r:id="rId8"/>
    <p:sldId id="260" r:id="rId9"/>
    <p:sldId id="261" r:id="rId10"/>
    <p:sldId id="263" r:id="rId11"/>
    <p:sldId id="265" r:id="rId12"/>
    <p:sldId id="276" r:id="rId13"/>
    <p:sldId id="266" r:id="rId14"/>
    <p:sldId id="267" r:id="rId15"/>
    <p:sldId id="278" r:id="rId16"/>
    <p:sldId id="275" r:id="rId17"/>
    <p:sldId id="268" r:id="rId18"/>
    <p:sldId id="269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F5AB3D"/>
    <a:srgbClr val="DA7D60"/>
    <a:srgbClr val="D6A300"/>
    <a:srgbClr val="FF9933"/>
    <a:srgbClr val="FFFFCC"/>
    <a:srgbClr val="990000"/>
    <a:srgbClr val="000099"/>
    <a:srgbClr val="FFFF99"/>
    <a:srgbClr val="3366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8" autoAdjust="0"/>
    <p:restoredTop sz="86359" autoAdjust="0"/>
  </p:normalViewPr>
  <p:slideViewPr>
    <p:cSldViewPr>
      <p:cViewPr varScale="1">
        <p:scale>
          <a:sx n="96" d="100"/>
          <a:sy n="96" d="100"/>
        </p:scale>
        <p:origin x="-13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4012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0A147-9845-4ED1-8EE6-39BF45085598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2BF80-16F7-4ABA-98B4-C6A82B0AB7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BF80-16F7-4ABA-98B4-C6A82B0AB79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BF80-16F7-4ABA-98B4-C6A82B0AB79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BF80-16F7-4ABA-98B4-C6A82B0AB79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jpe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14282" y="2071678"/>
            <a:ext cx="8520114" cy="4572032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Название </a:t>
            </a:r>
            <a:r>
              <a:rPr lang="ru-RU" dirty="0" smtClean="0"/>
              <a:t>работы:    </a:t>
            </a:r>
            <a:r>
              <a:rPr lang="ru-RU" b="1" dirty="0" smtClean="0">
                <a:solidFill>
                  <a:schemeClr val="tx2">
                    <a:lumMod val="25000"/>
                  </a:schemeClr>
                </a:solidFill>
              </a:rPr>
              <a:t>Молитвенная лирика</a:t>
            </a:r>
          </a:p>
          <a:p>
            <a:pPr algn="l"/>
            <a:r>
              <a:rPr lang="ru-RU" b="1" dirty="0" smtClean="0">
                <a:solidFill>
                  <a:schemeClr val="tx2">
                    <a:lumMod val="25000"/>
                  </a:schemeClr>
                </a:solidFill>
              </a:rPr>
              <a:t>                                          </a:t>
            </a:r>
            <a:r>
              <a:rPr lang="ru-RU" b="1" dirty="0" smtClean="0">
                <a:solidFill>
                  <a:schemeClr val="tx2">
                    <a:lumMod val="25000"/>
                  </a:schemeClr>
                </a:solidFill>
              </a:rPr>
              <a:t>М.Лермонтова</a:t>
            </a:r>
          </a:p>
          <a:p>
            <a:pPr algn="l"/>
            <a:r>
              <a:rPr lang="ru-RU" b="1" dirty="0" smtClean="0">
                <a:solidFill>
                  <a:schemeClr val="tx2">
                    <a:lumMod val="25000"/>
                  </a:schemeClr>
                </a:solidFill>
              </a:rPr>
              <a:t>                     </a:t>
            </a:r>
            <a:endParaRPr lang="ru-RU" sz="3200" b="1" dirty="0" smtClean="0">
              <a:solidFill>
                <a:schemeClr val="tx2">
                  <a:lumMod val="25000"/>
                </a:schemeClr>
              </a:solidFill>
            </a:endParaRPr>
          </a:p>
          <a:p>
            <a:pPr algn="l"/>
            <a:r>
              <a:rPr lang="ru-RU" sz="2000" b="1" dirty="0" smtClean="0"/>
              <a:t>Выполнила:   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учитель русского языка и литературы</a:t>
            </a:r>
          </a:p>
          <a:p>
            <a:pPr algn="l"/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                              </a:t>
            </a:r>
            <a:r>
              <a:rPr lang="ru-RU" sz="2000" b="1" dirty="0" err="1" smtClean="0">
                <a:solidFill>
                  <a:schemeClr val="tx2">
                    <a:lumMod val="10000"/>
                  </a:schemeClr>
                </a:solidFill>
              </a:rPr>
              <a:t>Постаногова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 Нина Александровна  </a:t>
            </a:r>
          </a:p>
          <a:p>
            <a:pPr algn="l"/>
            <a:endParaRPr lang="ru-RU" sz="2000" b="1" dirty="0" smtClean="0">
              <a:solidFill>
                <a:schemeClr val="tx2">
                  <a:lumMod val="10000"/>
                </a:schemeClr>
              </a:solidFill>
            </a:endParaRPr>
          </a:p>
          <a:p>
            <a:pPr algn="l"/>
            <a:r>
              <a:rPr lang="ru-RU" sz="2000" b="1" dirty="0" smtClean="0"/>
              <a:t>Место работы</a:t>
            </a:r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:  Муниципальное бюджетное общеобразовательное </a:t>
            </a:r>
          </a:p>
          <a:p>
            <a:pPr algn="l"/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                                 учреждение   «Лицей № 24»   </a:t>
            </a:r>
          </a:p>
          <a:p>
            <a:pPr algn="l"/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</a:rPr>
              <a:t>                                   г.Гуково Ростовской обл.                                                              </a:t>
            </a:r>
            <a:endParaRPr lang="ru-RU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42910" y="0"/>
            <a:ext cx="8120090" cy="200024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  <a:latin typeface="+mn-lt"/>
                <a:cs typeface="Times New Roman" pitchFamily="18" charset="0"/>
              </a:rPr>
              <a:t>Введение духовно-нравственного компонента в базовый курс литературы старших классов</a:t>
            </a:r>
            <a:br>
              <a:rPr lang="ru-RU" sz="2800" dirty="0" smtClean="0">
                <a:solidFill>
                  <a:schemeClr val="tx2">
                    <a:lumMod val="25000"/>
                  </a:schemeClr>
                </a:solidFill>
                <a:latin typeface="+mn-lt"/>
                <a:cs typeface="Times New Roman" pitchFamily="18" charset="0"/>
              </a:rPr>
            </a:br>
            <a:endParaRPr lang="ru-RU" sz="2800" dirty="0">
              <a:solidFill>
                <a:schemeClr val="tx2">
                  <a:lumMod val="25000"/>
                </a:schemeClr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2400000"/>
              </a:lightRig>
            </a:scene3d>
            <a:sp3d extrusionH="57150">
              <a:bevelT w="19050" h="12700"/>
            </a:sp3d>
          </a:bodyPr>
          <a:lstStyle/>
          <a:p>
            <a:pPr algn="ctr"/>
            <a:r>
              <a:rPr lang="ru-RU" dirty="0" smtClean="0"/>
              <a:t>«Молитва» 1829года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6237"/>
            <a:ext cx="4214842" cy="4526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обвиняй меня, всесильный,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 не карай меня, молю…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то, что мрак земли  могильный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 её страстями </a:t>
            </a:r>
          </a:p>
          <a:p>
            <a:pPr>
              <a:buNone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я люблю.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4" descr="G:\Духовность\икона\Ико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500174"/>
            <a:ext cx="3786214" cy="471490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6400816" cy="1143000"/>
          </a:xfr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scene3d>
              <a:camera prst="orthographicFront"/>
              <a:lightRig rig="soft" dir="t">
                <a:rot lat="0" lon="0" rev="2400000"/>
              </a:lightRig>
            </a:scene3d>
            <a:sp3d extrusionH="57150">
              <a:bevelT w="19050" h="12700"/>
            </a:sp3d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«Молитва» 1829года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0"/>
            <a:ext cx="6500858" cy="4526280"/>
          </a:xfrm>
          <a:gradFill flip="none" rotWithShape="1">
            <a:gsLst>
              <a:gs pos="0">
                <a:schemeClr val="bg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bg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bg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За то, что редко в душу входит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Живых речей твоих струя;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За то, что в заблужденье бродит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Мой ум далёко от тебя;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 . . . . . . . . . . . . . . . . . . . . . . . . . . . . . . . . . . 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За то, что мир земной мне тесен, 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 тебе ж  проникнуть я боюсь,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 часто звуком грешных песен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Я, боже, не тебе молюсь.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3857620" y="6172200"/>
          <a:ext cx="8488362" cy="685800"/>
        </p:xfrm>
        <a:graphic>
          <a:graphicData uri="http://schemas.openxmlformats.org/presentationml/2006/ole">
            <p:oleObj spid="_x0000_s2053" name="Объект упаковщика для оболочки" showAsIcon="1" r:id="rId4" imgW="8488440" imgH="685080" progId="Package">
              <p:embed/>
            </p:oleObj>
          </a:graphicData>
        </a:graphic>
      </p:graphicFrame>
      <p:graphicFrame>
        <p:nvGraphicFramePr>
          <p:cNvPr id="9" name="Object 5"/>
          <p:cNvGraphicFramePr>
            <a:graphicFrameLocks noChangeAspect="1"/>
          </p:cNvGraphicFramePr>
          <p:nvPr/>
        </p:nvGraphicFramePr>
        <p:xfrm>
          <a:off x="4010020" y="6324600"/>
          <a:ext cx="8488362" cy="685800"/>
        </p:xfrm>
        <a:graphic>
          <a:graphicData uri="http://schemas.openxmlformats.org/presentationml/2006/ole">
            <p:oleObj spid="_x0000_s2054" name="Объект упаковщика для оболочки" showAsIcon="1" r:id="rId5" imgW="8488440" imgH="685080" progId="Package">
              <p:embed/>
            </p:oleObj>
          </a:graphicData>
        </a:graphic>
      </p:graphicFrame>
      <p:pic>
        <p:nvPicPr>
          <p:cNvPr id="2055" name="Picture 7" descr="C:\Users\Катя\Desktop\мои документы\Скачивание с интернета\thumb_easter_4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1643050"/>
            <a:ext cx="8501122" cy="478634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428596" y="1857364"/>
            <a:ext cx="7929617" cy="52629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то, что редко в душу входит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Живых речей твоих струя;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то, что в заблужденье бродит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Мой ум далёко от тебя;</a:t>
            </a:r>
          </a:p>
          <a:p>
            <a:pPr>
              <a:buNone/>
            </a:pP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то, что лава вдохновенья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Клокочет на груди моей;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то, что дикие волненья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Мрачат стекло моих очей.</a:t>
            </a:r>
          </a:p>
          <a:p>
            <a:pPr>
              <a:buNone/>
            </a:pP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None/>
            </a:pP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1" descr="G:\Духовность\Молитва\молитва 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2330" y="285728"/>
            <a:ext cx="1928826" cy="107157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115328" cy="857256"/>
          </a:xfrm>
          <a:noFill/>
        </p:spPr>
        <p:txBody>
          <a:bodyPr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«Молитва» 1829года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6629" name="Picture 5" descr="C:\Users\Катя\Desktop\мои документы\Скачивание с интернета\thumb_easter_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8429684" cy="478634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1643050"/>
            <a:ext cx="6429404" cy="3108543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 то, что мир земной 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мне тесен, 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 тебе ж  проникнуть 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боюсь,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часто звуком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грешных песен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Я, боже, не тебе молюсь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0886"/>
          </a:xfrm>
        </p:spPr>
        <p:txBody>
          <a:bodyPr>
            <a:scene3d>
              <a:camera prst="orthographicFront"/>
              <a:lightRig rig="soft" dir="t">
                <a:rot lat="0" lon="0" rev="2400000"/>
              </a:lightRig>
            </a:scene3d>
            <a:sp3d extrusionH="57150">
              <a:bevelT w="19050" h="12700"/>
            </a:sp3d>
          </a:bodyPr>
          <a:lstStyle/>
          <a:p>
            <a:pPr algn="ctr"/>
            <a:r>
              <a:rPr lang="ru-RU" dirty="0" smtClean="0">
                <a:solidFill>
                  <a:srgbClr val="FF99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«Молитва» 1829года</a:t>
            </a:r>
            <a:endParaRPr lang="ru-RU" dirty="0">
              <a:solidFill>
                <a:srgbClr val="FF9900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Но угаси сей чудный пламень,</a:t>
            </a:r>
          </a:p>
          <a:p>
            <a:r>
              <a:rPr lang="ru-RU" dirty="0" err="1" smtClean="0"/>
              <a:t>Всесожигающий</a:t>
            </a:r>
            <a:r>
              <a:rPr lang="ru-RU" dirty="0" smtClean="0"/>
              <a:t> костёр, </a:t>
            </a:r>
          </a:p>
          <a:p>
            <a:r>
              <a:rPr lang="ru-RU" dirty="0" smtClean="0"/>
              <a:t>Преобрази мне сердце в камень,</a:t>
            </a:r>
          </a:p>
          <a:p>
            <a:r>
              <a:rPr lang="ru-RU" dirty="0" smtClean="0"/>
              <a:t>Останови холодный взор;</a:t>
            </a:r>
          </a:p>
          <a:p>
            <a:r>
              <a:rPr lang="ru-RU" dirty="0" smtClean="0"/>
              <a:t>От страшной жажды песнопенья</a:t>
            </a:r>
          </a:p>
          <a:p>
            <a:r>
              <a:rPr lang="ru-RU" dirty="0" smtClean="0"/>
              <a:t>Пускай, творец, освобожусь,</a:t>
            </a:r>
          </a:p>
          <a:p>
            <a:r>
              <a:rPr lang="ru-RU" dirty="0" smtClean="0"/>
              <a:t>Тогда на тесный путь спасенья</a:t>
            </a:r>
          </a:p>
          <a:p>
            <a:r>
              <a:rPr lang="ru-RU" dirty="0" smtClean="0"/>
              <a:t>К тебе я снова обращусь.</a:t>
            </a:r>
          </a:p>
        </p:txBody>
      </p:sp>
      <p:pic>
        <p:nvPicPr>
          <p:cNvPr id="3074" name="Picture 2" descr="G:\Духовность\Библия\image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736"/>
            <a:ext cx="8429684" cy="5000660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28596" y="1857364"/>
            <a:ext cx="5786478" cy="3970318"/>
          </a:xfrm>
          <a:prstGeom prst="rect">
            <a:avLst/>
          </a:prstGeom>
          <a:solidFill>
            <a:srgbClr val="FFC000"/>
          </a:solidFill>
          <a:ln w="76200">
            <a:noFill/>
          </a:ln>
          <a:effectLst/>
          <a:scene3d>
            <a:camera prst="orthographicFron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2400" dirty="0" smtClean="0"/>
              <a:t> </a:t>
            </a:r>
            <a:r>
              <a:rPr lang="ru-RU" sz="2800" i="1" dirty="0" smtClean="0">
                <a:solidFill>
                  <a:schemeClr val="tx1">
                    <a:lumMod val="95000"/>
                  </a:schemeClr>
                </a:solidFill>
              </a:rPr>
              <a:t>Но угаси сей чудный пламень,</a:t>
            </a:r>
          </a:p>
          <a:p>
            <a:r>
              <a:rPr lang="ru-RU" sz="2800" i="1" dirty="0" err="1" smtClean="0">
                <a:solidFill>
                  <a:schemeClr val="tx1">
                    <a:lumMod val="95000"/>
                  </a:schemeClr>
                </a:solidFill>
              </a:rPr>
              <a:t>Всесожигающий</a:t>
            </a:r>
            <a:r>
              <a:rPr lang="ru-RU" sz="2800" i="1" dirty="0" smtClean="0">
                <a:solidFill>
                  <a:schemeClr val="tx1">
                    <a:lumMod val="95000"/>
                  </a:schemeClr>
                </a:solidFill>
              </a:rPr>
              <a:t> костёр, </a:t>
            </a:r>
          </a:p>
          <a:p>
            <a:r>
              <a:rPr lang="ru-RU" sz="2800" i="1" dirty="0" smtClean="0">
                <a:solidFill>
                  <a:schemeClr val="tx1">
                    <a:lumMod val="95000"/>
                  </a:schemeClr>
                </a:solidFill>
              </a:rPr>
              <a:t>Преобрази мне сердце в камень,</a:t>
            </a:r>
          </a:p>
          <a:p>
            <a:r>
              <a:rPr lang="ru-RU" sz="2800" i="1" dirty="0" smtClean="0">
                <a:solidFill>
                  <a:schemeClr val="tx1">
                    <a:lumMod val="95000"/>
                  </a:schemeClr>
                </a:solidFill>
              </a:rPr>
              <a:t>Останови холодный взор;</a:t>
            </a:r>
          </a:p>
          <a:p>
            <a:endParaRPr lang="ru-RU" sz="2800" i="1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ru-RU" sz="2800" i="1" dirty="0" smtClean="0">
                <a:solidFill>
                  <a:schemeClr val="tx1">
                    <a:lumMod val="95000"/>
                  </a:schemeClr>
                </a:solidFill>
              </a:rPr>
              <a:t>От страшной жажды песнопенья </a:t>
            </a:r>
          </a:p>
          <a:p>
            <a:r>
              <a:rPr lang="ru-RU" sz="2800" i="1" dirty="0" smtClean="0">
                <a:solidFill>
                  <a:schemeClr val="tx1">
                    <a:lumMod val="95000"/>
                  </a:schemeClr>
                </a:solidFill>
              </a:rPr>
              <a:t>Пускай, творец, освобожусь,</a:t>
            </a:r>
          </a:p>
          <a:p>
            <a:r>
              <a:rPr lang="ru-RU" sz="2800" i="1" dirty="0" smtClean="0">
                <a:solidFill>
                  <a:schemeClr val="tx1">
                    <a:lumMod val="95000"/>
                  </a:schemeClr>
                </a:solidFill>
              </a:rPr>
              <a:t>Тогда на тесный путь спасенья</a:t>
            </a:r>
          </a:p>
          <a:p>
            <a:r>
              <a:rPr lang="ru-RU" sz="2800" i="1" dirty="0" smtClean="0">
                <a:solidFill>
                  <a:schemeClr val="tx1">
                    <a:lumMod val="95000"/>
                  </a:schemeClr>
                </a:solidFill>
              </a:rPr>
              <a:t>К тебе я снова обращусь</a:t>
            </a:r>
            <a:r>
              <a:rPr lang="ru-RU" sz="2400" dirty="0" smtClean="0"/>
              <a:t>.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015286" cy="85725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«Молитва» 1937года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500174"/>
            <a:ext cx="4714908" cy="4857784"/>
          </a:xfrm>
          <a:solidFill>
            <a:srgbClr val="DA7D60"/>
          </a:solidFill>
          <a:ln>
            <a:solidFill>
              <a:schemeClr val="accent6">
                <a:lumMod val="5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accent6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Я, Матерь Божия, ныне   с молитвою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Пред твоим образом ярким сиянием,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о спасении , не перед битвою,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с благодарностью иль с покаянием, 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за свою молю душу пустынную,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душу странника в свете безродного;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 я хочу вручить деву невинную </a:t>
            </a:r>
          </a:p>
          <a:p>
            <a:pPr>
              <a:buNone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Теплой заступнице мира холодного.</a:t>
            </a:r>
          </a:p>
          <a:p>
            <a:endParaRPr lang="ru-RU" sz="28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14348" y="357166"/>
            <a:ext cx="8001056" cy="928694"/>
          </a:xfrm>
          <a:prstGeom prst="rect">
            <a:avLst/>
          </a:prstGeom>
          <a:solidFill>
            <a:srgbClr val="F5AB3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«Молитва» 1837года</a:t>
            </a:r>
            <a:endParaRPr kumimoji="0" lang="ru-RU" sz="4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602" name="Picture 2" descr="C:\Users\Катя\Desktop\мои документы\Скачивание с интернета\281734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500174"/>
            <a:ext cx="3571900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646237"/>
            <a:ext cx="4186238" cy="4211655"/>
          </a:xfr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Окружи счастьем душу достойную;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Дай ей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сопутников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, полных внимания,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Молодость светлую,</a:t>
            </a:r>
          </a:p>
          <a:p>
            <a:pPr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старость покойную, Сердцу незлобному мир упования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3" descr="G:\Духовность\Библия\5865961_35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14488"/>
            <a:ext cx="3500462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785786" y="357166"/>
            <a:ext cx="7901014" cy="10393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«Молитва» 1837года</a:t>
            </a:r>
            <a:endParaRPr kumimoji="0" lang="ru-RU" sz="4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857256"/>
          </a:xfrm>
          <a:solidFill>
            <a:schemeClr val="accent6"/>
          </a:solidFill>
        </p:spPr>
        <p:txBody>
          <a:bodyPr/>
          <a:lstStyle/>
          <a:p>
            <a:pPr algn="l"/>
            <a:r>
              <a:rPr lang="ru-RU" dirty="0" smtClean="0"/>
              <a:t>        </a:t>
            </a:r>
            <a:r>
              <a:rPr lang="ru-RU" dirty="0" smtClean="0">
                <a:solidFill>
                  <a:srgbClr val="800000"/>
                </a:solidFill>
              </a:rPr>
              <a:t>«Молитва»  1837 года</a:t>
            </a:r>
            <a:endParaRPr lang="ru-RU" dirty="0">
              <a:solidFill>
                <a:srgbClr val="800000"/>
              </a:solidFill>
            </a:endParaRPr>
          </a:p>
        </p:txBody>
      </p:sp>
      <p:pic>
        <p:nvPicPr>
          <p:cNvPr id="27650" name="Picture 2" descr="C:\Users\Катя\Desktop\мои документы\Скачивание с интернета\thumb_easter_5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00174"/>
            <a:ext cx="8572560" cy="51435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59" y="1500175"/>
            <a:ext cx="8215370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Срок ли приблизится часу прощальному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утро ли шумное, в ночь ли безгласную, 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восприять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пошли к ложу печальному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Лучшего ангела душу прекрасную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943848" cy="100012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«Молитва» 1839года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646237"/>
            <a:ext cx="4929222" cy="4526280"/>
          </a:xfrm>
          <a:scene3d>
            <a:camera prst="perspectiveFront"/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accent3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В минуту жизни трудную</a:t>
            </a:r>
          </a:p>
          <a:p>
            <a:pPr>
              <a:buNone/>
            </a:pPr>
            <a:r>
              <a:rPr lang="ru-RU" dirty="0" smtClean="0"/>
              <a:t>Теснится в сердце грусть</a:t>
            </a:r>
          </a:p>
          <a:p>
            <a:pPr>
              <a:buNone/>
            </a:pPr>
            <a:r>
              <a:rPr lang="ru-RU" dirty="0" smtClean="0"/>
              <a:t>Одну молитву чудную</a:t>
            </a:r>
          </a:p>
          <a:p>
            <a:pPr>
              <a:buNone/>
            </a:pPr>
            <a:r>
              <a:rPr lang="ru-RU" dirty="0" smtClean="0"/>
              <a:t>Твержу я наизусть.</a:t>
            </a:r>
          </a:p>
          <a:p>
            <a:pPr>
              <a:buNone/>
            </a:pPr>
            <a:endParaRPr lang="ru-RU" dirty="0" smtClean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None/>
            </a:pPr>
            <a:r>
              <a:rPr lang="ru-RU" dirty="0" smtClean="0"/>
              <a:t>Есть сила благодатная</a:t>
            </a:r>
          </a:p>
          <a:p>
            <a:pPr>
              <a:buNone/>
            </a:pPr>
            <a:r>
              <a:rPr lang="ru-RU" dirty="0" smtClean="0"/>
              <a:t>В созвучье слов живых,</a:t>
            </a:r>
          </a:p>
          <a:p>
            <a:pPr>
              <a:buNone/>
            </a:pPr>
            <a:r>
              <a:rPr lang="ru-RU" dirty="0" smtClean="0"/>
              <a:t> И дышит непонятная</a:t>
            </a:r>
          </a:p>
          <a:p>
            <a:pPr>
              <a:buNone/>
            </a:pPr>
            <a:r>
              <a:rPr lang="ru-RU" dirty="0" smtClean="0"/>
              <a:t>Святая прелесть  в них.</a:t>
            </a:r>
            <a:endParaRPr lang="ru-RU" dirty="0"/>
          </a:p>
        </p:txBody>
      </p:sp>
      <p:pic>
        <p:nvPicPr>
          <p:cNvPr id="4098" name="Picture 2" descr="G:\Духовность\Библия\c52eea409d3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19262"/>
            <a:ext cx="3357586" cy="4424382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Катя\Desktop\мои документы\Скачивание с интернета\thumb_easter_5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8501122" cy="4714908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42910" y="357166"/>
            <a:ext cx="8043890" cy="1039370"/>
          </a:xfrm>
          <a:solidFill>
            <a:schemeClr val="accent3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«</a:t>
            </a:r>
            <a:r>
              <a:rPr lang="ru-RU" dirty="0" smtClean="0">
                <a:solidFill>
                  <a:srgbClr val="0070C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Молитва» 1839года</a:t>
            </a:r>
            <a:endParaRPr lang="ru-RU" dirty="0">
              <a:solidFill>
                <a:srgbClr val="0070C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868" y="1928802"/>
            <a:ext cx="535785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души как бремя скатится,</a:t>
            </a:r>
          </a:p>
          <a:p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Сомненье  далеко –</a:t>
            </a:r>
          </a:p>
          <a:p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верится, и плачется,</a:t>
            </a:r>
          </a:p>
          <a:p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так легко, легко.</a:t>
            </a:r>
            <a:endParaRPr lang="ru-RU" sz="3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043890" cy="11108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FFFFCC"/>
                </a:solidFill>
              </a:rPr>
              <a:t>Молитвенная лирика Лермонтова</a:t>
            </a:r>
            <a:endParaRPr lang="ru-RU" sz="4000" dirty="0">
              <a:solidFill>
                <a:srgbClr val="FFFFCC"/>
              </a:solidFill>
            </a:endParaRPr>
          </a:p>
        </p:txBody>
      </p:sp>
      <p:pic>
        <p:nvPicPr>
          <p:cNvPr id="27650" name="Picture 2" descr="C:\Users\Катя\Desktop\мои документы\Скачивание с интернета\thumb_easter_5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8572559" cy="508558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1571612"/>
            <a:ext cx="8429684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Стихотворения-молитвы Лермонтова отличаются своеобразием авторской позиции.</a:t>
            </a:r>
          </a:p>
          <a:p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«Молитва» 1829 г. – это мольба-спор лирического героя с Господом. «Молитва» 1837г. – чистое  молитвословие и в то же время шедевр любовной лирики.  «Молитва» 1839г. – это вдохновение поэта, светлая грусть и надежда. Надежда на Бога.</a:t>
            </a:r>
          </a:p>
          <a:p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Молитвенный жанр получил у Лермонтова новое, особое развитие. Он не был его открытием, но стал важным звеном его поэтической системы.</a:t>
            </a:r>
            <a:endParaRPr lang="ru-RU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28604"/>
            <a:ext cx="8229600" cy="1143000"/>
          </a:xfrm>
          <a:effectLst/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Молитвенная лирика Лермонтова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7686" y="1600200"/>
            <a:ext cx="432911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« В глубине его стихов с первых лет и до последних, тихо струится, журча и поднимаясь порой до неповторимо дивных звучаний,… </a:t>
            </a:r>
            <a:r>
              <a:rPr lang="ru-RU" dirty="0" err="1" smtClean="0"/>
              <a:t>светлая,задушевная</a:t>
            </a:r>
            <a:r>
              <a:rPr lang="ru-RU" dirty="0" smtClean="0"/>
              <a:t>, теплая вера…»</a:t>
            </a:r>
            <a:endParaRPr lang="ru-RU" dirty="0"/>
          </a:p>
        </p:txBody>
      </p:sp>
      <p:pic>
        <p:nvPicPr>
          <p:cNvPr id="7" name="Рисунок 6" descr="lermontov_2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642910" y="1714488"/>
            <a:ext cx="3786214" cy="4443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043890" cy="1110808"/>
          </a:xfrm>
          <a:solidFill>
            <a:schemeClr val="tx2">
              <a:lumMod val="9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Молитвенная лирика Лермонтова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Цель: раскрыть своеобразие молитвенного жанра в творчестве  Лермонтова</a:t>
            </a:r>
          </a:p>
          <a:p>
            <a:pPr>
              <a:buNone/>
            </a:pPr>
            <a:r>
              <a:rPr lang="ru-RU" dirty="0" smtClean="0"/>
              <a:t>Задачи: </a:t>
            </a:r>
          </a:p>
          <a:p>
            <a:pPr marL="514350" indent="-514350">
              <a:buNone/>
            </a:pPr>
            <a:r>
              <a:rPr lang="ru-RU" dirty="0" smtClean="0"/>
              <a:t>1. Выявить основные библейские темы, идеи в лирике Лермонтова.</a:t>
            </a:r>
          </a:p>
          <a:p>
            <a:pPr marL="514350" indent="-514350">
              <a:buNone/>
            </a:pPr>
            <a:r>
              <a:rPr lang="ru-RU" dirty="0" smtClean="0"/>
              <a:t>2. Произвести  целостный анализ стихотворений-молитв поэта.</a:t>
            </a:r>
            <a:endParaRPr lang="ru-RU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685800" y="-45718"/>
            <a:ext cx="7772400" cy="45719"/>
          </a:xfrm>
          <a:ln>
            <a:noFill/>
          </a:ln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4810" y="1142984"/>
            <a:ext cx="4429156" cy="5286412"/>
          </a:xfr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Молитва есть словесное выражение живого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богообщения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Молитва вмещает бесконечно многое: веру в любовь Всевышнего,</a:t>
            </a:r>
          </a:p>
          <a:p>
            <a:pPr algn="l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убеждённость в действенности молитвенного слова, стремление к покаянию, очищению, спасению.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G:\Духовность\Молитва\молитва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928670"/>
            <a:ext cx="4000528" cy="550072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972452" cy="785818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dirty="0" smtClean="0">
                <a:solidFill>
                  <a:srgbClr val="990000"/>
                </a:solidFill>
              </a:rPr>
              <a:t>Молитва Господня</a:t>
            </a:r>
            <a:endParaRPr lang="ru-RU" sz="3600" dirty="0">
              <a:solidFill>
                <a:srgbClr val="990000"/>
              </a:solidFill>
            </a:endParaRPr>
          </a:p>
        </p:txBody>
      </p:sp>
      <p:pic>
        <p:nvPicPr>
          <p:cNvPr id="4" name="Picture 4" descr="G:\Духовность\икона\Ико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3214686"/>
            <a:ext cx="2357454" cy="1643074"/>
          </a:xfrm>
          <a:prstGeom prst="rect">
            <a:avLst/>
          </a:prstGeom>
          <a:noFill/>
        </p:spPr>
      </p:pic>
      <p:pic>
        <p:nvPicPr>
          <p:cNvPr id="10241" name="Picture 1" descr="G:\Духовность\Библия\библ2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8572560" cy="517246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857225" y="2571744"/>
            <a:ext cx="7858180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None/>
            </a:pP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Отче  наш, Иже  </a:t>
            </a:r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еси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Небесех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! Да святится имя Твоё, да </a:t>
            </a:r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приидет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Царствие Твоё, да будет воля Твоя, яко на </a:t>
            </a:r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Небеси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и на земли. Хлеб наш насущный  </a:t>
            </a:r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даждь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нам днесь, и </a:t>
            </a:r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остави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нам долги наша, </a:t>
            </a:r>
            <a:r>
              <a:rPr lang="ru-RU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якоже</a:t>
            </a: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и мы оставляем</a:t>
            </a:r>
          </a:p>
          <a:p>
            <a:pPr>
              <a:buNone/>
            </a:pPr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должником нашим; и не введи нас в искушение, но избави нас от лукавого.  Аминь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115328" cy="1110808"/>
          </a:xfrm>
          <a:solidFill>
            <a:schemeClr val="tx1">
              <a:lumMod val="75000"/>
            </a:schemeClr>
          </a:solidFill>
        </p:spPr>
        <p:txBody>
          <a:bodyPr>
            <a:noAutofit/>
            <a:scene3d>
              <a:camera prst="orthographicFront"/>
              <a:lightRig rig="soft" dir="t">
                <a:rot lat="0" lon="0" rev="2400000"/>
              </a:lightRig>
            </a:scene3d>
            <a:sp3d extrusionH="57150">
              <a:bevelT w="19050" h="12700" prst="relaxedInset"/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Молитвенная лирика Лермонтова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646237"/>
            <a:ext cx="4186238" cy="4526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Быть может, ни у одного из русских поэтов поэзия не является до такой степени молитвенной, как  у Лермонтова, но эта</a:t>
            </a:r>
          </a:p>
          <a:p>
            <a:pPr>
              <a:buNone/>
            </a:pPr>
            <a:r>
              <a:rPr lang="ru-RU" dirty="0" smtClean="0"/>
              <a:t>    его молитва –    тайная. </a:t>
            </a:r>
            <a:endParaRPr lang="ru-RU" dirty="0"/>
          </a:p>
        </p:txBody>
      </p:sp>
      <p:pic>
        <p:nvPicPr>
          <p:cNvPr id="4" name="Рисунок 3" descr="Л4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500034" y="1643050"/>
            <a:ext cx="3857651" cy="4676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043890" cy="1110808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  <a:scene3d>
              <a:camera prst="orthographicFront"/>
              <a:lightRig rig="soft" dir="t">
                <a:rot lat="0" lon="0" rev="2400000"/>
              </a:lightRig>
            </a:scene3d>
            <a:sp3d extrusionH="57150">
              <a:bevelT w="19050" h="12700"/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Молитвенная лирика Лермонтова</a:t>
            </a:r>
            <a:endParaRPr lang="ru-RU" sz="4000" dirty="0"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1646237"/>
            <a:ext cx="4043362" cy="452628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Молитва М.  Ю. Лермонтова стыдлива, она боится, чтоб не нарушилось её одиночество, и она сознательно скрытна, затаенна</a:t>
            </a:r>
            <a:endParaRPr lang="ru-RU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 descr="Л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785786" y="1643050"/>
            <a:ext cx="3500463" cy="48577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">
                <a:rot lat="0" lon="0" rev="2400000"/>
              </a:lightRig>
            </a:scene3d>
            <a:sp3d extrusionH="57150">
              <a:bevelT w="19050" h="12700" prst="angle"/>
            </a:sp3d>
          </a:bodyPr>
          <a:lstStyle/>
          <a:p>
            <a:pPr algn="ctr"/>
            <a:r>
              <a:rPr lang="ru-RU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Молитвенная лирика Лермонтова</a:t>
            </a:r>
            <a:endParaRPr lang="ru-RU" dirty="0"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43306" y="1714488"/>
            <a:ext cx="5329278" cy="452628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Век наш - век безбожный.</a:t>
            </a:r>
          </a:p>
          <a:p>
            <a:pPr>
              <a:buNone/>
            </a:pPr>
            <a:r>
              <a:rPr lang="ru-RU" dirty="0" smtClean="0"/>
              <a:t>Пожалуй, кто-нибудь,</a:t>
            </a:r>
          </a:p>
          <a:p>
            <a:pPr>
              <a:buNone/>
            </a:pPr>
            <a:r>
              <a:rPr lang="ru-RU" dirty="0" smtClean="0"/>
              <a:t>Шпион ничтожный</a:t>
            </a:r>
          </a:p>
          <a:p>
            <a:pPr>
              <a:buNone/>
            </a:pPr>
            <a:r>
              <a:rPr lang="ru-RU" dirty="0" smtClean="0"/>
              <a:t>Мои слова прославит, и тогда</a:t>
            </a:r>
          </a:p>
          <a:p>
            <a:pPr>
              <a:buNone/>
            </a:pPr>
            <a:r>
              <a:rPr lang="ru-RU" dirty="0" smtClean="0"/>
              <a:t>Нельзя крестится будет без стыда.</a:t>
            </a:r>
          </a:p>
          <a:p>
            <a:pPr>
              <a:buNone/>
            </a:pPr>
            <a:r>
              <a:rPr lang="ru-RU" dirty="0" smtClean="0"/>
              <a:t>И поневоле станешь лицемерить,</a:t>
            </a:r>
          </a:p>
          <a:p>
            <a:pPr>
              <a:buNone/>
            </a:pPr>
            <a:r>
              <a:rPr lang="ru-RU" dirty="0" smtClean="0"/>
              <a:t>Смеясь над тем, чему желал бы верить.  ( из поэмы «Сашка»)</a:t>
            </a:r>
          </a:p>
        </p:txBody>
      </p:sp>
      <p:pic>
        <p:nvPicPr>
          <p:cNvPr id="4" name="Рисунок 3" descr="Л6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28596" y="1714488"/>
            <a:ext cx="3429024" cy="4643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C:\Users\Катя\Desktop\мои документы\Скачивание с интернета\thumb_easter_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1643050"/>
            <a:ext cx="5143536" cy="464347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786182" y="1785926"/>
            <a:ext cx="50006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7620" y="1928802"/>
            <a:ext cx="450059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Век  наш - век  безбожный.</a:t>
            </a:r>
          </a:p>
          <a:p>
            <a:pPr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Пожалуй,  кто-нибудь,</a:t>
            </a:r>
          </a:p>
          <a:p>
            <a:pPr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Шпион  ничтожный</a:t>
            </a:r>
          </a:p>
          <a:p>
            <a:pPr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Мои слова прославит, и тогда</a:t>
            </a:r>
          </a:p>
          <a:p>
            <a:pPr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Нельзя крестится будет без стыда.</a:t>
            </a:r>
          </a:p>
          <a:p>
            <a:pPr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поневоле станешь лицемерить,</a:t>
            </a:r>
          </a:p>
          <a:p>
            <a:pPr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Смеясь над тем, чему желал бы верить.  </a:t>
            </a:r>
          </a:p>
          <a:p>
            <a:pPr>
              <a:buNone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( из поэмы «Сашка»)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cene3d>
            <a:camera prst="perspectiveRelaxedModerately"/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Молитвенная лирика Лермонтова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646237"/>
            <a:ext cx="8043890" cy="4526280"/>
          </a:xfrm>
          <a:solidFill>
            <a:schemeClr val="bg2">
              <a:lumMod val="75000"/>
            </a:schemeClr>
          </a:solidFill>
          <a:scene3d>
            <a:camera prst="perspectiveLeft"/>
            <a:lightRig rig="threePt" dir="t"/>
          </a:scene3d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У поэта есть целый цикл стихотворений – молитв, написанных им в разные годы. Сам М.Ю.Лермонтов назвал молитвами три своих стихотворения.</a:t>
            </a:r>
          </a:p>
          <a:p>
            <a:pPr>
              <a:buNone/>
            </a:pPr>
            <a:r>
              <a:rPr lang="ru-RU" dirty="0" smtClean="0"/>
              <a:t> Молитва  («Не обвиняй меня , всесильный»)  1829г</a:t>
            </a:r>
          </a:p>
          <a:p>
            <a:pPr>
              <a:buNone/>
            </a:pPr>
            <a:r>
              <a:rPr lang="ru-RU" dirty="0" smtClean="0"/>
              <a:t>Молитва  ( « Я, Матерь Божия…» )1837г</a:t>
            </a:r>
          </a:p>
          <a:p>
            <a:pPr>
              <a:buNone/>
            </a:pPr>
            <a:r>
              <a:rPr lang="ru-RU" dirty="0" smtClean="0"/>
              <a:t> Молитва (« В минуту жизни трудную»)  1839г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1403</TotalTime>
  <Words>985</Words>
  <PresentationFormat>Экран (4:3)</PresentationFormat>
  <Paragraphs>144</Paragraphs>
  <Slides>19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Литейная</vt:lpstr>
      <vt:lpstr>Объект упаковщика для оболочки</vt:lpstr>
      <vt:lpstr>Введение духовно-нравственного компонента в базовый курс литературы старших классов </vt:lpstr>
      <vt:lpstr>Молитвенная лирика Лермонтова</vt:lpstr>
      <vt:lpstr>Молитвенная лирика Лермонтова</vt:lpstr>
      <vt:lpstr>Слайд 4</vt:lpstr>
      <vt:lpstr> Молитва Господня</vt:lpstr>
      <vt:lpstr>Молитвенная лирика Лермонтова</vt:lpstr>
      <vt:lpstr>Молитвенная лирика Лермонтова</vt:lpstr>
      <vt:lpstr>Молитвенная лирика Лермонтова</vt:lpstr>
      <vt:lpstr>Молитвенная лирика Лермонтова</vt:lpstr>
      <vt:lpstr>«Молитва» 1829года</vt:lpstr>
      <vt:lpstr>«Молитва» 1829года</vt:lpstr>
      <vt:lpstr>«Молитва» 1829года</vt:lpstr>
      <vt:lpstr>«Молитва» 1829года</vt:lpstr>
      <vt:lpstr>«Молитва» 1937года</vt:lpstr>
      <vt:lpstr>«Молитва» 1837года</vt:lpstr>
      <vt:lpstr>        «Молитва»  1837 года</vt:lpstr>
      <vt:lpstr>«Молитва» 1839года</vt:lpstr>
      <vt:lpstr>«Молитва» 1839года</vt:lpstr>
      <vt:lpstr>Молитвенная лирика Лермонтова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Катя</dc:creator>
  <cp:lastModifiedBy>USER</cp:lastModifiedBy>
  <cp:revision>54</cp:revision>
  <dcterms:created xsi:type="dcterms:W3CDTF">2010-11-17T16:00:48Z</dcterms:created>
  <dcterms:modified xsi:type="dcterms:W3CDTF">2015-03-18T18:31:53Z</dcterms:modified>
</cp:coreProperties>
</file>