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10" r:id="rId21"/>
    <p:sldId id="276" r:id="rId22"/>
    <p:sldId id="277" r:id="rId23"/>
    <p:sldId id="278" r:id="rId24"/>
    <p:sldId id="279" r:id="rId25"/>
    <p:sldId id="311"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312" r:id="rId39"/>
    <p:sldId id="292" r:id="rId40"/>
    <p:sldId id="293" r:id="rId41"/>
    <p:sldId id="294" r:id="rId42"/>
    <p:sldId id="295" r:id="rId43"/>
    <p:sldId id="296" r:id="rId44"/>
    <p:sldId id="297" r:id="rId45"/>
    <p:sldId id="298" r:id="rId46"/>
    <p:sldId id="299" r:id="rId47"/>
    <p:sldId id="300" r:id="rId48"/>
    <p:sldId id="301" r:id="rId49"/>
    <p:sldId id="302" r:id="rId5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420" y="-3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684916"/>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AB11181F-2D1B-4DFC-B097-75158D986B79}" type="datetimeFigureOut">
              <a:rPr lang="ru-RU" smtClean="0"/>
              <a:t>14.12.2022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21127297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274731532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19101056"/>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100423715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69591319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3827742856"/>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1528168017"/>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1686232310"/>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315936409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B11181F-2D1B-4DFC-B097-75158D986B79}" type="datetimeFigureOut">
              <a:rPr lang="ru-RU" smtClean="0"/>
              <a:t>14.12.2022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3359276689"/>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B11181F-2D1B-4DFC-B097-75158D986B79}" type="datetimeFigureOut">
              <a:rPr lang="ru-RU" smtClean="0"/>
              <a:t>14.12.2022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409883597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B11181F-2D1B-4DFC-B097-75158D986B79}" type="datetimeFigureOut">
              <a:rPr lang="ru-RU" smtClean="0"/>
              <a:t>14.12.2022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402599071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B11181F-2D1B-4DFC-B097-75158D986B79}" type="datetimeFigureOut">
              <a:rPr lang="ru-RU" smtClean="0"/>
              <a:t>14.12.2022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199410815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1181F-2D1B-4DFC-B097-75158D986B79}" type="datetimeFigureOut">
              <a:rPr lang="ru-RU" smtClean="0"/>
              <a:t>14.12.2022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958683506"/>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11181F-2D1B-4DFC-B097-75158D986B79}" type="datetimeFigureOut">
              <a:rPr lang="ru-RU" smtClean="0"/>
              <a:t>14.12.2022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20414058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B11181F-2D1B-4DFC-B097-75158D986B79}" type="datetimeFigureOut">
              <a:rPr lang="ru-RU" smtClean="0"/>
              <a:t>14.12.2022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784D1E-6B2F-431F-91C7-BD703F589EF6}" type="slidenum">
              <a:rPr lang="ru-RU" smtClean="0"/>
              <a:t>‹#›</a:t>
            </a:fld>
            <a:endParaRPr lang="ru-RU"/>
          </a:p>
        </p:txBody>
      </p:sp>
    </p:spTree>
    <p:extLst>
      <p:ext uri="{BB962C8B-B14F-4D97-AF65-F5344CB8AC3E}">
        <p14:creationId xmlns:p14="http://schemas.microsoft.com/office/powerpoint/2010/main" val="173819800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B11181F-2D1B-4DFC-B097-75158D986B79}" type="datetimeFigureOut">
              <a:rPr lang="ru-RU" smtClean="0"/>
              <a:t>14.12.2022</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4784D1E-6B2F-431F-91C7-BD703F589EF6}" type="slidenum">
              <a:rPr lang="ru-RU" smtClean="0"/>
              <a:t>‹#›</a:t>
            </a:fld>
            <a:endParaRPr lang="ru-RU"/>
          </a:p>
        </p:txBody>
      </p:sp>
    </p:spTree>
    <p:extLst>
      <p:ext uri="{BB962C8B-B14F-4D97-AF65-F5344CB8AC3E}">
        <p14:creationId xmlns:p14="http://schemas.microsoft.com/office/powerpoint/2010/main" val="318985902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spd="med">
    <p:pull/>
  </p:transition>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1999" cy="6964680"/>
          </a:xfrm>
          <a:prstGeom prst="rect">
            <a:avLst/>
          </a:prstGeom>
        </p:spPr>
      </p:pic>
      <p:sp>
        <p:nvSpPr>
          <p:cNvPr id="2" name="Заголовок 1"/>
          <p:cNvSpPr>
            <a:spLocks noGrp="1"/>
          </p:cNvSpPr>
          <p:nvPr>
            <p:ph type="title"/>
          </p:nvPr>
        </p:nvSpPr>
        <p:spPr>
          <a:xfrm>
            <a:off x="81915" y="0"/>
            <a:ext cx="12110085" cy="6857999"/>
          </a:xfrm>
        </p:spPr>
        <p:txBody>
          <a:bodyPr>
            <a:noAutofit/>
          </a:bodyPr>
          <a:lstStyle/>
          <a:p>
            <a:pPr algn="ctr"/>
            <a:r>
              <a:rPr lang="en-US" sz="11500" b="1" i="1" dirty="0" smtClean="0">
                <a:solidFill>
                  <a:srgbClr val="7030A0"/>
                </a:solidFill>
                <a:effectLst>
                  <a:outerShdw blurRad="38100" dist="38100" dir="2700000" algn="tl">
                    <a:srgbClr val="000000">
                      <a:alpha val="43137"/>
                    </a:srgbClr>
                  </a:outerShdw>
                </a:effectLst>
              </a:rPr>
              <a:t>Nicknames </a:t>
            </a:r>
            <a:r>
              <a:rPr lang="en-US" sz="11500" b="1" i="1" smtClean="0">
                <a:solidFill>
                  <a:srgbClr val="7030A0"/>
                </a:solidFill>
                <a:effectLst>
                  <a:outerShdw blurRad="38100" dist="38100" dir="2700000" algn="tl">
                    <a:srgbClr val="000000">
                      <a:alpha val="43137"/>
                    </a:srgbClr>
                  </a:outerShdw>
                </a:effectLst>
              </a:rPr>
              <a:t>of </a:t>
            </a:r>
            <a:r>
              <a:rPr lang="en-US" sz="11500" b="1" i="1" smtClean="0">
                <a:solidFill>
                  <a:srgbClr val="7030A0"/>
                </a:solidFill>
                <a:effectLst>
                  <a:outerShdw blurRad="38100" dist="38100" dir="2700000" algn="tl">
                    <a:srgbClr val="000000">
                      <a:alpha val="43137"/>
                    </a:srgbClr>
                  </a:outerShdw>
                </a:effectLst>
              </a:rPr>
              <a:t>American's </a:t>
            </a:r>
            <a:r>
              <a:rPr lang="en-US" sz="11500" b="1" i="1" dirty="0" smtClean="0">
                <a:solidFill>
                  <a:srgbClr val="7030A0"/>
                </a:solidFill>
                <a:effectLst>
                  <a:outerShdw blurRad="38100" dist="38100" dir="2700000" algn="tl">
                    <a:srgbClr val="000000">
                      <a:alpha val="43137"/>
                    </a:srgbClr>
                  </a:outerShdw>
                </a:effectLst>
              </a:rPr>
              <a:t>states </a:t>
            </a:r>
            <a:endParaRPr lang="ru-RU" sz="11500" b="1" i="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1391203"/>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descr="http://www.worldyachtgroup.com/img/destinations/florida/2-Florida-keys-yac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327039" cy="688351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34073" y="2280997"/>
            <a:ext cx="12326073" cy="4351338"/>
          </a:xfrm>
        </p:spPr>
        <p:txBody>
          <a:bodyPr>
            <a:noAutofit/>
          </a:bodyPr>
          <a:lstStyle/>
          <a:p>
            <a:r>
              <a:rPr lang="en-US" sz="3200" b="1" dirty="0">
                <a:solidFill>
                  <a:schemeClr val="tx1"/>
                </a:solidFill>
              </a:rPr>
              <a:t>The southern state of Florida likes to tell about its sunny days and fine beaches. So Florida is the Sunshine State. Florida's neighbor to the north grows some of the sweetest fruit in America. So Georgia is the Peach State.</a:t>
            </a:r>
          </a:p>
          <a:p>
            <a:r>
              <a:rPr lang="ru-RU" sz="3200" b="1" dirty="0">
                <a:solidFill>
                  <a:schemeClr val="tx1"/>
                </a:solidFill>
              </a:rPr>
              <a:t>Южный штат Флорида может похвастаться солнечной погодой и отличными пляжами. Поэтому его зовут "Солнечным Штатом". Северный сосед Флориды выращивает самые сладкие фрукты в Америке. Поэтому Джорджию называют "Штатом Персика".</a:t>
            </a:r>
          </a:p>
        </p:txBody>
      </p:sp>
      <p:pic>
        <p:nvPicPr>
          <p:cNvPr id="5" name="Рисунок 4"/>
          <p:cNvPicPr>
            <a:picLocks noChangeAspect="1"/>
          </p:cNvPicPr>
          <p:nvPr/>
        </p:nvPicPr>
        <p:blipFill>
          <a:blip r:embed="rId3"/>
          <a:stretch>
            <a:fillRect/>
          </a:stretch>
        </p:blipFill>
        <p:spPr>
          <a:xfrm>
            <a:off x="0" y="-1"/>
            <a:ext cx="3746163" cy="2280997"/>
          </a:xfrm>
          <a:prstGeom prst="rect">
            <a:avLst/>
          </a:prstGeom>
        </p:spPr>
      </p:pic>
      <p:pic>
        <p:nvPicPr>
          <p:cNvPr id="6" name="Рисунок 5"/>
          <p:cNvPicPr>
            <a:picLocks noChangeAspect="1"/>
          </p:cNvPicPr>
          <p:nvPr/>
        </p:nvPicPr>
        <p:blipFill>
          <a:blip r:embed="rId4"/>
          <a:stretch>
            <a:fillRect/>
          </a:stretch>
        </p:blipFill>
        <p:spPr>
          <a:xfrm>
            <a:off x="9375493" y="-1"/>
            <a:ext cx="2884025" cy="2352283"/>
          </a:xfrm>
          <a:prstGeom prst="rect">
            <a:avLst/>
          </a:prstGeom>
        </p:spPr>
      </p:pic>
    </p:spTree>
    <p:extLst>
      <p:ext uri="{BB962C8B-B14F-4D97-AF65-F5344CB8AC3E}">
        <p14:creationId xmlns:p14="http://schemas.microsoft.com/office/powerpoint/2010/main" val="156084086"/>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tapeta-slonca-ocean-palmy-zachod.na-telefon.org/tapety/slonca-ocean-palmy-zacho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896850" cy="77724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0" y="1527845"/>
            <a:ext cx="12896849" cy="6092155"/>
          </a:xfrm>
        </p:spPr>
        <p:txBody>
          <a:bodyPr>
            <a:normAutofit lnSpcReduction="10000"/>
          </a:bodyPr>
          <a:lstStyle/>
          <a:p>
            <a:r>
              <a:rPr lang="en-US" sz="3500" b="1" dirty="0">
                <a:solidFill>
                  <a:schemeClr val="tx1"/>
                </a:solidFill>
              </a:rPr>
              <a:t>Hawaii, far out in the Pacific Ocean, is the Aloha State. That is the friendly greeting that means both "hello" and "goodbye" in the native Hawaiian language. So, aloha for now. Next week we will tell you about the nicknames of more American states.</a:t>
            </a:r>
          </a:p>
          <a:p>
            <a:r>
              <a:rPr lang="ru-RU" sz="3500" b="1" dirty="0" smtClean="0">
                <a:solidFill>
                  <a:schemeClr val="tx1"/>
                </a:solidFill>
              </a:rPr>
              <a:t>Штат </a:t>
            </a:r>
            <a:r>
              <a:rPr lang="ru-RU" sz="3500" b="1" dirty="0">
                <a:solidFill>
                  <a:schemeClr val="tx1"/>
                </a:solidFill>
              </a:rPr>
              <a:t>Гавайи на островах в Тихом океане зовут "Штат </a:t>
            </a:r>
            <a:r>
              <a:rPr lang="ru-RU" sz="3500" b="1" dirty="0" err="1">
                <a:solidFill>
                  <a:schemeClr val="tx1"/>
                </a:solidFill>
              </a:rPr>
              <a:t>Алоха</a:t>
            </a:r>
            <a:r>
              <a:rPr lang="ru-RU" sz="3500" b="1" dirty="0">
                <a:solidFill>
                  <a:schemeClr val="tx1"/>
                </a:solidFill>
              </a:rPr>
              <a:t>". </a:t>
            </a:r>
            <a:r>
              <a:rPr lang="en-US" sz="3500" b="1" dirty="0">
                <a:solidFill>
                  <a:schemeClr val="tx1"/>
                </a:solidFill>
              </a:rPr>
              <a:t>Aloha - </a:t>
            </a:r>
            <a:r>
              <a:rPr lang="ru-RU" sz="3500" b="1" dirty="0">
                <a:solidFill>
                  <a:schemeClr val="tx1"/>
                </a:solidFill>
              </a:rPr>
              <a:t>это дружеское приветствие, означает как "привет", так и "до свидания" на гавайском языке. Так что заканчиваю и говорю вам: "</a:t>
            </a:r>
            <a:r>
              <a:rPr lang="en-US" sz="3500" b="1" dirty="0">
                <a:solidFill>
                  <a:schemeClr val="tx1"/>
                </a:solidFill>
              </a:rPr>
              <a:t>Aloha". </a:t>
            </a:r>
            <a:r>
              <a:rPr lang="ru-RU" sz="3500" b="1" dirty="0">
                <a:solidFill>
                  <a:schemeClr val="tx1"/>
                </a:solidFill>
              </a:rPr>
              <a:t>На следующей неделе мы продолжим рассказ о прозвищах штатов США.</a:t>
            </a:r>
          </a:p>
          <a:p>
            <a:endParaRPr lang="ru-RU" dirty="0"/>
          </a:p>
        </p:txBody>
      </p:sp>
      <p:pic>
        <p:nvPicPr>
          <p:cNvPr id="6" name="Рисунок 5"/>
          <p:cNvPicPr>
            <a:picLocks noChangeAspect="1"/>
          </p:cNvPicPr>
          <p:nvPr/>
        </p:nvPicPr>
        <p:blipFill>
          <a:blip r:embed="rId3"/>
          <a:stretch>
            <a:fillRect/>
          </a:stretch>
        </p:blipFill>
        <p:spPr>
          <a:xfrm>
            <a:off x="166745" y="-232410"/>
            <a:ext cx="2671705" cy="1881763"/>
          </a:xfrm>
          <a:prstGeom prst="rect">
            <a:avLst/>
          </a:prstGeom>
        </p:spPr>
      </p:pic>
      <p:pic>
        <p:nvPicPr>
          <p:cNvPr id="7" name="Рисунок 6"/>
          <p:cNvPicPr>
            <a:picLocks noChangeAspect="1"/>
          </p:cNvPicPr>
          <p:nvPr/>
        </p:nvPicPr>
        <p:blipFill>
          <a:blip r:embed="rId4"/>
          <a:stretch>
            <a:fillRect/>
          </a:stretch>
        </p:blipFill>
        <p:spPr>
          <a:xfrm>
            <a:off x="9391650" y="-232410"/>
            <a:ext cx="3200400" cy="1920240"/>
          </a:xfrm>
          <a:prstGeom prst="rect">
            <a:avLst/>
          </a:prstGeom>
        </p:spPr>
      </p:pic>
    </p:spTree>
    <p:extLst>
      <p:ext uri="{BB962C8B-B14F-4D97-AF65-F5344CB8AC3E}">
        <p14:creationId xmlns:p14="http://schemas.microsoft.com/office/powerpoint/2010/main" val="2979994410"/>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ncrypted-tbn2.gstatic.com/images?q=tbn:ANd9GcQWvDAyHjX1ai7DjhVPR15gMO1WL8uN7_ovLQ8DKWNEo2uGQUy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8560" cy="6952347"/>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87960" y="3608705"/>
            <a:ext cx="12689840" cy="2868295"/>
          </a:xfrm>
        </p:spPr>
        <p:txBody>
          <a:bodyPr>
            <a:noAutofit/>
          </a:bodyPr>
          <a:lstStyle/>
          <a:p>
            <a:r>
              <a:rPr lang="en-US" sz="3500" b="1" dirty="0">
                <a:solidFill>
                  <a:schemeClr val="tx1"/>
                </a:solidFill>
              </a:rPr>
              <a:t>Idaho is known as the Gem State. This is not because it has diamonds but because it believes it is the jewel of the western Rocky Mountains.</a:t>
            </a:r>
          </a:p>
          <a:p>
            <a:r>
              <a:rPr lang="ru-RU" sz="3500" b="1" dirty="0">
                <a:solidFill>
                  <a:schemeClr val="tx1"/>
                </a:solidFill>
              </a:rPr>
              <a:t>Штат Айдахо известен как "Штат-Самоцвет". Это не потому, что там есть алмазы, а просто он считает себя "жемчужиной" западной части Скалистых гор.</a:t>
            </a:r>
          </a:p>
        </p:txBody>
      </p:sp>
      <p:pic>
        <p:nvPicPr>
          <p:cNvPr id="5" name="Рисунок 4"/>
          <p:cNvPicPr>
            <a:picLocks noChangeAspect="1"/>
          </p:cNvPicPr>
          <p:nvPr/>
        </p:nvPicPr>
        <p:blipFill>
          <a:blip r:embed="rId3"/>
          <a:stretch>
            <a:fillRect/>
          </a:stretch>
        </p:blipFill>
        <p:spPr>
          <a:xfrm>
            <a:off x="9265921" y="0"/>
            <a:ext cx="2926080" cy="2301541"/>
          </a:xfrm>
          <a:prstGeom prst="rect">
            <a:avLst/>
          </a:prstGeom>
        </p:spPr>
      </p:pic>
    </p:spTree>
    <p:extLst>
      <p:ext uri="{BB962C8B-B14F-4D97-AF65-F5344CB8AC3E}">
        <p14:creationId xmlns:p14="http://schemas.microsoft.com/office/powerpoint/2010/main" val="3755139696"/>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1"/>
            <a:ext cx="12161520" cy="6827223"/>
          </a:xfrm>
          <a:prstGeom prst="rect">
            <a:avLst/>
          </a:prstGeom>
        </p:spPr>
      </p:pic>
      <p:sp>
        <p:nvSpPr>
          <p:cNvPr id="3" name="Объект 2"/>
          <p:cNvSpPr>
            <a:spLocks noGrp="1"/>
          </p:cNvSpPr>
          <p:nvPr>
            <p:ph idx="1"/>
          </p:nvPr>
        </p:nvSpPr>
        <p:spPr>
          <a:xfrm>
            <a:off x="0" y="3525520"/>
            <a:ext cx="12161520" cy="3332480"/>
          </a:xfrm>
        </p:spPr>
        <p:txBody>
          <a:bodyPr>
            <a:noAutofit/>
          </a:bodyPr>
          <a:lstStyle/>
          <a:p>
            <a:r>
              <a:rPr lang="en-US" sz="3500" b="1" dirty="0">
                <a:solidFill>
                  <a:schemeClr val="tx1"/>
                </a:solidFill>
              </a:rPr>
              <a:t>Illinois is the Land of Lincoln. It is named for Abraham Lincoln, the sixteenth president who led the nation through the Civil War in the eighteen sixties</a:t>
            </a:r>
            <a:r>
              <a:rPr lang="en-US" sz="3500" b="1" dirty="0" smtClean="0">
                <a:solidFill>
                  <a:schemeClr val="tx1"/>
                </a:solidFill>
              </a:rPr>
              <a:t>.</a:t>
            </a:r>
            <a:endParaRPr lang="en-US" sz="3500" b="1" dirty="0">
              <a:solidFill>
                <a:schemeClr val="tx1"/>
              </a:solidFill>
            </a:endParaRPr>
          </a:p>
          <a:p>
            <a:r>
              <a:rPr lang="ru-RU" sz="3500" b="1" dirty="0">
                <a:solidFill>
                  <a:schemeClr val="tx1"/>
                </a:solidFill>
              </a:rPr>
              <a:t>Иллинойс - "Земля Линкольна". В честь Авраама Линкольна, 16-го президента США, возглавлявшего страну в Гражданской войне в 1860-х годах.</a:t>
            </a:r>
          </a:p>
        </p:txBody>
      </p:sp>
      <p:pic>
        <p:nvPicPr>
          <p:cNvPr id="5" name="Рисунок 4"/>
          <p:cNvPicPr>
            <a:picLocks noChangeAspect="1"/>
          </p:cNvPicPr>
          <p:nvPr/>
        </p:nvPicPr>
        <p:blipFill>
          <a:blip r:embed="rId3"/>
          <a:stretch>
            <a:fillRect/>
          </a:stretch>
        </p:blipFill>
        <p:spPr>
          <a:xfrm>
            <a:off x="9194800" y="0"/>
            <a:ext cx="2997200" cy="2316480"/>
          </a:xfrm>
          <a:prstGeom prst="rect">
            <a:avLst/>
          </a:prstGeom>
        </p:spPr>
      </p:pic>
    </p:spTree>
    <p:extLst>
      <p:ext uri="{BB962C8B-B14F-4D97-AF65-F5344CB8AC3E}">
        <p14:creationId xmlns:p14="http://schemas.microsoft.com/office/powerpoint/2010/main" val="2419439968"/>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956425"/>
          </a:xfrm>
          <a:prstGeom prst="rect">
            <a:avLst/>
          </a:prstGeom>
        </p:spPr>
      </p:pic>
      <p:sp>
        <p:nvSpPr>
          <p:cNvPr id="3" name="Объект 2"/>
          <p:cNvSpPr>
            <a:spLocks noGrp="1"/>
          </p:cNvSpPr>
          <p:nvPr>
            <p:ph idx="1"/>
          </p:nvPr>
        </p:nvSpPr>
        <p:spPr>
          <a:xfrm>
            <a:off x="-81280" y="2228850"/>
            <a:ext cx="12192000" cy="4826000"/>
          </a:xfrm>
        </p:spPr>
        <p:txBody>
          <a:bodyPr>
            <a:normAutofit fontScale="70000" lnSpcReduction="20000"/>
          </a:bodyPr>
          <a:lstStyle/>
          <a:p>
            <a:r>
              <a:rPr lang="en-US" sz="4600" b="1" dirty="0">
                <a:solidFill>
                  <a:schemeClr val="tx1"/>
                </a:solidFill>
              </a:rPr>
              <a:t>The Midwestern state of Indiana is called the Hoosier State, but nobody is quite sure why. One story is that the word was used to mean poor farmers or uneducated people. No wonder the state legislature instead calls Indiana the Crossroads of America.</a:t>
            </a:r>
          </a:p>
          <a:p>
            <a:r>
              <a:rPr lang="ru-RU" sz="4600" b="1" dirty="0">
                <a:solidFill>
                  <a:schemeClr val="tx1"/>
                </a:solidFill>
              </a:rPr>
              <a:t>Штат Индиана на среднем Западе имеет прозвище "Штат верзил", но никто точно не знает почему. По одной из версий, слово </a:t>
            </a:r>
            <a:r>
              <a:rPr lang="en-US" sz="4600" b="1" dirty="0">
                <a:solidFill>
                  <a:schemeClr val="tx1"/>
                </a:solidFill>
              </a:rPr>
              <a:t>Hoosier </a:t>
            </a:r>
            <a:r>
              <a:rPr lang="ru-RU" sz="4600" b="1" dirty="0">
                <a:solidFill>
                  <a:schemeClr val="tx1"/>
                </a:solidFill>
              </a:rPr>
              <a:t>означало бедных фермеров или необразованных людей. Неудивительно, что законодательное собрание штата предпочитает называть Индиану "Перекрёстком дорог Америки".</a:t>
            </a:r>
          </a:p>
          <a:p>
            <a:endParaRPr lang="ru-RU" dirty="0">
              <a:solidFill>
                <a:schemeClr val="bg1"/>
              </a:solidFill>
            </a:endParaRPr>
          </a:p>
        </p:txBody>
      </p:sp>
      <p:pic>
        <p:nvPicPr>
          <p:cNvPr id="4" name="Рисунок 3"/>
          <p:cNvPicPr>
            <a:picLocks noChangeAspect="1"/>
          </p:cNvPicPr>
          <p:nvPr/>
        </p:nvPicPr>
        <p:blipFill>
          <a:blip r:embed="rId3"/>
          <a:stretch>
            <a:fillRect/>
          </a:stretch>
        </p:blipFill>
        <p:spPr>
          <a:xfrm>
            <a:off x="0" y="1"/>
            <a:ext cx="4762500" cy="2228850"/>
          </a:xfrm>
          <a:prstGeom prst="rect">
            <a:avLst/>
          </a:prstGeom>
        </p:spPr>
      </p:pic>
      <p:pic>
        <p:nvPicPr>
          <p:cNvPr id="7" name="Рисунок 6"/>
          <p:cNvPicPr>
            <a:picLocks noChangeAspect="1"/>
          </p:cNvPicPr>
          <p:nvPr/>
        </p:nvPicPr>
        <p:blipFill>
          <a:blip r:embed="rId4"/>
          <a:stretch>
            <a:fillRect/>
          </a:stretch>
        </p:blipFill>
        <p:spPr>
          <a:xfrm>
            <a:off x="8191500" y="0"/>
            <a:ext cx="4000500" cy="2228850"/>
          </a:xfrm>
          <a:prstGeom prst="rect">
            <a:avLst/>
          </a:prstGeom>
        </p:spPr>
      </p:pic>
    </p:spTree>
    <p:extLst>
      <p:ext uri="{BB962C8B-B14F-4D97-AF65-F5344CB8AC3E}">
        <p14:creationId xmlns:p14="http://schemas.microsoft.com/office/powerpoint/2010/main" val="339600009"/>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
            <a:ext cx="12192000" cy="6821151"/>
          </a:xfrm>
          <a:prstGeom prst="rect">
            <a:avLst/>
          </a:prstGeom>
        </p:spPr>
      </p:pic>
      <p:sp>
        <p:nvSpPr>
          <p:cNvPr id="3" name="Объект 2"/>
          <p:cNvSpPr>
            <a:spLocks noGrp="1"/>
          </p:cNvSpPr>
          <p:nvPr>
            <p:ph idx="1"/>
          </p:nvPr>
        </p:nvSpPr>
        <p:spPr>
          <a:xfrm>
            <a:off x="9296400" y="511799"/>
            <a:ext cx="2895600" cy="6309351"/>
          </a:xfrm>
        </p:spPr>
        <p:txBody>
          <a:bodyPr>
            <a:normAutofit fontScale="92500" lnSpcReduction="20000"/>
          </a:bodyPr>
          <a:lstStyle/>
          <a:p>
            <a:pPr marL="0"/>
            <a:r>
              <a:rPr lang="ru-RU" sz="3500" b="1" dirty="0">
                <a:solidFill>
                  <a:schemeClr val="bg1"/>
                </a:solidFill>
              </a:rPr>
              <a:t>Прозвище Айовы - "</a:t>
            </a:r>
            <a:r>
              <a:rPr lang="ru-RU" sz="3900" b="1" dirty="0">
                <a:solidFill>
                  <a:schemeClr val="bg1"/>
                </a:solidFill>
              </a:rPr>
              <a:t>Штат</a:t>
            </a:r>
            <a:r>
              <a:rPr lang="ru-RU" sz="3500" b="1" dirty="0">
                <a:solidFill>
                  <a:schemeClr val="bg1"/>
                </a:solidFill>
              </a:rPr>
              <a:t> Соколиного Глаза" в честь Чёрного Сокола - индейского вождя, прожившего большую часть жизни в соседнем Иллинойсе.</a:t>
            </a:r>
          </a:p>
          <a:p>
            <a:endParaRPr lang="ru-RU" dirty="0"/>
          </a:p>
        </p:txBody>
      </p:sp>
      <p:sp>
        <p:nvSpPr>
          <p:cNvPr id="5" name="Прямоугольник 4"/>
          <p:cNvSpPr/>
          <p:nvPr/>
        </p:nvSpPr>
        <p:spPr>
          <a:xfrm>
            <a:off x="167640" y="213975"/>
            <a:ext cx="2880360" cy="6001643"/>
          </a:xfrm>
          <a:prstGeom prst="rect">
            <a:avLst/>
          </a:prstGeom>
        </p:spPr>
        <p:txBody>
          <a:bodyPr wrap="square">
            <a:spAutoFit/>
          </a:bodyPr>
          <a:lstStyle/>
          <a:p>
            <a:r>
              <a:rPr lang="en-US" sz="3200" b="1" dirty="0" smtClean="0"/>
              <a:t>Iowa's nickname, the Hawkeye State, is in honor of Black Hawk, an Indian chief who spent most of his life in neighboring Illinois!</a:t>
            </a:r>
            <a:endParaRPr lang="en-US" sz="3200" b="1" dirty="0"/>
          </a:p>
        </p:txBody>
      </p:sp>
    </p:spTree>
    <p:extLst>
      <p:ext uri="{BB962C8B-B14F-4D97-AF65-F5344CB8AC3E}">
        <p14:creationId xmlns:p14="http://schemas.microsoft.com/office/powerpoint/2010/main" val="3459048932"/>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2126"/>
            <a:ext cx="12192000" cy="6880126"/>
          </a:xfrm>
          <a:prstGeom prst="rect">
            <a:avLst/>
          </a:prstGeom>
        </p:spPr>
      </p:pic>
      <p:sp>
        <p:nvSpPr>
          <p:cNvPr id="3" name="Объект 2"/>
          <p:cNvSpPr>
            <a:spLocks noGrp="1"/>
          </p:cNvSpPr>
          <p:nvPr>
            <p:ph idx="1"/>
          </p:nvPr>
        </p:nvSpPr>
        <p:spPr>
          <a:xfrm>
            <a:off x="-213360" y="2882265"/>
            <a:ext cx="12192000" cy="3640455"/>
          </a:xfrm>
        </p:spPr>
        <p:txBody>
          <a:bodyPr>
            <a:noAutofit/>
          </a:bodyPr>
          <a:lstStyle/>
          <a:p>
            <a:r>
              <a:rPr lang="en-US" sz="3200" b="1" dirty="0" smtClean="0">
                <a:solidFill>
                  <a:schemeClr val="tx1"/>
                </a:solidFill>
              </a:rPr>
              <a:t>Kansas also has a "hawkish" nickname: the Jayhawk State. Jayhawkers were free-state guerrilla fighters opposed to the pro-slavery fighters in the years before the Civil War.</a:t>
            </a:r>
          </a:p>
          <a:p>
            <a:endParaRPr lang="en-US" sz="3200" b="1" dirty="0" smtClean="0">
              <a:solidFill>
                <a:schemeClr val="tx1"/>
              </a:solidFill>
            </a:endParaRPr>
          </a:p>
          <a:p>
            <a:r>
              <a:rPr lang="ru-RU" sz="3200" b="1" dirty="0" smtClean="0">
                <a:solidFill>
                  <a:schemeClr val="tx1"/>
                </a:solidFill>
              </a:rPr>
              <a:t>Прозвище Канзаса тоже связано с соколом, точнее </a:t>
            </a:r>
            <a:r>
              <a:rPr lang="ru-RU" sz="3200" b="1" dirty="0" err="1" smtClean="0">
                <a:solidFill>
                  <a:schemeClr val="tx1"/>
                </a:solidFill>
              </a:rPr>
              <a:t>джейхокерами</a:t>
            </a:r>
            <a:r>
              <a:rPr lang="ru-RU" sz="3200" b="1" dirty="0" smtClean="0">
                <a:solidFill>
                  <a:schemeClr val="tx1"/>
                </a:solidFill>
              </a:rPr>
              <a:t>-партизанами, противниками рабства. Поэтому </a:t>
            </a:r>
            <a:r>
              <a:rPr lang="en-US" sz="3200" b="1" dirty="0" smtClean="0">
                <a:solidFill>
                  <a:schemeClr val="tx1"/>
                </a:solidFill>
              </a:rPr>
              <a:t>Jayhawk State </a:t>
            </a:r>
            <a:r>
              <a:rPr lang="ru-RU" sz="3200" b="1" dirty="0" smtClean="0">
                <a:solidFill>
                  <a:schemeClr val="tx1"/>
                </a:solidFill>
              </a:rPr>
              <a:t>часто переводят как "Партизанский штат".</a:t>
            </a:r>
            <a:endParaRPr lang="ru-RU" sz="3200" b="1" dirty="0">
              <a:solidFill>
                <a:schemeClr val="tx1"/>
              </a:solidFill>
            </a:endParaRPr>
          </a:p>
        </p:txBody>
      </p:sp>
      <p:pic>
        <p:nvPicPr>
          <p:cNvPr id="5" name="Рисунок 4"/>
          <p:cNvPicPr>
            <a:picLocks noChangeAspect="1"/>
          </p:cNvPicPr>
          <p:nvPr/>
        </p:nvPicPr>
        <p:blipFill>
          <a:blip r:embed="rId3"/>
          <a:stretch>
            <a:fillRect/>
          </a:stretch>
        </p:blipFill>
        <p:spPr>
          <a:xfrm>
            <a:off x="8828068" y="0"/>
            <a:ext cx="3363932" cy="2014855"/>
          </a:xfrm>
          <a:prstGeom prst="rect">
            <a:avLst/>
          </a:prstGeom>
        </p:spPr>
      </p:pic>
      <p:pic>
        <p:nvPicPr>
          <p:cNvPr id="6" name="Рисунок 5"/>
          <p:cNvPicPr>
            <a:picLocks noChangeAspect="1"/>
          </p:cNvPicPr>
          <p:nvPr/>
        </p:nvPicPr>
        <p:blipFill>
          <a:blip r:embed="rId4"/>
          <a:stretch>
            <a:fillRect/>
          </a:stretch>
        </p:blipFill>
        <p:spPr>
          <a:xfrm>
            <a:off x="0" y="0"/>
            <a:ext cx="3728720" cy="2014855"/>
          </a:xfrm>
          <a:prstGeom prst="rect">
            <a:avLst/>
          </a:prstGeom>
        </p:spPr>
      </p:pic>
    </p:spTree>
    <p:extLst>
      <p:ext uri="{BB962C8B-B14F-4D97-AF65-F5344CB8AC3E}">
        <p14:creationId xmlns:p14="http://schemas.microsoft.com/office/powerpoint/2010/main" val="3234547260"/>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44985"/>
          </a:xfrm>
          <a:prstGeom prst="rect">
            <a:avLst/>
          </a:prstGeom>
        </p:spPr>
      </p:pic>
      <p:sp>
        <p:nvSpPr>
          <p:cNvPr id="3" name="Объект 2"/>
          <p:cNvSpPr>
            <a:spLocks noGrp="1"/>
          </p:cNvSpPr>
          <p:nvPr>
            <p:ph idx="1"/>
          </p:nvPr>
        </p:nvSpPr>
        <p:spPr>
          <a:xfrm>
            <a:off x="0" y="4131945"/>
            <a:ext cx="12095480" cy="2339975"/>
          </a:xfrm>
        </p:spPr>
        <p:txBody>
          <a:bodyPr>
            <a:noAutofit/>
          </a:bodyPr>
          <a:lstStyle/>
          <a:p>
            <a:r>
              <a:rPr lang="en-US" sz="3200" b="1" dirty="0">
                <a:solidFill>
                  <a:schemeClr val="tx1"/>
                </a:solidFill>
              </a:rPr>
              <a:t>Kentucky is the Bluegrass State. Bluegrass is really bright green but looks bluish from a distance.</a:t>
            </a:r>
          </a:p>
          <a:p>
            <a:endParaRPr lang="en-US" sz="3200" b="1" dirty="0">
              <a:solidFill>
                <a:schemeClr val="tx1"/>
              </a:solidFill>
            </a:endParaRPr>
          </a:p>
          <a:p>
            <a:r>
              <a:rPr lang="ru-RU" sz="3200" b="1" dirty="0">
                <a:solidFill>
                  <a:schemeClr val="tx1"/>
                </a:solidFill>
              </a:rPr>
              <a:t>Кентукки - "Штат мятлика". На самом деле трава мятлик ярко-зелёная, но издали кажется голубоватой.</a:t>
            </a:r>
          </a:p>
        </p:txBody>
      </p:sp>
      <p:pic>
        <p:nvPicPr>
          <p:cNvPr id="5" name="Рисунок 4"/>
          <p:cNvPicPr>
            <a:picLocks noChangeAspect="1"/>
          </p:cNvPicPr>
          <p:nvPr/>
        </p:nvPicPr>
        <p:blipFill>
          <a:blip r:embed="rId3"/>
          <a:stretch>
            <a:fillRect/>
          </a:stretch>
        </p:blipFill>
        <p:spPr>
          <a:xfrm>
            <a:off x="-193040" y="0"/>
            <a:ext cx="2341563" cy="2341563"/>
          </a:xfrm>
          <a:prstGeom prst="rect">
            <a:avLst/>
          </a:prstGeom>
        </p:spPr>
      </p:pic>
      <p:pic>
        <p:nvPicPr>
          <p:cNvPr id="6" name="Рисунок 5"/>
          <p:cNvPicPr>
            <a:picLocks noChangeAspect="1"/>
          </p:cNvPicPr>
          <p:nvPr/>
        </p:nvPicPr>
        <p:blipFill>
          <a:blip r:embed="rId4"/>
          <a:stretch>
            <a:fillRect/>
          </a:stretch>
        </p:blipFill>
        <p:spPr>
          <a:xfrm>
            <a:off x="2148523" y="15876"/>
            <a:ext cx="4460240" cy="2325687"/>
          </a:xfrm>
          <a:prstGeom prst="rect">
            <a:avLst/>
          </a:prstGeom>
        </p:spPr>
      </p:pic>
    </p:spTree>
    <p:extLst>
      <p:ext uri="{BB962C8B-B14F-4D97-AF65-F5344CB8AC3E}">
        <p14:creationId xmlns:p14="http://schemas.microsoft.com/office/powerpoint/2010/main" val="1720750412"/>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22226"/>
            <a:ext cx="12192000" cy="6858836"/>
          </a:xfrm>
          <a:prstGeom prst="rect">
            <a:avLst/>
          </a:prstGeom>
        </p:spPr>
      </p:pic>
      <p:sp>
        <p:nvSpPr>
          <p:cNvPr id="3" name="Объект 2"/>
          <p:cNvSpPr>
            <a:spLocks noGrp="1"/>
          </p:cNvSpPr>
          <p:nvPr>
            <p:ph idx="1"/>
          </p:nvPr>
        </p:nvSpPr>
        <p:spPr>
          <a:xfrm>
            <a:off x="-96521" y="2924043"/>
            <a:ext cx="12288521" cy="3345498"/>
          </a:xfrm>
        </p:spPr>
        <p:txBody>
          <a:bodyPr>
            <a:noAutofit/>
          </a:bodyPr>
          <a:lstStyle/>
          <a:p>
            <a:r>
              <a:rPr lang="en-US" sz="3200" b="1" dirty="0">
                <a:solidFill>
                  <a:srgbClr val="FFFF00"/>
                </a:solidFill>
              </a:rPr>
              <a:t>Louisiana is the Bayou State. A bayou is a slow-moving stream. Hundreds of them flow through this southern state, and many are full of alligators</a:t>
            </a:r>
            <a:r>
              <a:rPr lang="en-US" sz="3200" b="1" dirty="0" smtClean="0">
                <a:solidFill>
                  <a:srgbClr val="FFFF00"/>
                </a:solidFill>
              </a:rPr>
              <a:t>!</a:t>
            </a:r>
            <a:endParaRPr lang="en-US" sz="3200" b="1" dirty="0" smtClean="0">
              <a:solidFill>
                <a:schemeClr val="bg1"/>
              </a:solidFill>
            </a:endParaRPr>
          </a:p>
          <a:p>
            <a:r>
              <a:rPr lang="ru-RU" sz="3200" b="1" dirty="0" smtClean="0">
                <a:solidFill>
                  <a:srgbClr val="FFFF00"/>
                </a:solidFill>
              </a:rPr>
              <a:t>Луизиана - "Штат </a:t>
            </a:r>
            <a:r>
              <a:rPr lang="ru-RU" sz="3200" b="1" dirty="0" err="1" smtClean="0">
                <a:solidFill>
                  <a:srgbClr val="FFFF00"/>
                </a:solidFill>
              </a:rPr>
              <a:t>байю</a:t>
            </a:r>
            <a:r>
              <a:rPr lang="ru-RU" sz="3200" b="1" dirty="0" smtClean="0">
                <a:solidFill>
                  <a:srgbClr val="FFFF00"/>
                </a:solidFill>
              </a:rPr>
              <a:t>". </a:t>
            </a:r>
            <a:r>
              <a:rPr lang="ru-RU" sz="3200" b="1" dirty="0" err="1" smtClean="0">
                <a:solidFill>
                  <a:srgbClr val="FFFF00"/>
                </a:solidFill>
              </a:rPr>
              <a:t>Байю</a:t>
            </a:r>
            <a:r>
              <a:rPr lang="ru-RU" sz="3200" b="1" dirty="0" smtClean="0">
                <a:solidFill>
                  <a:srgbClr val="FFFF00"/>
                </a:solidFill>
              </a:rPr>
              <a:t> - это небыстрая река (обычно рукав большой реки в её дельте). Сотни таких рукавов реки Миссисипи протекают по этому южному штату, во многих полно аллигаторов!</a:t>
            </a:r>
            <a:endParaRPr lang="ru-RU" sz="3200" b="1" dirty="0">
              <a:solidFill>
                <a:srgbClr val="FFFF00"/>
              </a:solidFill>
            </a:endParaRPr>
          </a:p>
        </p:txBody>
      </p:sp>
      <p:pic>
        <p:nvPicPr>
          <p:cNvPr id="4" name="Рисунок 3"/>
          <p:cNvPicPr>
            <a:picLocks noChangeAspect="1"/>
          </p:cNvPicPr>
          <p:nvPr/>
        </p:nvPicPr>
        <p:blipFill>
          <a:blip r:embed="rId3"/>
          <a:stretch>
            <a:fillRect/>
          </a:stretch>
        </p:blipFill>
        <p:spPr>
          <a:xfrm>
            <a:off x="-96521" y="-205106"/>
            <a:ext cx="3921760" cy="2358953"/>
          </a:xfrm>
          <a:prstGeom prst="rect">
            <a:avLst/>
          </a:prstGeom>
        </p:spPr>
      </p:pic>
      <p:pic>
        <p:nvPicPr>
          <p:cNvPr id="5" name="Рисунок 4"/>
          <p:cNvPicPr>
            <a:picLocks noChangeAspect="1"/>
          </p:cNvPicPr>
          <p:nvPr/>
        </p:nvPicPr>
        <p:blipFill>
          <a:blip r:embed="rId4"/>
          <a:stretch>
            <a:fillRect/>
          </a:stretch>
        </p:blipFill>
        <p:spPr>
          <a:xfrm>
            <a:off x="8707428" y="-6568"/>
            <a:ext cx="3484572" cy="2323048"/>
          </a:xfrm>
          <a:prstGeom prst="rect">
            <a:avLst/>
          </a:prstGeom>
        </p:spPr>
      </p:pic>
    </p:spTree>
    <p:extLst>
      <p:ext uri="{BB962C8B-B14F-4D97-AF65-F5344CB8AC3E}">
        <p14:creationId xmlns:p14="http://schemas.microsoft.com/office/powerpoint/2010/main" val="1828013092"/>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105243"/>
            <a:ext cx="12192000" cy="7076290"/>
          </a:xfrm>
          <a:prstGeom prst="rect">
            <a:avLst/>
          </a:prstGeom>
        </p:spPr>
      </p:pic>
      <p:sp>
        <p:nvSpPr>
          <p:cNvPr id="3" name="Объект 2"/>
          <p:cNvSpPr>
            <a:spLocks noGrp="1"/>
          </p:cNvSpPr>
          <p:nvPr>
            <p:ph idx="1"/>
          </p:nvPr>
        </p:nvSpPr>
        <p:spPr>
          <a:xfrm>
            <a:off x="0" y="3723649"/>
            <a:ext cx="7947660" cy="1750695"/>
          </a:xfrm>
        </p:spPr>
        <p:txBody>
          <a:bodyPr>
            <a:noAutofit/>
          </a:bodyPr>
          <a:lstStyle/>
          <a:p>
            <a:r>
              <a:rPr lang="en-US" sz="3200" b="1" dirty="0">
                <a:solidFill>
                  <a:srgbClr val="FFFF00"/>
                </a:solidFill>
              </a:rPr>
              <a:t>Maine, in the nation's northeast, is the Pine Tree State because it is covered in evergreen woods. </a:t>
            </a:r>
          </a:p>
          <a:p>
            <a:r>
              <a:rPr lang="ru-RU" sz="3200" b="1" dirty="0">
                <a:solidFill>
                  <a:srgbClr val="FFFF00"/>
                </a:solidFill>
              </a:rPr>
              <a:t>Мэн, штат на северо-востоке страны, называют "Штатом Сосны" потому, что он покрыт хвойными лесами. </a:t>
            </a:r>
          </a:p>
        </p:txBody>
      </p:sp>
      <p:pic>
        <p:nvPicPr>
          <p:cNvPr id="4" name="Рисунок 3"/>
          <p:cNvPicPr>
            <a:picLocks noChangeAspect="1"/>
          </p:cNvPicPr>
          <p:nvPr/>
        </p:nvPicPr>
        <p:blipFill>
          <a:blip r:embed="rId3"/>
          <a:stretch>
            <a:fillRect/>
          </a:stretch>
        </p:blipFill>
        <p:spPr>
          <a:xfrm>
            <a:off x="7947660" y="3609500"/>
            <a:ext cx="4244340" cy="3361547"/>
          </a:xfrm>
          <a:prstGeom prst="rect">
            <a:avLst/>
          </a:prstGeom>
        </p:spPr>
      </p:pic>
      <p:pic>
        <p:nvPicPr>
          <p:cNvPr id="9" name="Рисунок 8"/>
          <p:cNvPicPr>
            <a:picLocks noChangeAspect="1"/>
          </p:cNvPicPr>
          <p:nvPr/>
        </p:nvPicPr>
        <p:blipFill>
          <a:blip r:embed="rId4"/>
          <a:stretch>
            <a:fillRect/>
          </a:stretch>
        </p:blipFill>
        <p:spPr>
          <a:xfrm>
            <a:off x="0" y="-105244"/>
            <a:ext cx="4155440" cy="2772243"/>
          </a:xfrm>
          <a:prstGeom prst="rect">
            <a:avLst/>
          </a:prstGeom>
        </p:spPr>
      </p:pic>
    </p:spTree>
    <p:extLst>
      <p:ext uri="{BB962C8B-B14F-4D97-AF65-F5344CB8AC3E}">
        <p14:creationId xmlns:p14="http://schemas.microsoft.com/office/powerpoint/2010/main" val="4228261684"/>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www.vokrugsveta.ru/img/cmn/2006/08/30/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 y="70283"/>
            <a:ext cx="12192000" cy="6787717"/>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20635" y="2529840"/>
            <a:ext cx="12312635" cy="4039899"/>
          </a:xfrm>
        </p:spPr>
        <p:txBody>
          <a:bodyPr>
            <a:noAutofit/>
          </a:bodyPr>
          <a:lstStyle/>
          <a:p>
            <a:r>
              <a:rPr lang="en-US" sz="3200" b="1" dirty="0">
                <a:solidFill>
                  <a:srgbClr val="002060"/>
                </a:solidFill>
              </a:rPr>
              <a:t>Alabama is known as the Heart of Dixie because it is in the very middle of a group of states in the Deep South. Dixie itself is a nickname for the American South. It started when Louisiana printed notes with the French word for "ten" on them. "</a:t>
            </a:r>
            <a:r>
              <a:rPr lang="en-US" sz="3200" b="1" dirty="0" err="1">
                <a:solidFill>
                  <a:srgbClr val="002060"/>
                </a:solidFill>
              </a:rPr>
              <a:t>Deece</a:t>
            </a:r>
            <a:r>
              <a:rPr lang="en-US" sz="3200" b="1" dirty="0">
                <a:solidFill>
                  <a:srgbClr val="002060"/>
                </a:solidFill>
              </a:rPr>
              <a:t>," or D-I-X, led to "Dixie".</a:t>
            </a:r>
          </a:p>
          <a:p>
            <a:r>
              <a:rPr lang="ru-RU" sz="3200" b="1" dirty="0">
                <a:solidFill>
                  <a:srgbClr val="7030A0"/>
                </a:solidFill>
              </a:rPr>
              <a:t>Штат Алабама известен как "Сердце </a:t>
            </a:r>
            <a:r>
              <a:rPr lang="ru-RU" sz="3200" b="1" dirty="0" err="1">
                <a:solidFill>
                  <a:srgbClr val="7030A0"/>
                </a:solidFill>
              </a:rPr>
              <a:t>Дикси</a:t>
            </a:r>
            <a:r>
              <a:rPr lang="ru-RU" sz="3200" b="1" dirty="0">
                <a:solidFill>
                  <a:srgbClr val="7030A0"/>
                </a:solidFill>
              </a:rPr>
              <a:t>", потому что находится в самом центре группы штатов "Глубокого Юга". Само слово </a:t>
            </a:r>
            <a:r>
              <a:rPr lang="ru-RU" sz="3200" b="1" dirty="0" err="1">
                <a:solidFill>
                  <a:srgbClr val="7030A0"/>
                </a:solidFill>
              </a:rPr>
              <a:t>Дикси</a:t>
            </a:r>
            <a:r>
              <a:rPr lang="ru-RU" sz="3200" b="1" dirty="0">
                <a:solidFill>
                  <a:srgbClr val="7030A0"/>
                </a:solidFill>
              </a:rPr>
              <a:t> - это "прозвище" юга США. Появилось оно, когда штат Луизиана напечатал деньги с французским словом "десять". "</a:t>
            </a:r>
            <a:r>
              <a:rPr lang="en-US" sz="3200" b="1" dirty="0" err="1">
                <a:solidFill>
                  <a:srgbClr val="7030A0"/>
                </a:solidFill>
              </a:rPr>
              <a:t>Deece</a:t>
            </a:r>
            <a:r>
              <a:rPr lang="en-US" sz="3200" b="1" dirty="0">
                <a:solidFill>
                  <a:srgbClr val="7030A0"/>
                </a:solidFill>
              </a:rPr>
              <a:t>," </a:t>
            </a:r>
            <a:r>
              <a:rPr lang="ru-RU" sz="3200" b="1" dirty="0">
                <a:solidFill>
                  <a:srgbClr val="7030A0"/>
                </a:solidFill>
              </a:rPr>
              <a:t>или </a:t>
            </a:r>
            <a:r>
              <a:rPr lang="en-US" sz="3200" b="1" dirty="0">
                <a:solidFill>
                  <a:srgbClr val="7030A0"/>
                </a:solidFill>
              </a:rPr>
              <a:t>D-I-X, </a:t>
            </a:r>
            <a:r>
              <a:rPr lang="ru-RU" sz="3200" b="1" dirty="0">
                <a:solidFill>
                  <a:srgbClr val="7030A0"/>
                </a:solidFill>
              </a:rPr>
              <a:t>откуда "</a:t>
            </a:r>
            <a:r>
              <a:rPr lang="en-US" sz="3200" b="1" dirty="0">
                <a:solidFill>
                  <a:srgbClr val="7030A0"/>
                </a:solidFill>
              </a:rPr>
              <a:t>Dixie".</a:t>
            </a:r>
          </a:p>
          <a:p>
            <a:endParaRPr lang="ru-RU" sz="3600" b="1" dirty="0">
              <a:solidFill>
                <a:srgbClr val="002060"/>
              </a:solidFill>
            </a:endParaRPr>
          </a:p>
        </p:txBody>
      </p:sp>
      <p:pic>
        <p:nvPicPr>
          <p:cNvPr id="1028" name="Picture 4" descr="http://www.baldwincountyal.gov/Uploads/Images/al_seal-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962"/>
            <a:ext cx="1706880" cy="160443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a:stretch>
            <a:fillRect/>
          </a:stretch>
        </p:blipFill>
        <p:spPr>
          <a:xfrm>
            <a:off x="4617719" y="-11551"/>
            <a:ext cx="1892691" cy="1568115"/>
          </a:xfrm>
          <a:prstGeom prst="rect">
            <a:avLst/>
          </a:prstGeom>
        </p:spPr>
      </p:pic>
      <p:pic>
        <p:nvPicPr>
          <p:cNvPr id="1032" name="Picture 8" descr="http://www.tokeofthetown.com/Alabama%20seal%20Toke20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5299" y="-11549"/>
            <a:ext cx="1716701" cy="168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40711"/>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08345"/>
          </a:xfrm>
          <a:prstGeom prst="rect">
            <a:avLst/>
          </a:prstGeom>
        </p:spPr>
      </p:pic>
      <p:sp>
        <p:nvSpPr>
          <p:cNvPr id="3" name="Объект 2"/>
          <p:cNvSpPr>
            <a:spLocks noGrp="1"/>
          </p:cNvSpPr>
          <p:nvPr>
            <p:ph idx="1"/>
          </p:nvPr>
        </p:nvSpPr>
        <p:spPr>
          <a:xfrm>
            <a:off x="0" y="3048000"/>
            <a:ext cx="12283440" cy="4130039"/>
          </a:xfrm>
        </p:spPr>
        <p:txBody>
          <a:bodyPr>
            <a:normAutofit fontScale="92500" lnSpcReduction="10000"/>
          </a:bodyPr>
          <a:lstStyle/>
          <a:p>
            <a:r>
              <a:rPr lang="en-US" sz="3500" b="1" dirty="0">
                <a:solidFill>
                  <a:srgbClr val="FFFF00"/>
                </a:solidFill>
              </a:rPr>
              <a:t>And directly across the country, on the Pacific Coast, is the state of Washington. It also has lots of evergreen trees so, not surprisingly, it is the Evergreen State.</a:t>
            </a:r>
          </a:p>
          <a:p>
            <a:r>
              <a:rPr lang="ru-RU" sz="3500" b="1" dirty="0">
                <a:solidFill>
                  <a:srgbClr val="FFFF00"/>
                </a:solidFill>
              </a:rPr>
              <a:t>А прямо на противоположном конце страны, на Тихоокеанском побережье, находится штат Вашингтон. Там тоже множество вечнозелёных деревьев, и неудивительно, что прозвище Вашингтона - "Вечнозелёный Штат".</a:t>
            </a:r>
          </a:p>
          <a:p>
            <a:endParaRPr lang="en-US" sz="2200" dirty="0" smtClean="0"/>
          </a:p>
          <a:p>
            <a:endParaRPr lang="ru-RU" dirty="0"/>
          </a:p>
        </p:txBody>
      </p:sp>
      <p:pic>
        <p:nvPicPr>
          <p:cNvPr id="5" name="Рисунок 4"/>
          <p:cNvPicPr>
            <a:picLocks noChangeAspect="1"/>
          </p:cNvPicPr>
          <p:nvPr/>
        </p:nvPicPr>
        <p:blipFill>
          <a:blip r:embed="rId3"/>
          <a:stretch>
            <a:fillRect/>
          </a:stretch>
        </p:blipFill>
        <p:spPr>
          <a:xfrm>
            <a:off x="0" y="0"/>
            <a:ext cx="2636520" cy="2624802"/>
          </a:xfrm>
          <a:prstGeom prst="rect">
            <a:avLst/>
          </a:prstGeom>
        </p:spPr>
      </p:pic>
    </p:spTree>
    <p:extLst>
      <p:ext uri="{BB962C8B-B14F-4D97-AF65-F5344CB8AC3E}">
        <p14:creationId xmlns:p14="http://schemas.microsoft.com/office/powerpoint/2010/main" val="3723587182"/>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71120" y="-73282"/>
            <a:ext cx="12192000" cy="6848921"/>
          </a:xfrm>
          <a:prstGeom prst="rect">
            <a:avLst/>
          </a:prstGeom>
        </p:spPr>
      </p:pic>
      <p:sp>
        <p:nvSpPr>
          <p:cNvPr id="3" name="Объект 2"/>
          <p:cNvSpPr>
            <a:spLocks noGrp="1"/>
          </p:cNvSpPr>
          <p:nvPr>
            <p:ph idx="1"/>
          </p:nvPr>
        </p:nvSpPr>
        <p:spPr>
          <a:xfrm>
            <a:off x="-71120" y="2611546"/>
            <a:ext cx="12192000" cy="4164093"/>
          </a:xfrm>
        </p:spPr>
        <p:txBody>
          <a:bodyPr>
            <a:normAutofit fontScale="85000" lnSpcReduction="10000"/>
          </a:bodyPr>
          <a:lstStyle/>
          <a:p>
            <a:r>
              <a:rPr lang="en-US" sz="4100" b="1" dirty="0">
                <a:solidFill>
                  <a:srgbClr val="FFFF00"/>
                </a:solidFill>
              </a:rPr>
              <a:t>The eastern state of Massachusetts is the Bay State. This body of water separates most of the state from famous Cape Cod.</a:t>
            </a:r>
          </a:p>
          <a:p>
            <a:endParaRPr lang="en-US" sz="4100" b="1" dirty="0">
              <a:solidFill>
                <a:srgbClr val="FFFF00"/>
              </a:solidFill>
            </a:endParaRPr>
          </a:p>
          <a:p>
            <a:r>
              <a:rPr lang="ru-RU" sz="4100" b="1" dirty="0">
                <a:solidFill>
                  <a:srgbClr val="FFFF00"/>
                </a:solidFill>
              </a:rPr>
              <a:t>Восточный штат Массачусетс - "Штат у Залива". Этот залив лежит между основной территорией штата от знаменитым полуостровом Кейп-Код.</a:t>
            </a:r>
          </a:p>
          <a:p>
            <a:endParaRPr lang="ru-RU" dirty="0" smtClean="0"/>
          </a:p>
        </p:txBody>
      </p:sp>
      <p:pic>
        <p:nvPicPr>
          <p:cNvPr id="4" name="Рисунок 3"/>
          <p:cNvPicPr>
            <a:picLocks noChangeAspect="1"/>
          </p:cNvPicPr>
          <p:nvPr/>
        </p:nvPicPr>
        <p:blipFill>
          <a:blip r:embed="rId3"/>
          <a:stretch>
            <a:fillRect/>
          </a:stretch>
        </p:blipFill>
        <p:spPr>
          <a:xfrm>
            <a:off x="7425013" y="-73282"/>
            <a:ext cx="4695867" cy="2684828"/>
          </a:xfrm>
          <a:prstGeom prst="rect">
            <a:avLst/>
          </a:prstGeom>
        </p:spPr>
      </p:pic>
      <p:pic>
        <p:nvPicPr>
          <p:cNvPr id="8" name="Рисунок 7"/>
          <p:cNvPicPr>
            <a:picLocks noChangeAspect="1"/>
          </p:cNvPicPr>
          <p:nvPr/>
        </p:nvPicPr>
        <p:blipFill>
          <a:blip r:embed="rId4"/>
          <a:stretch>
            <a:fillRect/>
          </a:stretch>
        </p:blipFill>
        <p:spPr>
          <a:xfrm>
            <a:off x="-71120" y="-67169"/>
            <a:ext cx="1905000" cy="1943100"/>
          </a:xfrm>
          <a:prstGeom prst="rect">
            <a:avLst/>
          </a:prstGeom>
        </p:spPr>
      </p:pic>
    </p:spTree>
    <p:extLst>
      <p:ext uri="{BB962C8B-B14F-4D97-AF65-F5344CB8AC3E}">
        <p14:creationId xmlns:p14="http://schemas.microsoft.com/office/powerpoint/2010/main" val="389240586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93344" y="0"/>
            <a:ext cx="12220576" cy="7001522"/>
          </a:xfrm>
          <a:prstGeom prst="rect">
            <a:avLst/>
          </a:prstGeom>
        </p:spPr>
      </p:pic>
      <p:sp>
        <p:nvSpPr>
          <p:cNvPr id="3" name="Объект 2"/>
          <p:cNvSpPr>
            <a:spLocks noGrp="1"/>
          </p:cNvSpPr>
          <p:nvPr>
            <p:ph idx="1"/>
          </p:nvPr>
        </p:nvSpPr>
        <p:spPr>
          <a:xfrm>
            <a:off x="93343" y="1234441"/>
            <a:ext cx="9507857" cy="5767082"/>
          </a:xfrm>
        </p:spPr>
        <p:txBody>
          <a:bodyPr>
            <a:normAutofit fontScale="85000" lnSpcReduction="10000"/>
          </a:bodyPr>
          <a:lstStyle/>
          <a:p>
            <a:r>
              <a:rPr lang="en-US" sz="3800" b="1" dirty="0">
                <a:solidFill>
                  <a:schemeClr val="accent3">
                    <a:lumMod val="40000"/>
                    <a:lumOff val="60000"/>
                  </a:schemeClr>
                </a:solidFill>
              </a:rPr>
              <a:t>Six state nicknames are taken from native animals. Michigan is the Wolverine State. A wolverine is a small, fierce mammal. The badger is a similar and equally fierce creature and Wisconsin is </a:t>
            </a:r>
            <a:r>
              <a:rPr lang="en-US" sz="3800" b="1" dirty="0" err="1">
                <a:solidFill>
                  <a:schemeClr val="accent3">
                    <a:lumMod val="40000"/>
                    <a:lumOff val="60000"/>
                  </a:schemeClr>
                </a:solidFill>
              </a:rPr>
              <a:t>theBadger</a:t>
            </a:r>
            <a:r>
              <a:rPr lang="en-US" sz="3800" b="1" dirty="0">
                <a:solidFill>
                  <a:schemeClr val="accent3">
                    <a:lumMod val="40000"/>
                    <a:lumOff val="60000"/>
                  </a:schemeClr>
                </a:solidFill>
              </a:rPr>
              <a:t> State.</a:t>
            </a:r>
          </a:p>
          <a:p>
            <a:r>
              <a:rPr lang="ru-RU" sz="3800" b="1" dirty="0">
                <a:solidFill>
                  <a:schemeClr val="accent3">
                    <a:lumMod val="40000"/>
                    <a:lumOff val="60000"/>
                  </a:schemeClr>
                </a:solidFill>
              </a:rPr>
              <a:t>Прозвища шести штатов связаны с характерными для них животными. Мичиган называют "Штатом Росомах". Росомаха - небольшое, свирепое млекопитающее. Похож на неё и барсук, он такой же свирепый. Висконсин называют "Штат Барсука".</a:t>
            </a:r>
          </a:p>
          <a:p>
            <a:endParaRPr lang="ru-RU" dirty="0"/>
          </a:p>
        </p:txBody>
      </p:sp>
      <p:pic>
        <p:nvPicPr>
          <p:cNvPr id="4" name="Рисунок 3"/>
          <p:cNvPicPr>
            <a:picLocks noChangeAspect="1"/>
          </p:cNvPicPr>
          <p:nvPr/>
        </p:nvPicPr>
        <p:blipFill>
          <a:blip r:embed="rId3"/>
          <a:stretch>
            <a:fillRect/>
          </a:stretch>
        </p:blipFill>
        <p:spPr>
          <a:xfrm>
            <a:off x="9694545" y="-71120"/>
            <a:ext cx="2619375" cy="1743075"/>
          </a:xfrm>
          <a:prstGeom prst="rect">
            <a:avLst/>
          </a:prstGeom>
        </p:spPr>
      </p:pic>
      <p:pic>
        <p:nvPicPr>
          <p:cNvPr id="5" name="Рисунок 4"/>
          <p:cNvPicPr>
            <a:picLocks noChangeAspect="1"/>
          </p:cNvPicPr>
          <p:nvPr/>
        </p:nvPicPr>
        <p:blipFill>
          <a:blip r:embed="rId4"/>
          <a:stretch>
            <a:fillRect/>
          </a:stretch>
        </p:blipFill>
        <p:spPr>
          <a:xfrm>
            <a:off x="9125584" y="4324657"/>
            <a:ext cx="3281680" cy="2676865"/>
          </a:xfrm>
          <a:prstGeom prst="rect">
            <a:avLst/>
          </a:prstGeom>
        </p:spPr>
      </p:pic>
    </p:spTree>
    <p:extLst>
      <p:ext uri="{BB962C8B-B14F-4D97-AF65-F5344CB8AC3E}">
        <p14:creationId xmlns:p14="http://schemas.microsoft.com/office/powerpoint/2010/main" val="138993552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0"/>
            <a:ext cx="12192000" cy="6853384"/>
          </a:xfrm>
          <a:prstGeom prst="rect">
            <a:avLst/>
          </a:prstGeom>
        </p:spPr>
      </p:pic>
      <p:sp>
        <p:nvSpPr>
          <p:cNvPr id="3" name="Объект 2"/>
          <p:cNvSpPr>
            <a:spLocks noGrp="1"/>
          </p:cNvSpPr>
          <p:nvPr>
            <p:ph idx="1"/>
          </p:nvPr>
        </p:nvSpPr>
        <p:spPr>
          <a:xfrm>
            <a:off x="76200" y="2740025"/>
            <a:ext cx="12115800" cy="4351338"/>
          </a:xfrm>
        </p:spPr>
        <p:txBody>
          <a:bodyPr>
            <a:normAutofit fontScale="92500" lnSpcReduction="20000"/>
          </a:bodyPr>
          <a:lstStyle/>
          <a:p>
            <a:r>
              <a:rPr lang="en-US" sz="3200" b="1" dirty="0" smtClean="0">
                <a:solidFill>
                  <a:srgbClr val="FFFF00"/>
                </a:solidFill>
              </a:rPr>
              <a:t>Neighboring Minnesota, the Gopher State, is named for a much nicer animal that builds hills and tunnels. However, the Land of Ten Thousand Lakes is written on Minnesota's vehicle license plates.</a:t>
            </a:r>
          </a:p>
          <a:p>
            <a:endParaRPr lang="en-US" sz="3200" b="1" dirty="0" smtClean="0">
              <a:solidFill>
                <a:srgbClr val="FFFF00"/>
              </a:solidFill>
            </a:endParaRPr>
          </a:p>
          <a:p>
            <a:r>
              <a:rPr lang="ru-RU" sz="3200" b="1" dirty="0" smtClean="0">
                <a:solidFill>
                  <a:srgbClr val="FFFF00"/>
                </a:solidFill>
              </a:rPr>
              <a:t>Соседняя Миннесота - "Штат Суслика" - названа по гораздо более миролюбивому животному. Суслик роет ходы в земле, которую горками выкладывает наверх. Однако на номерах автомобилей из штата Миннесота написано "Земля Десяти Тысяч Озёр".</a:t>
            </a:r>
            <a:endParaRPr lang="ru-RU" sz="3200" b="1" dirty="0">
              <a:solidFill>
                <a:srgbClr val="FFFF00"/>
              </a:solidFill>
            </a:endParaRPr>
          </a:p>
        </p:txBody>
      </p:sp>
      <p:pic>
        <p:nvPicPr>
          <p:cNvPr id="5" name="Рисунок 4"/>
          <p:cNvPicPr>
            <a:picLocks noChangeAspect="1"/>
          </p:cNvPicPr>
          <p:nvPr/>
        </p:nvPicPr>
        <p:blipFill>
          <a:blip r:embed="rId3"/>
          <a:stretch>
            <a:fillRect/>
          </a:stretch>
        </p:blipFill>
        <p:spPr>
          <a:xfrm>
            <a:off x="7995920" y="38006"/>
            <a:ext cx="4196080" cy="2664013"/>
          </a:xfrm>
          <a:prstGeom prst="rect">
            <a:avLst/>
          </a:prstGeom>
        </p:spPr>
      </p:pic>
      <p:pic>
        <p:nvPicPr>
          <p:cNvPr id="9" name="Рисунок 8"/>
          <p:cNvPicPr>
            <a:picLocks noChangeAspect="1"/>
          </p:cNvPicPr>
          <p:nvPr/>
        </p:nvPicPr>
        <p:blipFill>
          <a:blip r:embed="rId4"/>
          <a:stretch>
            <a:fillRect/>
          </a:stretch>
        </p:blipFill>
        <p:spPr>
          <a:xfrm>
            <a:off x="0" y="0"/>
            <a:ext cx="3103880" cy="2733675"/>
          </a:xfrm>
          <a:prstGeom prst="rect">
            <a:avLst/>
          </a:prstGeom>
        </p:spPr>
      </p:pic>
    </p:spTree>
    <p:extLst>
      <p:ext uri="{BB962C8B-B14F-4D97-AF65-F5344CB8AC3E}">
        <p14:creationId xmlns:p14="http://schemas.microsoft.com/office/powerpoint/2010/main" val="94528015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4142" y="-81865"/>
            <a:ext cx="12092137" cy="6858000"/>
          </a:xfrm>
          <a:prstGeom prst="rect">
            <a:avLst/>
          </a:prstGeom>
        </p:spPr>
      </p:pic>
      <p:sp>
        <p:nvSpPr>
          <p:cNvPr id="3" name="Объект 2"/>
          <p:cNvSpPr>
            <a:spLocks noGrp="1"/>
          </p:cNvSpPr>
          <p:nvPr>
            <p:ph idx="1"/>
          </p:nvPr>
        </p:nvSpPr>
        <p:spPr>
          <a:xfrm>
            <a:off x="0" y="1554480"/>
            <a:ext cx="12100560" cy="5373370"/>
          </a:xfrm>
        </p:spPr>
        <p:txBody>
          <a:bodyPr>
            <a:normAutofit fontScale="77500" lnSpcReduction="20000"/>
          </a:bodyPr>
          <a:lstStyle/>
          <a:p>
            <a:r>
              <a:rPr lang="en-US" sz="4100" b="1" dirty="0">
                <a:solidFill>
                  <a:schemeClr val="accent3">
                    <a:lumMod val="40000"/>
                    <a:lumOff val="60000"/>
                  </a:schemeClr>
                </a:solidFill>
              </a:rPr>
              <a:t>North Dakota gets its nickname, the Flickertail State not from some bird, but from a little squirrel. South Dakota takes its nickname, the Coyote State, from an animal that thinks flickertails are good to eat!</a:t>
            </a:r>
          </a:p>
          <a:p>
            <a:r>
              <a:rPr lang="ru-RU" sz="4100" b="1" dirty="0">
                <a:solidFill>
                  <a:schemeClr val="accent3">
                    <a:lumMod val="40000"/>
                    <a:lumOff val="60000"/>
                  </a:schemeClr>
                </a:solidFill>
              </a:rPr>
              <a:t>Северная Дакота получила прозвище "Штат Суслика-белки" от особого вида суслика, а не от птицы, трясущей хвостом [</a:t>
            </a:r>
            <a:r>
              <a:rPr lang="ru-RU" sz="4100" b="1" i="1" dirty="0">
                <a:solidFill>
                  <a:schemeClr val="accent3">
                    <a:lumMod val="40000"/>
                    <a:lumOff val="60000"/>
                  </a:schemeClr>
                </a:solidFill>
              </a:rPr>
              <a:t>прим. перев.</a:t>
            </a:r>
            <a:r>
              <a:rPr lang="ru-RU" sz="4100" b="1" dirty="0">
                <a:solidFill>
                  <a:schemeClr val="accent3">
                    <a:lumMod val="40000"/>
                    <a:lumOff val="60000"/>
                  </a:schemeClr>
                </a:solidFill>
              </a:rPr>
              <a:t> - это "наземная" суслик-белка Ричардсона, по-научному </a:t>
            </a:r>
            <a:r>
              <a:rPr lang="en-US" sz="4100" b="1" i="1" dirty="0" err="1">
                <a:solidFill>
                  <a:schemeClr val="accent3">
                    <a:lumMod val="40000"/>
                    <a:lumOff val="60000"/>
                  </a:schemeClr>
                </a:solidFill>
              </a:rPr>
              <a:t>Citellus</a:t>
            </a:r>
            <a:r>
              <a:rPr lang="en-US" sz="4100" b="1" i="1" dirty="0">
                <a:solidFill>
                  <a:schemeClr val="accent3">
                    <a:lumMod val="40000"/>
                    <a:lumOff val="60000"/>
                  </a:schemeClr>
                </a:solidFill>
              </a:rPr>
              <a:t> </a:t>
            </a:r>
            <a:r>
              <a:rPr lang="en-US" sz="4100" b="1" i="1" dirty="0" err="1">
                <a:solidFill>
                  <a:schemeClr val="accent3">
                    <a:lumMod val="40000"/>
                    <a:lumOff val="60000"/>
                  </a:schemeClr>
                </a:solidFill>
              </a:rPr>
              <a:t>richardsoni</a:t>
            </a:r>
            <a:r>
              <a:rPr lang="en-US" sz="4100" b="1" dirty="0">
                <a:solidFill>
                  <a:schemeClr val="accent3">
                    <a:lumMod val="40000"/>
                    <a:lumOff val="60000"/>
                  </a:schemeClr>
                </a:solidFill>
              </a:rPr>
              <a:t>]. </a:t>
            </a:r>
            <a:r>
              <a:rPr lang="ru-RU" sz="4100" b="1" dirty="0">
                <a:solidFill>
                  <a:schemeClr val="accent3">
                    <a:lumMod val="40000"/>
                    <a:lumOff val="60000"/>
                  </a:schemeClr>
                </a:solidFill>
              </a:rPr>
              <a:t>Южная Дакота - "Штат Койотов". Койот - луговой волк, любит полакомиться этими самыми наземными сусликами-белками</a:t>
            </a:r>
            <a:r>
              <a:rPr lang="ru-RU" sz="4100" b="1" dirty="0" smtClean="0">
                <a:solidFill>
                  <a:schemeClr val="accent3">
                    <a:lumMod val="40000"/>
                    <a:lumOff val="60000"/>
                  </a:schemeClr>
                </a:solidFill>
              </a:rPr>
              <a:t>.</a:t>
            </a:r>
            <a:endParaRPr lang="ru-RU" sz="4100" b="1" dirty="0">
              <a:solidFill>
                <a:schemeClr val="accent3">
                  <a:lumMod val="40000"/>
                  <a:lumOff val="60000"/>
                </a:schemeClr>
              </a:solidFill>
            </a:endParaRPr>
          </a:p>
        </p:txBody>
      </p:sp>
      <p:pic>
        <p:nvPicPr>
          <p:cNvPr id="4" name="Рисунок 3"/>
          <p:cNvPicPr>
            <a:picLocks noChangeAspect="1"/>
          </p:cNvPicPr>
          <p:nvPr/>
        </p:nvPicPr>
        <p:blipFill>
          <a:blip r:embed="rId3"/>
          <a:stretch>
            <a:fillRect/>
          </a:stretch>
        </p:blipFill>
        <p:spPr>
          <a:xfrm>
            <a:off x="9608864" y="-69850"/>
            <a:ext cx="2583135" cy="2023795"/>
          </a:xfrm>
          <a:prstGeom prst="rect">
            <a:avLst/>
          </a:prstGeom>
        </p:spPr>
      </p:pic>
      <p:pic>
        <p:nvPicPr>
          <p:cNvPr id="5" name="Рисунок 4"/>
          <p:cNvPicPr>
            <a:picLocks noChangeAspect="1"/>
          </p:cNvPicPr>
          <p:nvPr/>
        </p:nvPicPr>
        <p:blipFill>
          <a:blip r:embed="rId4"/>
          <a:stretch>
            <a:fillRect/>
          </a:stretch>
        </p:blipFill>
        <p:spPr>
          <a:xfrm>
            <a:off x="0" y="-69850"/>
            <a:ext cx="3266441" cy="2023795"/>
          </a:xfrm>
          <a:prstGeom prst="rect">
            <a:avLst/>
          </a:prstGeom>
        </p:spPr>
      </p:pic>
    </p:spTree>
    <p:extLst>
      <p:ext uri="{BB962C8B-B14F-4D97-AF65-F5344CB8AC3E}">
        <p14:creationId xmlns:p14="http://schemas.microsoft.com/office/powerpoint/2010/main" val="312002782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98742"/>
            <a:ext cx="12192000" cy="6938015"/>
          </a:xfrm>
          <a:prstGeom prst="rect">
            <a:avLst/>
          </a:prstGeom>
        </p:spPr>
      </p:pic>
      <p:sp>
        <p:nvSpPr>
          <p:cNvPr id="3" name="Объект 2"/>
          <p:cNvSpPr>
            <a:spLocks noGrp="1"/>
          </p:cNvSpPr>
          <p:nvPr>
            <p:ph idx="1"/>
          </p:nvPr>
        </p:nvSpPr>
        <p:spPr>
          <a:xfrm>
            <a:off x="71120" y="3840481"/>
            <a:ext cx="12120880" cy="3017520"/>
          </a:xfrm>
        </p:spPr>
        <p:txBody>
          <a:bodyPr>
            <a:normAutofit/>
          </a:bodyPr>
          <a:lstStyle/>
          <a:p>
            <a:r>
              <a:rPr lang="en-US" sz="3300" b="1" dirty="0" smtClean="0">
                <a:solidFill>
                  <a:srgbClr val="FFFF00"/>
                </a:solidFill>
              </a:rPr>
              <a:t>South Dakota takes its nickname, the Coyote State, from an animal that thinks flickertails are good to eat!</a:t>
            </a:r>
          </a:p>
          <a:p>
            <a:r>
              <a:rPr lang="ru-RU" sz="3300" b="1" dirty="0" smtClean="0">
                <a:solidFill>
                  <a:srgbClr val="FFFF00"/>
                </a:solidFill>
              </a:rPr>
              <a:t>Южная Дакота - "Штат Койотов". Койот - луговой волк, любит полакомиться этими самыми наземными сусликами-белками.</a:t>
            </a:r>
          </a:p>
          <a:p>
            <a:endParaRPr lang="ru-RU" dirty="0">
              <a:solidFill>
                <a:srgbClr val="FFFF00"/>
              </a:solidFill>
            </a:endParaRPr>
          </a:p>
        </p:txBody>
      </p:sp>
      <p:pic>
        <p:nvPicPr>
          <p:cNvPr id="7" name="Рисунок 6"/>
          <p:cNvPicPr>
            <a:picLocks noChangeAspect="1"/>
          </p:cNvPicPr>
          <p:nvPr/>
        </p:nvPicPr>
        <p:blipFill>
          <a:blip r:embed="rId3"/>
          <a:stretch>
            <a:fillRect/>
          </a:stretch>
        </p:blipFill>
        <p:spPr>
          <a:xfrm>
            <a:off x="0" y="-117469"/>
            <a:ext cx="2296160" cy="2296160"/>
          </a:xfrm>
          <a:prstGeom prst="rect">
            <a:avLst/>
          </a:prstGeom>
        </p:spPr>
      </p:pic>
    </p:spTree>
    <p:extLst>
      <p:ext uri="{BB962C8B-B14F-4D97-AF65-F5344CB8AC3E}">
        <p14:creationId xmlns:p14="http://schemas.microsoft.com/office/powerpoint/2010/main" val="1849012257"/>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11760" y="0"/>
            <a:ext cx="12303760" cy="6907297"/>
          </a:xfrm>
          <a:prstGeom prst="rect">
            <a:avLst/>
          </a:prstGeom>
        </p:spPr>
      </p:pic>
      <p:sp>
        <p:nvSpPr>
          <p:cNvPr id="3" name="Объект 2"/>
          <p:cNvSpPr>
            <a:spLocks noGrp="1"/>
          </p:cNvSpPr>
          <p:nvPr>
            <p:ph idx="1"/>
          </p:nvPr>
        </p:nvSpPr>
        <p:spPr>
          <a:xfrm>
            <a:off x="-182880" y="2479040"/>
            <a:ext cx="8732520" cy="4378960"/>
          </a:xfrm>
        </p:spPr>
        <p:txBody>
          <a:bodyPr>
            <a:normAutofit/>
          </a:bodyPr>
          <a:lstStyle/>
          <a:p>
            <a:r>
              <a:rPr lang="en-US" sz="3200" b="1" dirty="0" smtClean="0">
                <a:solidFill>
                  <a:srgbClr val="FFFF00"/>
                </a:solidFill>
              </a:rPr>
              <a:t>And Oregon, the Beaver State, borrows its nickname from the large, flat-tailed rodent that uses trees to build dams.</a:t>
            </a:r>
          </a:p>
          <a:p>
            <a:r>
              <a:rPr lang="ru-RU" sz="3200" b="1" dirty="0" smtClean="0">
                <a:solidFill>
                  <a:srgbClr val="FFFF00"/>
                </a:solidFill>
              </a:rPr>
              <a:t>И Орегон - "Штат Бобра" - назван по большому (водному) животному с плоским хвостом, которое строит из деревьев "плотины" на реках.</a:t>
            </a:r>
            <a:endParaRPr lang="ru-RU" sz="3200" b="1" dirty="0">
              <a:solidFill>
                <a:srgbClr val="FFFF00"/>
              </a:solidFill>
            </a:endParaRPr>
          </a:p>
        </p:txBody>
      </p:sp>
      <p:pic>
        <p:nvPicPr>
          <p:cNvPr id="7" name="Рисунок 6"/>
          <p:cNvPicPr>
            <a:picLocks noChangeAspect="1"/>
          </p:cNvPicPr>
          <p:nvPr/>
        </p:nvPicPr>
        <p:blipFill>
          <a:blip r:embed="rId3"/>
          <a:stretch>
            <a:fillRect/>
          </a:stretch>
        </p:blipFill>
        <p:spPr>
          <a:xfrm>
            <a:off x="0" y="0"/>
            <a:ext cx="5720080" cy="2286000"/>
          </a:xfrm>
          <a:prstGeom prst="rect">
            <a:avLst/>
          </a:prstGeom>
        </p:spPr>
      </p:pic>
      <p:pic>
        <p:nvPicPr>
          <p:cNvPr id="8" name="Рисунок 7"/>
          <p:cNvPicPr>
            <a:picLocks noChangeAspect="1"/>
          </p:cNvPicPr>
          <p:nvPr/>
        </p:nvPicPr>
        <p:blipFill>
          <a:blip r:embed="rId4"/>
          <a:stretch>
            <a:fillRect/>
          </a:stretch>
        </p:blipFill>
        <p:spPr>
          <a:xfrm>
            <a:off x="9544050" y="4636569"/>
            <a:ext cx="2647950" cy="2272432"/>
          </a:xfrm>
          <a:prstGeom prst="rect">
            <a:avLst/>
          </a:prstGeom>
        </p:spPr>
      </p:pic>
    </p:spTree>
    <p:extLst>
      <p:ext uri="{BB962C8B-B14F-4D97-AF65-F5344CB8AC3E}">
        <p14:creationId xmlns:p14="http://schemas.microsoft.com/office/powerpoint/2010/main" val="656744147"/>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884728"/>
          </a:xfrm>
          <a:prstGeom prst="rect">
            <a:avLst/>
          </a:prstGeom>
        </p:spPr>
      </p:pic>
      <p:sp>
        <p:nvSpPr>
          <p:cNvPr id="3" name="Объект 2"/>
          <p:cNvSpPr>
            <a:spLocks noGrp="1"/>
          </p:cNvSpPr>
          <p:nvPr>
            <p:ph idx="1"/>
          </p:nvPr>
        </p:nvSpPr>
        <p:spPr>
          <a:xfrm>
            <a:off x="264160" y="1911350"/>
            <a:ext cx="11531600" cy="3691255"/>
          </a:xfrm>
        </p:spPr>
        <p:txBody>
          <a:bodyPr>
            <a:noAutofit/>
          </a:bodyPr>
          <a:lstStyle/>
          <a:p>
            <a:r>
              <a:rPr lang="en-US" sz="3200" b="1" dirty="0">
                <a:solidFill>
                  <a:schemeClr val="accent3">
                    <a:lumMod val="60000"/>
                    <a:lumOff val="40000"/>
                  </a:schemeClr>
                </a:solidFill>
              </a:rPr>
              <a:t>The mid-Atlantic state of Maryland is called the Free State. A Baltimore newspaper first called it that during the nineteen twenties when the manufacture and sale of alcohol were banned for a time. Maryland said it wanted to be free from this prohibition.</a:t>
            </a:r>
          </a:p>
          <a:p>
            <a:r>
              <a:rPr lang="ru-RU" sz="3200" b="1" dirty="0">
                <a:solidFill>
                  <a:schemeClr val="accent3">
                    <a:lumMod val="60000"/>
                    <a:lumOff val="40000"/>
                  </a:schemeClr>
                </a:solidFill>
              </a:rPr>
              <a:t>Штат Мэриленд в центре Атлантического побережья называют "Свободным штатом". Первой так назвала штат одна </a:t>
            </a:r>
            <a:r>
              <a:rPr lang="ru-RU" sz="3200" b="1" dirty="0" err="1">
                <a:solidFill>
                  <a:schemeClr val="accent3">
                    <a:lumMod val="60000"/>
                    <a:lumOff val="40000"/>
                  </a:schemeClr>
                </a:solidFill>
              </a:rPr>
              <a:t>балтиморская</a:t>
            </a:r>
            <a:r>
              <a:rPr lang="ru-RU" sz="3200" b="1" dirty="0">
                <a:solidFill>
                  <a:schemeClr val="accent3">
                    <a:lumMod val="60000"/>
                    <a:lumOff val="40000"/>
                  </a:schemeClr>
                </a:solidFill>
              </a:rPr>
              <a:t> газета в 1920-х годах, когда производство и продажа алкоголя были запрещены в стране на некоторое время. Мэриленд заявлял, что хочет быть свободным от этого запрета.</a:t>
            </a:r>
          </a:p>
        </p:txBody>
      </p:sp>
      <p:pic>
        <p:nvPicPr>
          <p:cNvPr id="5" name="Рисунок 4"/>
          <p:cNvPicPr>
            <a:picLocks noChangeAspect="1"/>
          </p:cNvPicPr>
          <p:nvPr/>
        </p:nvPicPr>
        <p:blipFill>
          <a:blip r:embed="rId3"/>
          <a:stretch>
            <a:fillRect/>
          </a:stretch>
        </p:blipFill>
        <p:spPr>
          <a:xfrm>
            <a:off x="10139680" y="0"/>
            <a:ext cx="2052320" cy="2039573"/>
          </a:xfrm>
          <a:prstGeom prst="rect">
            <a:avLst/>
          </a:prstGeom>
        </p:spPr>
      </p:pic>
    </p:spTree>
    <p:extLst>
      <p:ext uri="{BB962C8B-B14F-4D97-AF65-F5344CB8AC3E}">
        <p14:creationId xmlns:p14="http://schemas.microsoft.com/office/powerpoint/2010/main" val="27431312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48911"/>
          </a:xfrm>
          <a:prstGeom prst="rect">
            <a:avLst/>
          </a:prstGeom>
        </p:spPr>
      </p:pic>
      <p:sp>
        <p:nvSpPr>
          <p:cNvPr id="3" name="Объект 2"/>
          <p:cNvSpPr>
            <a:spLocks noGrp="1"/>
          </p:cNvSpPr>
          <p:nvPr>
            <p:ph idx="1"/>
          </p:nvPr>
        </p:nvSpPr>
        <p:spPr>
          <a:xfrm>
            <a:off x="0" y="0"/>
            <a:ext cx="8046720" cy="5496560"/>
          </a:xfrm>
        </p:spPr>
        <p:txBody>
          <a:bodyPr>
            <a:normAutofit/>
          </a:bodyPr>
          <a:lstStyle/>
          <a:p>
            <a:r>
              <a:rPr lang="en-US" sz="3200" b="1" dirty="0" smtClean="0">
                <a:solidFill>
                  <a:schemeClr val="bg1"/>
                </a:solidFill>
              </a:rPr>
              <a:t>M</a:t>
            </a:r>
            <a:r>
              <a:rPr lang="en-US" sz="3600" b="1" dirty="0" smtClean="0">
                <a:solidFill>
                  <a:schemeClr val="bg1"/>
                </a:solidFill>
              </a:rPr>
              <a:t>ississippi is the </a:t>
            </a:r>
            <a:r>
              <a:rPr lang="en-US" sz="3200" b="1" dirty="0" smtClean="0">
                <a:solidFill>
                  <a:schemeClr val="bg1"/>
                </a:solidFill>
              </a:rPr>
              <a:t>Magnolia State. It is named for a tree with big, beautiful white flowers that grows in that hot, southern state.</a:t>
            </a:r>
          </a:p>
          <a:p>
            <a:endParaRPr lang="en-US" sz="3200" b="1" dirty="0" smtClean="0">
              <a:solidFill>
                <a:schemeClr val="bg1"/>
              </a:solidFill>
            </a:endParaRPr>
          </a:p>
          <a:p>
            <a:r>
              <a:rPr lang="ru-RU" sz="3200" b="1" dirty="0" smtClean="0">
                <a:solidFill>
                  <a:schemeClr val="bg1"/>
                </a:solidFill>
              </a:rPr>
              <a:t>Миссисипи - "Штат Магнолии". Назван по дереву с большими красивыми белыми цветами, которое растёт в этом жарком южном штате.</a:t>
            </a:r>
            <a:endParaRPr lang="ru-RU" sz="3200" b="1" dirty="0">
              <a:solidFill>
                <a:schemeClr val="bg1"/>
              </a:solidFill>
            </a:endParaRPr>
          </a:p>
        </p:txBody>
      </p:sp>
      <p:pic>
        <p:nvPicPr>
          <p:cNvPr id="5" name="Рисунок 4"/>
          <p:cNvPicPr>
            <a:picLocks noChangeAspect="1"/>
          </p:cNvPicPr>
          <p:nvPr/>
        </p:nvPicPr>
        <p:blipFill>
          <a:blip r:embed="rId3"/>
          <a:stretch>
            <a:fillRect/>
          </a:stretch>
        </p:blipFill>
        <p:spPr>
          <a:xfrm>
            <a:off x="8539480" y="4236720"/>
            <a:ext cx="3652520" cy="2612191"/>
          </a:xfrm>
          <a:prstGeom prst="rect">
            <a:avLst/>
          </a:prstGeom>
        </p:spPr>
      </p:pic>
      <p:pic>
        <p:nvPicPr>
          <p:cNvPr id="6" name="Рисунок 5"/>
          <p:cNvPicPr>
            <a:picLocks noChangeAspect="1"/>
          </p:cNvPicPr>
          <p:nvPr/>
        </p:nvPicPr>
        <p:blipFill>
          <a:blip r:embed="rId4"/>
          <a:stretch>
            <a:fillRect/>
          </a:stretch>
        </p:blipFill>
        <p:spPr>
          <a:xfrm>
            <a:off x="9377681" y="42862"/>
            <a:ext cx="2814320" cy="2814320"/>
          </a:xfrm>
          <a:prstGeom prst="rect">
            <a:avLst/>
          </a:prstGeom>
        </p:spPr>
      </p:pic>
    </p:spTree>
    <p:extLst>
      <p:ext uri="{BB962C8B-B14F-4D97-AF65-F5344CB8AC3E}">
        <p14:creationId xmlns:p14="http://schemas.microsoft.com/office/powerpoint/2010/main" val="3147409633"/>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1120" y="-39751"/>
            <a:ext cx="12192000" cy="6925056"/>
          </a:xfrm>
          <a:prstGeom prst="rect">
            <a:avLst/>
          </a:prstGeom>
        </p:spPr>
      </p:pic>
      <p:sp>
        <p:nvSpPr>
          <p:cNvPr id="3" name="Объект 2"/>
          <p:cNvSpPr>
            <a:spLocks noGrp="1"/>
          </p:cNvSpPr>
          <p:nvPr>
            <p:ph idx="1"/>
          </p:nvPr>
        </p:nvSpPr>
        <p:spPr>
          <a:xfrm>
            <a:off x="0" y="3661410"/>
            <a:ext cx="12435840" cy="3051175"/>
          </a:xfrm>
        </p:spPr>
        <p:txBody>
          <a:bodyPr>
            <a:noAutofit/>
          </a:bodyPr>
          <a:lstStyle/>
          <a:p>
            <a:r>
              <a:rPr lang="en-US" sz="2800" b="1" dirty="0" smtClean="0">
                <a:solidFill>
                  <a:srgbClr val="0070C0"/>
                </a:solidFill>
              </a:rPr>
              <a:t>The </a:t>
            </a:r>
            <a:r>
              <a:rPr lang="en-US" sz="2800" b="1" dirty="0" err="1" smtClean="0">
                <a:solidFill>
                  <a:srgbClr val="0070C0"/>
                </a:solidFill>
              </a:rPr>
              <a:t>midwestern</a:t>
            </a:r>
            <a:r>
              <a:rPr lang="en-US" sz="2800" b="1" dirty="0" smtClean="0">
                <a:solidFill>
                  <a:srgbClr val="0070C0"/>
                </a:solidFill>
              </a:rPr>
              <a:t> state of Missouri is called the Show Me State. The people of that frontier state were once famous for not believing everything people told them.</a:t>
            </a:r>
          </a:p>
          <a:p>
            <a:r>
              <a:rPr lang="ru-RU" sz="2800" b="1" dirty="0" smtClean="0">
                <a:solidFill>
                  <a:srgbClr val="0070C0"/>
                </a:solidFill>
              </a:rPr>
              <a:t>Штат Миссури на среднем Западе называется "Покажите мне". Жители этого пограничного штата когда-то славились недоверчивостью к любым рассказам [прим. перев. - лучше один раз увидеть, чем сто раз услышать].</a:t>
            </a:r>
            <a:endParaRPr lang="ru-RU" sz="2800" b="1" dirty="0">
              <a:solidFill>
                <a:srgbClr val="0070C0"/>
              </a:solidFill>
            </a:endParaRPr>
          </a:p>
        </p:txBody>
      </p:sp>
      <p:pic>
        <p:nvPicPr>
          <p:cNvPr id="6" name="Рисунок 5"/>
          <p:cNvPicPr>
            <a:picLocks noChangeAspect="1"/>
          </p:cNvPicPr>
          <p:nvPr/>
        </p:nvPicPr>
        <p:blipFill>
          <a:blip r:embed="rId3"/>
          <a:stretch>
            <a:fillRect/>
          </a:stretch>
        </p:blipFill>
        <p:spPr>
          <a:xfrm>
            <a:off x="9702801" y="-39751"/>
            <a:ext cx="2646680" cy="2646680"/>
          </a:xfrm>
          <a:prstGeom prst="rect">
            <a:avLst/>
          </a:prstGeom>
        </p:spPr>
      </p:pic>
    </p:spTree>
    <p:extLst>
      <p:ext uri="{BB962C8B-B14F-4D97-AF65-F5344CB8AC3E}">
        <p14:creationId xmlns:p14="http://schemas.microsoft.com/office/powerpoint/2010/main" val="159426603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huffpost.com/gen/1753938/thumbs/o-ALASKA-NORTHERN-LIGHTS-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39650" cy="9525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74602" y="-2823332"/>
            <a:ext cx="10515600" cy="1325563"/>
          </a:xfrm>
        </p:spPr>
        <p:txBody>
          <a:bodyPr/>
          <a:lstStyle/>
          <a:p>
            <a:pPr algn="ctr"/>
            <a:r>
              <a:rPr lang="en-US" dirty="0" smtClean="0"/>
              <a:t>Alaska</a:t>
            </a:r>
            <a:endParaRPr lang="ru-RU" dirty="0"/>
          </a:p>
        </p:txBody>
      </p:sp>
      <p:sp>
        <p:nvSpPr>
          <p:cNvPr id="3" name="Объект 2"/>
          <p:cNvSpPr>
            <a:spLocks noGrp="1"/>
          </p:cNvSpPr>
          <p:nvPr>
            <p:ph idx="1"/>
          </p:nvPr>
        </p:nvSpPr>
        <p:spPr>
          <a:xfrm>
            <a:off x="321438" y="2252297"/>
            <a:ext cx="11796774" cy="4351338"/>
          </a:xfrm>
        </p:spPr>
        <p:txBody>
          <a:bodyPr>
            <a:noAutofit/>
          </a:bodyPr>
          <a:lstStyle/>
          <a:p>
            <a:r>
              <a:rPr lang="en-US" sz="3600" b="1" dirty="0">
                <a:solidFill>
                  <a:schemeClr val="tx1"/>
                </a:solidFill>
              </a:rPr>
              <a:t>Way up north, Alaska is called the Last Frontier for understandable reasons. Near the Arctic Circle, it was the final part of the nation to be explored and settled.</a:t>
            </a:r>
          </a:p>
          <a:p>
            <a:r>
              <a:rPr lang="ru-RU" sz="3600" b="1" dirty="0">
                <a:solidFill>
                  <a:schemeClr val="tx1"/>
                </a:solidFill>
              </a:rPr>
              <a:t>Штат Аляска на дальнем севере называется "Последняя граница" по понятным причинам. Он расположен вблизи Полярного круга и был освоен и заселён последним среди штатов страны.</a:t>
            </a:r>
          </a:p>
          <a:p>
            <a:endParaRPr lang="ru-RU" sz="3600" b="1" dirty="0">
              <a:solidFill>
                <a:schemeClr val="bg1"/>
              </a:solidFill>
            </a:endParaRPr>
          </a:p>
        </p:txBody>
      </p:sp>
    </p:spTree>
    <p:extLst>
      <p:ext uri="{BB962C8B-B14F-4D97-AF65-F5344CB8AC3E}">
        <p14:creationId xmlns:p14="http://schemas.microsoft.com/office/powerpoint/2010/main" val="1961096143"/>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35560"/>
            <a:ext cx="12192000" cy="6822440"/>
          </a:xfrm>
          <a:prstGeom prst="rect">
            <a:avLst/>
          </a:prstGeom>
        </p:spPr>
      </p:pic>
      <p:sp>
        <p:nvSpPr>
          <p:cNvPr id="3" name="Объект 2"/>
          <p:cNvSpPr>
            <a:spLocks noGrp="1"/>
          </p:cNvSpPr>
          <p:nvPr>
            <p:ph idx="1"/>
          </p:nvPr>
        </p:nvSpPr>
        <p:spPr>
          <a:xfrm>
            <a:off x="-71120" y="4460241"/>
            <a:ext cx="12263120" cy="2397759"/>
          </a:xfrm>
        </p:spPr>
        <p:txBody>
          <a:bodyPr>
            <a:normAutofit fontScale="92500" lnSpcReduction="20000"/>
          </a:bodyPr>
          <a:lstStyle/>
          <a:p>
            <a:r>
              <a:rPr lang="en-US" sz="3500" b="1" dirty="0" smtClean="0">
                <a:solidFill>
                  <a:schemeClr val="accent3">
                    <a:lumMod val="60000"/>
                    <a:lumOff val="40000"/>
                  </a:schemeClr>
                </a:solidFill>
              </a:rPr>
              <a:t>If you visit the western mountain and plain state of Montana you will know why it is known as Big Sky Country.</a:t>
            </a:r>
          </a:p>
          <a:p>
            <a:r>
              <a:rPr lang="ru-RU" sz="3500" b="1" dirty="0" smtClean="0">
                <a:solidFill>
                  <a:schemeClr val="accent3">
                    <a:lumMod val="60000"/>
                    <a:lumOff val="40000"/>
                  </a:schemeClr>
                </a:solidFill>
              </a:rPr>
              <a:t>Если вы приедете в западный штат Монтана, где есть и горы и равнины, вы поймёте, почему его называют "Страной Большого Неба".</a:t>
            </a:r>
            <a:endParaRPr lang="ru-RU" b="1" dirty="0">
              <a:solidFill>
                <a:schemeClr val="accent3">
                  <a:lumMod val="60000"/>
                  <a:lumOff val="40000"/>
                </a:schemeClr>
              </a:solidFill>
            </a:endParaRPr>
          </a:p>
        </p:txBody>
      </p:sp>
    </p:spTree>
    <p:extLst>
      <p:ext uri="{BB962C8B-B14F-4D97-AF65-F5344CB8AC3E}">
        <p14:creationId xmlns:p14="http://schemas.microsoft.com/office/powerpoint/2010/main" val="228083190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19810" y="0"/>
            <a:ext cx="12407705" cy="6858000"/>
          </a:xfrm>
          <a:prstGeom prst="rect">
            <a:avLst/>
          </a:prstGeom>
        </p:spPr>
      </p:pic>
      <p:sp>
        <p:nvSpPr>
          <p:cNvPr id="3" name="Объект 2"/>
          <p:cNvSpPr>
            <a:spLocks noGrp="1"/>
          </p:cNvSpPr>
          <p:nvPr>
            <p:ph idx="1"/>
          </p:nvPr>
        </p:nvSpPr>
        <p:spPr>
          <a:xfrm>
            <a:off x="-209345" y="1727200"/>
            <a:ext cx="12799490" cy="5227638"/>
          </a:xfrm>
        </p:spPr>
        <p:txBody>
          <a:bodyPr>
            <a:normAutofit fontScale="92500"/>
          </a:bodyPr>
          <a:lstStyle/>
          <a:p>
            <a:r>
              <a:rPr lang="en-US" sz="3500" b="1" dirty="0">
                <a:solidFill>
                  <a:schemeClr val="accent3">
                    <a:lumMod val="60000"/>
                    <a:lumOff val="40000"/>
                  </a:schemeClr>
                </a:solidFill>
              </a:rPr>
              <a:t>Nebraska is the only state to have a </a:t>
            </a:r>
            <a:r>
              <a:rPr lang="en-US" sz="3500" b="1" dirty="0" smtClean="0">
                <a:solidFill>
                  <a:schemeClr val="accent3">
                    <a:lumMod val="60000"/>
                    <a:lumOff val="40000"/>
                  </a:schemeClr>
                </a:solidFill>
              </a:rPr>
              <a:t>nickname </a:t>
            </a:r>
            <a:r>
              <a:rPr lang="en-US" sz="3500" b="1" dirty="0">
                <a:solidFill>
                  <a:schemeClr val="accent3">
                    <a:lumMod val="60000"/>
                    <a:lumOff val="40000"/>
                  </a:schemeClr>
                </a:solidFill>
              </a:rPr>
              <a:t>that honors sports teams! The state university's athletic teams are nicknamed Cornhuskers in recognition of one of the area's chief crops. The state borrowed the Cornhusker nickname from the university.</a:t>
            </a:r>
          </a:p>
          <a:p>
            <a:r>
              <a:rPr lang="ru-RU" sz="3500" b="1" dirty="0">
                <a:solidFill>
                  <a:schemeClr val="accent3">
                    <a:lumMod val="60000"/>
                    <a:lumOff val="40000"/>
                  </a:schemeClr>
                </a:solidFill>
              </a:rPr>
              <a:t>Небраска - единственный штат с прозвищем в честь спортивных команд! Спортивные команды университета этого штата прозываются Кукурузниками в честь выращиваемой здесь кукурузы. От университета прозвище перешло на штат - "Штат Кукурузников".</a:t>
            </a:r>
          </a:p>
        </p:txBody>
      </p:sp>
      <p:pic>
        <p:nvPicPr>
          <p:cNvPr id="4" name="Рисунок 3"/>
          <p:cNvPicPr>
            <a:picLocks noChangeAspect="1"/>
          </p:cNvPicPr>
          <p:nvPr/>
        </p:nvPicPr>
        <p:blipFill>
          <a:blip r:embed="rId3"/>
          <a:stretch>
            <a:fillRect/>
          </a:stretch>
        </p:blipFill>
        <p:spPr>
          <a:xfrm>
            <a:off x="6964680" y="0"/>
            <a:ext cx="5443025" cy="1859280"/>
          </a:xfrm>
          <a:prstGeom prst="rect">
            <a:avLst/>
          </a:prstGeom>
        </p:spPr>
      </p:pic>
      <p:pic>
        <p:nvPicPr>
          <p:cNvPr id="6" name="Рисунок 5"/>
          <p:cNvPicPr>
            <a:picLocks noChangeAspect="1"/>
          </p:cNvPicPr>
          <p:nvPr/>
        </p:nvPicPr>
        <p:blipFill>
          <a:blip r:embed="rId4"/>
          <a:stretch>
            <a:fillRect/>
          </a:stretch>
        </p:blipFill>
        <p:spPr>
          <a:xfrm>
            <a:off x="0" y="-96838"/>
            <a:ext cx="3629025" cy="1824038"/>
          </a:xfrm>
          <a:prstGeom prst="rect">
            <a:avLst/>
          </a:prstGeom>
        </p:spPr>
      </p:pic>
    </p:spTree>
    <p:extLst>
      <p:ext uri="{BB962C8B-B14F-4D97-AF65-F5344CB8AC3E}">
        <p14:creationId xmlns:p14="http://schemas.microsoft.com/office/powerpoint/2010/main" val="3208814001"/>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5080" y="0"/>
            <a:ext cx="12197080" cy="6858000"/>
          </a:xfrm>
          <a:prstGeom prst="rect">
            <a:avLst/>
          </a:prstGeom>
        </p:spPr>
      </p:pic>
      <p:sp>
        <p:nvSpPr>
          <p:cNvPr id="3" name="Объект 2"/>
          <p:cNvSpPr>
            <a:spLocks noGrp="1"/>
          </p:cNvSpPr>
          <p:nvPr>
            <p:ph idx="1"/>
          </p:nvPr>
        </p:nvSpPr>
        <p:spPr>
          <a:xfrm>
            <a:off x="10160" y="3485496"/>
            <a:ext cx="12297809" cy="2593975"/>
          </a:xfrm>
        </p:spPr>
        <p:txBody>
          <a:bodyPr>
            <a:noAutofit/>
          </a:bodyPr>
          <a:lstStyle/>
          <a:p>
            <a:r>
              <a:rPr lang="en-US" sz="3200" b="1" dirty="0">
                <a:solidFill>
                  <a:schemeClr val="accent3">
                    <a:lumMod val="60000"/>
                    <a:lumOff val="40000"/>
                  </a:schemeClr>
                </a:solidFill>
              </a:rPr>
              <a:t>The western desert state of Nevada is called the Silver State. It was once home to many silver mines and towns that grew up around them. Today, most of them are empty "ghost towns".</a:t>
            </a:r>
          </a:p>
          <a:p>
            <a:r>
              <a:rPr lang="ru-RU" sz="3200" b="1" dirty="0">
                <a:solidFill>
                  <a:schemeClr val="accent3">
                    <a:lumMod val="60000"/>
                    <a:lumOff val="40000"/>
                  </a:schemeClr>
                </a:solidFill>
              </a:rPr>
              <a:t>Западный пустынный штат Невада называется "Серебряным Штатом". Когда-то в нём было много серебряных рудников с городами вокруг них. Сегодня эти города в основном опустели.</a:t>
            </a:r>
          </a:p>
        </p:txBody>
      </p:sp>
      <p:pic>
        <p:nvPicPr>
          <p:cNvPr id="5" name="Рисунок 4"/>
          <p:cNvPicPr>
            <a:picLocks noChangeAspect="1"/>
          </p:cNvPicPr>
          <p:nvPr/>
        </p:nvPicPr>
        <p:blipFill>
          <a:blip r:embed="rId3"/>
          <a:stretch>
            <a:fillRect/>
          </a:stretch>
        </p:blipFill>
        <p:spPr>
          <a:xfrm>
            <a:off x="8778240" y="772776"/>
            <a:ext cx="3170791" cy="2187060"/>
          </a:xfrm>
          <a:prstGeom prst="rect">
            <a:avLst/>
          </a:prstGeom>
        </p:spPr>
      </p:pic>
      <p:pic>
        <p:nvPicPr>
          <p:cNvPr id="6" name="Рисунок 5"/>
          <p:cNvPicPr>
            <a:picLocks noChangeAspect="1"/>
          </p:cNvPicPr>
          <p:nvPr/>
        </p:nvPicPr>
        <p:blipFill>
          <a:blip r:embed="rId4"/>
          <a:stretch>
            <a:fillRect/>
          </a:stretch>
        </p:blipFill>
        <p:spPr>
          <a:xfrm>
            <a:off x="5377922" y="121920"/>
            <a:ext cx="3400318" cy="2712720"/>
          </a:xfrm>
          <a:prstGeom prst="rect">
            <a:avLst/>
          </a:prstGeom>
        </p:spPr>
      </p:pic>
    </p:spTree>
    <p:extLst>
      <p:ext uri="{BB962C8B-B14F-4D97-AF65-F5344CB8AC3E}">
        <p14:creationId xmlns:p14="http://schemas.microsoft.com/office/powerpoint/2010/main" val="2208988471"/>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0"/>
            <a:ext cx="12192000" cy="6858000"/>
          </a:xfrm>
          <a:prstGeom prst="rect">
            <a:avLst/>
          </a:prstGeom>
        </p:spPr>
      </p:pic>
      <p:sp>
        <p:nvSpPr>
          <p:cNvPr id="3" name="Объект 2"/>
          <p:cNvSpPr>
            <a:spLocks noGrp="1"/>
          </p:cNvSpPr>
          <p:nvPr>
            <p:ph idx="1"/>
          </p:nvPr>
        </p:nvSpPr>
        <p:spPr>
          <a:xfrm>
            <a:off x="81280" y="3931920"/>
            <a:ext cx="9687560" cy="2015173"/>
          </a:xfrm>
        </p:spPr>
        <p:txBody>
          <a:bodyPr>
            <a:noAutofit/>
          </a:bodyPr>
          <a:lstStyle/>
          <a:p>
            <a:r>
              <a:rPr lang="en-US" sz="3200" b="1" dirty="0" smtClean="0">
                <a:solidFill>
                  <a:srgbClr val="FFFF00"/>
                </a:solidFill>
              </a:rPr>
              <a:t>New Hampshire, in the northeast area called New England, is the Granite State because of that colorful rock.</a:t>
            </a:r>
          </a:p>
          <a:p>
            <a:r>
              <a:rPr lang="ru-RU" sz="3200" b="1" dirty="0" smtClean="0">
                <a:solidFill>
                  <a:srgbClr val="FFFF00"/>
                </a:solidFill>
              </a:rPr>
              <a:t>Нью-</a:t>
            </a:r>
            <a:r>
              <a:rPr lang="ru-RU" sz="3200" b="1" dirty="0" err="1" smtClean="0">
                <a:solidFill>
                  <a:srgbClr val="FFFF00"/>
                </a:solidFill>
              </a:rPr>
              <a:t>Хемпшир</a:t>
            </a:r>
            <a:r>
              <a:rPr lang="ru-RU" sz="3200" b="1" dirty="0" smtClean="0">
                <a:solidFill>
                  <a:srgbClr val="FFFF00"/>
                </a:solidFill>
              </a:rPr>
              <a:t> в Новой Англии (северо-восток США) называется "Гранитным Штатом" в честь разноцветного гранита.</a:t>
            </a:r>
            <a:endParaRPr lang="ru-RU" sz="3200" b="1" dirty="0">
              <a:solidFill>
                <a:srgbClr val="FFFF00"/>
              </a:solidFill>
            </a:endParaRPr>
          </a:p>
        </p:txBody>
      </p:sp>
      <p:pic>
        <p:nvPicPr>
          <p:cNvPr id="5" name="Рисунок 4"/>
          <p:cNvPicPr>
            <a:picLocks noChangeAspect="1"/>
          </p:cNvPicPr>
          <p:nvPr/>
        </p:nvPicPr>
        <p:blipFill>
          <a:blip r:embed="rId3"/>
          <a:stretch>
            <a:fillRect/>
          </a:stretch>
        </p:blipFill>
        <p:spPr>
          <a:xfrm>
            <a:off x="9479280" y="4487183"/>
            <a:ext cx="2712720" cy="2370818"/>
          </a:xfrm>
          <a:prstGeom prst="rect">
            <a:avLst/>
          </a:prstGeom>
        </p:spPr>
      </p:pic>
      <p:pic>
        <p:nvPicPr>
          <p:cNvPr id="7" name="Рисунок 6"/>
          <p:cNvPicPr>
            <a:picLocks noChangeAspect="1"/>
          </p:cNvPicPr>
          <p:nvPr/>
        </p:nvPicPr>
        <p:blipFill>
          <a:blip r:embed="rId4"/>
          <a:stretch>
            <a:fillRect/>
          </a:stretch>
        </p:blipFill>
        <p:spPr>
          <a:xfrm>
            <a:off x="0" y="0"/>
            <a:ext cx="5344160" cy="2363524"/>
          </a:xfrm>
          <a:prstGeom prst="rect">
            <a:avLst/>
          </a:prstGeom>
        </p:spPr>
      </p:pic>
    </p:spTree>
    <p:extLst>
      <p:ext uri="{BB962C8B-B14F-4D97-AF65-F5344CB8AC3E}">
        <p14:creationId xmlns:p14="http://schemas.microsoft.com/office/powerpoint/2010/main" val="4049552487"/>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15240"/>
            <a:ext cx="12110720" cy="6958046"/>
          </a:xfrm>
          <a:prstGeom prst="rect">
            <a:avLst/>
          </a:prstGeom>
        </p:spPr>
      </p:pic>
      <p:sp>
        <p:nvSpPr>
          <p:cNvPr id="3" name="Объект 2"/>
          <p:cNvSpPr>
            <a:spLocks noGrp="1"/>
          </p:cNvSpPr>
          <p:nvPr>
            <p:ph idx="1"/>
          </p:nvPr>
        </p:nvSpPr>
        <p:spPr>
          <a:xfrm>
            <a:off x="0" y="3022775"/>
            <a:ext cx="12192000" cy="3274695"/>
          </a:xfrm>
        </p:spPr>
        <p:txBody>
          <a:bodyPr>
            <a:noAutofit/>
          </a:bodyPr>
          <a:lstStyle/>
          <a:p>
            <a:r>
              <a:rPr lang="en-US" sz="3200" b="1" dirty="0" smtClean="0">
                <a:solidFill>
                  <a:schemeClr val="tx1"/>
                </a:solidFill>
              </a:rPr>
              <a:t>New Jersey is between the big cities of New York, New York and Philadelphia, Pennsylvania. It got its nickname, the Garden State, because New Jersey truck farms once provided vegetables to those big cities.</a:t>
            </a:r>
          </a:p>
          <a:p>
            <a:r>
              <a:rPr lang="ru-RU" sz="3200" b="1" dirty="0" smtClean="0">
                <a:solidFill>
                  <a:schemeClr val="tx1"/>
                </a:solidFill>
              </a:rPr>
              <a:t>Штат Нью-Джерси расположен между крупными городами Нью-Йорк (в штате Нью-Йорк) и Филадельфия (штат Пенсильвания). Его прозывают "Штат Садов", потому что Нью-Джерси когда-то обеспечивал овощами эти два крупных города.</a:t>
            </a:r>
            <a:endParaRPr lang="ru-RU" sz="3200" b="1" dirty="0">
              <a:solidFill>
                <a:schemeClr val="tx1"/>
              </a:solidFill>
            </a:endParaRPr>
          </a:p>
        </p:txBody>
      </p:sp>
      <p:pic>
        <p:nvPicPr>
          <p:cNvPr id="4" name="Рисунок 3"/>
          <p:cNvPicPr>
            <a:picLocks noChangeAspect="1"/>
          </p:cNvPicPr>
          <p:nvPr/>
        </p:nvPicPr>
        <p:blipFill>
          <a:blip r:embed="rId3"/>
          <a:stretch>
            <a:fillRect/>
          </a:stretch>
        </p:blipFill>
        <p:spPr>
          <a:xfrm>
            <a:off x="0" y="-177895"/>
            <a:ext cx="7315200" cy="2555335"/>
          </a:xfrm>
          <a:prstGeom prst="rect">
            <a:avLst/>
          </a:prstGeom>
        </p:spPr>
      </p:pic>
    </p:spTree>
    <p:extLst>
      <p:ext uri="{BB962C8B-B14F-4D97-AF65-F5344CB8AC3E}">
        <p14:creationId xmlns:p14="http://schemas.microsoft.com/office/powerpoint/2010/main" val="682351695"/>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1"/>
            <a:ext cx="12192000" cy="7205787"/>
          </a:xfrm>
          <a:prstGeom prst="rect">
            <a:avLst/>
          </a:prstGeom>
        </p:spPr>
      </p:pic>
      <p:sp>
        <p:nvSpPr>
          <p:cNvPr id="3" name="Объект 2"/>
          <p:cNvSpPr>
            <a:spLocks noGrp="1"/>
          </p:cNvSpPr>
          <p:nvPr>
            <p:ph idx="1"/>
          </p:nvPr>
        </p:nvSpPr>
        <p:spPr>
          <a:xfrm>
            <a:off x="-71120" y="624840"/>
            <a:ext cx="12263120" cy="5643981"/>
          </a:xfrm>
        </p:spPr>
        <p:txBody>
          <a:bodyPr>
            <a:noAutofit/>
          </a:bodyPr>
          <a:lstStyle/>
          <a:p>
            <a:r>
              <a:rPr lang="ru-RU" sz="3200" b="1" dirty="0" smtClean="0">
                <a:solidFill>
                  <a:schemeClr val="tx1"/>
                </a:solidFill>
              </a:rPr>
              <a:t>Штат Нью</a:t>
            </a:r>
            <a:r>
              <a:rPr lang="en-US" sz="3200" b="1" dirty="0" smtClean="0">
                <a:solidFill>
                  <a:schemeClr val="tx1"/>
                </a:solidFill>
              </a:rPr>
              <a:t>New York, which always thinks big, was called the Empire State because of its natural wealth. The most famous Manhattan skyscraper got its name from the state. It is, of course, the Empire State Building.</a:t>
            </a:r>
          </a:p>
          <a:p>
            <a:pPr marL="0" indent="0">
              <a:buNone/>
            </a:pPr>
            <a:endParaRPr lang="en-US" sz="3200" b="1" dirty="0" smtClean="0">
              <a:solidFill>
                <a:schemeClr val="tx1"/>
              </a:solidFill>
            </a:endParaRPr>
          </a:p>
          <a:p>
            <a:endParaRPr lang="en-US" sz="3200" b="1" dirty="0">
              <a:solidFill>
                <a:schemeClr val="tx1"/>
              </a:solidFill>
            </a:endParaRPr>
          </a:p>
          <a:p>
            <a:pPr marL="0" indent="0">
              <a:buNone/>
            </a:pPr>
            <a:endParaRPr lang="en-US" sz="3200" b="1" dirty="0" smtClean="0">
              <a:solidFill>
                <a:schemeClr val="tx1"/>
              </a:solidFill>
            </a:endParaRPr>
          </a:p>
          <a:p>
            <a:r>
              <a:rPr lang="ru-RU" sz="3200" b="1" dirty="0" smtClean="0">
                <a:solidFill>
                  <a:schemeClr val="tx1"/>
                </a:solidFill>
              </a:rPr>
              <a:t>-Йорк, который никогда не думает о мелочах, называется "Имперским Штатом" из-за своего (естественного) богатства. Знаменитый небоскрёб на Манхеттене - </a:t>
            </a:r>
            <a:r>
              <a:rPr lang="ru-RU" sz="3200" b="1" dirty="0" err="1" smtClean="0">
                <a:solidFill>
                  <a:schemeClr val="tx1"/>
                </a:solidFill>
              </a:rPr>
              <a:t>Эмпайер</a:t>
            </a:r>
            <a:r>
              <a:rPr lang="ru-RU" sz="3200" b="1" dirty="0" smtClean="0">
                <a:solidFill>
                  <a:schemeClr val="tx1"/>
                </a:solidFill>
              </a:rPr>
              <a:t> </a:t>
            </a:r>
            <a:r>
              <a:rPr lang="ru-RU" sz="3200" b="1" dirty="0" err="1" smtClean="0">
                <a:solidFill>
                  <a:schemeClr val="tx1"/>
                </a:solidFill>
              </a:rPr>
              <a:t>Стейт</a:t>
            </a:r>
            <a:r>
              <a:rPr lang="ru-RU" sz="3200" b="1" dirty="0" smtClean="0">
                <a:solidFill>
                  <a:schemeClr val="tx1"/>
                </a:solidFill>
              </a:rPr>
              <a:t> </a:t>
            </a:r>
            <a:r>
              <a:rPr lang="ru-RU" sz="3200" b="1" dirty="0" err="1" smtClean="0">
                <a:solidFill>
                  <a:schemeClr val="tx1"/>
                </a:solidFill>
              </a:rPr>
              <a:t>Билдинг</a:t>
            </a:r>
            <a:r>
              <a:rPr lang="ru-RU" sz="3200" b="1" dirty="0" smtClean="0">
                <a:solidFill>
                  <a:schemeClr val="tx1"/>
                </a:solidFill>
              </a:rPr>
              <a:t> - получил название именно по штату. Конечно же, он достоин Имперского Штата.</a:t>
            </a:r>
            <a:endParaRPr lang="ru-RU" sz="3200" b="1" dirty="0">
              <a:solidFill>
                <a:schemeClr val="tx1"/>
              </a:solidFill>
            </a:endParaRPr>
          </a:p>
        </p:txBody>
      </p:sp>
    </p:spTree>
    <p:extLst>
      <p:ext uri="{BB962C8B-B14F-4D97-AF65-F5344CB8AC3E}">
        <p14:creationId xmlns:p14="http://schemas.microsoft.com/office/powerpoint/2010/main" val="2886093649"/>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5560" y="9889"/>
            <a:ext cx="12120880" cy="6848111"/>
          </a:xfrm>
          <a:prstGeom prst="rect">
            <a:avLst/>
          </a:prstGeom>
        </p:spPr>
      </p:pic>
      <p:sp>
        <p:nvSpPr>
          <p:cNvPr id="3" name="Объект 2"/>
          <p:cNvSpPr>
            <a:spLocks noGrp="1"/>
          </p:cNvSpPr>
          <p:nvPr>
            <p:ph idx="1"/>
          </p:nvPr>
        </p:nvSpPr>
        <p:spPr>
          <a:xfrm>
            <a:off x="-35560" y="3433944"/>
            <a:ext cx="12192000" cy="2908935"/>
          </a:xfrm>
        </p:spPr>
        <p:txBody>
          <a:bodyPr>
            <a:noAutofit/>
          </a:bodyPr>
          <a:lstStyle/>
          <a:p>
            <a:r>
              <a:rPr lang="en-US" sz="3200" b="1" dirty="0" smtClean="0">
                <a:solidFill>
                  <a:schemeClr val="tx1"/>
                </a:solidFill>
              </a:rPr>
              <a:t>If you get a chance to see a red sunset over the Sangre de Cristo Mountains of New Mexico, you will know why that southwestern state is called the Land of Enchantment.</a:t>
            </a:r>
          </a:p>
          <a:p>
            <a:r>
              <a:rPr lang="ru-RU" sz="3200" b="1" dirty="0" smtClean="0">
                <a:solidFill>
                  <a:schemeClr val="tx1"/>
                </a:solidFill>
              </a:rPr>
              <a:t>Если вам доведётся увидеть красный закат над горами </a:t>
            </a:r>
            <a:r>
              <a:rPr lang="ru-RU" sz="3200" b="1" dirty="0" err="1" smtClean="0">
                <a:solidFill>
                  <a:schemeClr val="tx1"/>
                </a:solidFill>
              </a:rPr>
              <a:t>Сангре</a:t>
            </a:r>
            <a:r>
              <a:rPr lang="ru-RU" sz="3200" b="1" dirty="0" smtClean="0">
                <a:solidFill>
                  <a:schemeClr val="tx1"/>
                </a:solidFill>
              </a:rPr>
              <a:t> де </a:t>
            </a:r>
            <a:r>
              <a:rPr lang="ru-RU" sz="3200" b="1" dirty="0" err="1" smtClean="0">
                <a:solidFill>
                  <a:schemeClr val="tx1"/>
                </a:solidFill>
              </a:rPr>
              <a:t>Кристо</a:t>
            </a:r>
            <a:r>
              <a:rPr lang="ru-RU" sz="3200" b="1" dirty="0" smtClean="0">
                <a:solidFill>
                  <a:schemeClr val="tx1"/>
                </a:solidFill>
              </a:rPr>
              <a:t> в штате Нью-Мексико, вы поймёте, почему этот юго-западный штат называют "Страной Чудес".</a:t>
            </a:r>
            <a:endParaRPr lang="ru-RU" sz="3200" b="1" dirty="0">
              <a:solidFill>
                <a:schemeClr val="tx1"/>
              </a:solidFill>
            </a:endParaRPr>
          </a:p>
        </p:txBody>
      </p:sp>
      <p:pic>
        <p:nvPicPr>
          <p:cNvPr id="5" name="Рисунок 4"/>
          <p:cNvPicPr>
            <a:picLocks noChangeAspect="1"/>
          </p:cNvPicPr>
          <p:nvPr/>
        </p:nvPicPr>
        <p:blipFill>
          <a:blip r:embed="rId3"/>
          <a:stretch>
            <a:fillRect/>
          </a:stretch>
        </p:blipFill>
        <p:spPr>
          <a:xfrm>
            <a:off x="0" y="9889"/>
            <a:ext cx="3655060" cy="2656162"/>
          </a:xfrm>
          <a:prstGeom prst="rect">
            <a:avLst/>
          </a:prstGeom>
        </p:spPr>
      </p:pic>
      <p:pic>
        <p:nvPicPr>
          <p:cNvPr id="6" name="Рисунок 5"/>
          <p:cNvPicPr>
            <a:picLocks noChangeAspect="1"/>
          </p:cNvPicPr>
          <p:nvPr/>
        </p:nvPicPr>
        <p:blipFill>
          <a:blip r:embed="rId4"/>
          <a:stretch>
            <a:fillRect/>
          </a:stretch>
        </p:blipFill>
        <p:spPr>
          <a:xfrm>
            <a:off x="3655059" y="9889"/>
            <a:ext cx="2644357" cy="2656162"/>
          </a:xfrm>
          <a:prstGeom prst="rect">
            <a:avLst/>
          </a:prstGeom>
        </p:spPr>
      </p:pic>
    </p:spTree>
    <p:extLst>
      <p:ext uri="{BB962C8B-B14F-4D97-AF65-F5344CB8AC3E}">
        <p14:creationId xmlns:p14="http://schemas.microsoft.com/office/powerpoint/2010/main" val="3825145161"/>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25381"/>
            <a:ext cx="12192000" cy="6911798"/>
          </a:xfrm>
          <a:prstGeom prst="rect">
            <a:avLst/>
          </a:prstGeom>
        </p:spPr>
      </p:pic>
      <p:sp>
        <p:nvSpPr>
          <p:cNvPr id="3" name="Объект 2"/>
          <p:cNvSpPr>
            <a:spLocks noGrp="1"/>
          </p:cNvSpPr>
          <p:nvPr>
            <p:ph idx="1"/>
          </p:nvPr>
        </p:nvSpPr>
        <p:spPr>
          <a:xfrm>
            <a:off x="-207328" y="1254849"/>
            <a:ext cx="12292648" cy="4351338"/>
          </a:xfrm>
        </p:spPr>
        <p:txBody>
          <a:bodyPr>
            <a:noAutofit/>
          </a:bodyPr>
          <a:lstStyle/>
          <a:p>
            <a:r>
              <a:rPr lang="en-US" sz="3200" b="1" dirty="0">
                <a:solidFill>
                  <a:schemeClr val="accent1">
                    <a:lumMod val="40000"/>
                    <a:lumOff val="60000"/>
                  </a:schemeClr>
                </a:solidFill>
              </a:rPr>
              <a:t>North and South Carolina were one colony until seventeen twenty-nine. </a:t>
            </a:r>
            <a:r>
              <a:rPr lang="en-US" sz="3200" b="1" dirty="0" smtClean="0">
                <a:solidFill>
                  <a:schemeClr val="accent1">
                    <a:lumMod val="40000"/>
                    <a:lumOff val="60000"/>
                  </a:schemeClr>
                </a:solidFill>
              </a:rPr>
              <a:t>South Carolina's nickname is the easier of the two: It is the Palmetto State because of a fan-leafed palm tree that grows there. </a:t>
            </a:r>
          </a:p>
          <a:p>
            <a:endParaRPr lang="en-US" sz="3200" b="1" dirty="0">
              <a:solidFill>
                <a:schemeClr val="accent1">
                  <a:lumMod val="40000"/>
                  <a:lumOff val="60000"/>
                </a:schemeClr>
              </a:solidFill>
            </a:endParaRPr>
          </a:p>
          <a:p>
            <a:endParaRPr lang="en-US" sz="3200" b="1" dirty="0" smtClean="0">
              <a:solidFill>
                <a:schemeClr val="accent1">
                  <a:lumMod val="40000"/>
                  <a:lumOff val="60000"/>
                </a:schemeClr>
              </a:solidFill>
            </a:endParaRPr>
          </a:p>
          <a:p>
            <a:endParaRPr lang="en-US" sz="3200" b="1" dirty="0" smtClean="0">
              <a:solidFill>
                <a:schemeClr val="accent1">
                  <a:lumMod val="40000"/>
                  <a:lumOff val="60000"/>
                </a:schemeClr>
              </a:solidFill>
            </a:endParaRPr>
          </a:p>
          <a:p>
            <a:endParaRPr lang="en-US" sz="3200" b="1" dirty="0">
              <a:solidFill>
                <a:schemeClr val="accent1">
                  <a:lumMod val="40000"/>
                  <a:lumOff val="60000"/>
                </a:schemeClr>
              </a:solidFill>
            </a:endParaRPr>
          </a:p>
          <a:p>
            <a:endParaRPr lang="en-US" sz="3200" b="1" dirty="0" smtClean="0">
              <a:solidFill>
                <a:schemeClr val="accent1">
                  <a:lumMod val="40000"/>
                  <a:lumOff val="60000"/>
                </a:schemeClr>
              </a:solidFill>
            </a:endParaRPr>
          </a:p>
          <a:p>
            <a:r>
              <a:rPr lang="ru-RU" sz="3200" b="1" dirty="0" smtClean="0">
                <a:solidFill>
                  <a:schemeClr val="accent1">
                    <a:lumMod val="40000"/>
                    <a:lumOff val="60000"/>
                  </a:schemeClr>
                </a:solidFill>
              </a:rPr>
              <a:t>Северная и Южная Каролина были одной колонией до 1729 года. Проще название Южной Каролины: "Штат Карликовых Пальм" по растущим там пальмам. </a:t>
            </a:r>
            <a:endParaRPr lang="ru-RU" sz="3200" b="1" dirty="0">
              <a:solidFill>
                <a:schemeClr val="accent1">
                  <a:lumMod val="40000"/>
                  <a:lumOff val="60000"/>
                </a:schemeClr>
              </a:solidFill>
            </a:endParaRPr>
          </a:p>
        </p:txBody>
      </p:sp>
    </p:spTree>
    <p:extLst>
      <p:ext uri="{BB962C8B-B14F-4D97-AF65-F5344CB8AC3E}">
        <p14:creationId xmlns:p14="http://schemas.microsoft.com/office/powerpoint/2010/main" val="1727269704"/>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
            <a:ext cx="12192000" cy="6858000"/>
          </a:xfrm>
          <a:prstGeom prst="rect">
            <a:avLst/>
          </a:prstGeom>
        </p:spPr>
      </p:pic>
      <p:sp>
        <p:nvSpPr>
          <p:cNvPr id="3" name="Объект 2"/>
          <p:cNvSpPr>
            <a:spLocks noGrp="1"/>
          </p:cNvSpPr>
          <p:nvPr>
            <p:ph idx="1"/>
          </p:nvPr>
        </p:nvSpPr>
        <p:spPr>
          <a:xfrm>
            <a:off x="-106680" y="1783080"/>
            <a:ext cx="12192000" cy="3615267"/>
          </a:xfrm>
        </p:spPr>
        <p:txBody>
          <a:bodyPr>
            <a:noAutofit/>
          </a:bodyPr>
          <a:lstStyle/>
          <a:p>
            <a:r>
              <a:rPr lang="en-US" sz="3200" b="1" dirty="0">
                <a:solidFill>
                  <a:schemeClr val="tx1"/>
                </a:solidFill>
              </a:rPr>
              <a:t>North Carolina is the Tar Heel State. That is because many of the men who worked to gather substances from trees wore no shoes. They would make turpentine from tar and get the black, sticky tar on the heels of their feet.</a:t>
            </a:r>
          </a:p>
          <a:p>
            <a:r>
              <a:rPr lang="ru-RU" sz="3200" b="1" dirty="0">
                <a:solidFill>
                  <a:schemeClr val="tx1"/>
                </a:solidFill>
              </a:rPr>
              <a:t>Северную Каролину называют "Штат Дегтярников" (дословно: дегтярных пяток). Это потому, что многие рабочие-дегтярники ходили босыми. Они делали скипидар из дёгтя, и чёрная липкая смола прилипала к пяткам их ног.</a:t>
            </a:r>
            <a:endParaRPr lang="en-US" sz="3200" b="1" dirty="0">
              <a:solidFill>
                <a:schemeClr val="tx1"/>
              </a:solidFill>
            </a:endParaRPr>
          </a:p>
          <a:p>
            <a:endParaRPr lang="ru-RU" sz="3200" b="1" dirty="0">
              <a:solidFill>
                <a:schemeClr val="tx1"/>
              </a:solidFill>
            </a:endParaRPr>
          </a:p>
        </p:txBody>
      </p:sp>
    </p:spTree>
    <p:extLst>
      <p:ext uri="{BB962C8B-B14F-4D97-AF65-F5344CB8AC3E}">
        <p14:creationId xmlns:p14="http://schemas.microsoft.com/office/powerpoint/2010/main" val="2193328681"/>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10720" cy="6831934"/>
          </a:xfrm>
          <a:prstGeom prst="rect">
            <a:avLst/>
          </a:prstGeom>
        </p:spPr>
      </p:pic>
      <p:sp>
        <p:nvSpPr>
          <p:cNvPr id="3" name="Объект 2"/>
          <p:cNvSpPr>
            <a:spLocks noGrp="1"/>
          </p:cNvSpPr>
          <p:nvPr>
            <p:ph idx="1"/>
          </p:nvPr>
        </p:nvSpPr>
        <p:spPr>
          <a:xfrm>
            <a:off x="0" y="152400"/>
            <a:ext cx="12110720" cy="6705600"/>
          </a:xfrm>
        </p:spPr>
        <p:txBody>
          <a:bodyPr>
            <a:normAutofit/>
          </a:bodyPr>
          <a:lstStyle/>
          <a:p>
            <a:r>
              <a:rPr lang="en-US" sz="3200" b="1" dirty="0" smtClean="0"/>
              <a:t>The state of Ohio is in the </a:t>
            </a:r>
            <a:r>
              <a:rPr lang="en-US" sz="3200" b="1" dirty="0" err="1" smtClean="0"/>
              <a:t>midwest</a:t>
            </a:r>
            <a:r>
              <a:rPr lang="en-US" sz="3200" b="1" dirty="0" smtClean="0"/>
              <a:t>. It is named the Buckeye State after a tree that produces nuts similar to chestnuts.</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ru-RU" sz="3200" b="1" dirty="0"/>
              <a:t>Штат Огайо находится на среднем Западе. Его называют "Штат Конского Каштана" по названию дерева с плодами такими же, как у каштана.</a:t>
            </a:r>
          </a:p>
        </p:txBody>
      </p:sp>
    </p:spTree>
    <p:extLst>
      <p:ext uri="{BB962C8B-B14F-4D97-AF65-F5344CB8AC3E}">
        <p14:creationId xmlns:p14="http://schemas.microsoft.com/office/powerpoint/2010/main" val="191642886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862572"/>
          </a:xfrm>
          <a:prstGeom prst="rect">
            <a:avLst/>
          </a:prstGeom>
        </p:spPr>
      </p:pic>
      <p:sp>
        <p:nvSpPr>
          <p:cNvPr id="3" name="Объект 2"/>
          <p:cNvSpPr>
            <a:spLocks noGrp="1"/>
          </p:cNvSpPr>
          <p:nvPr>
            <p:ph idx="1"/>
          </p:nvPr>
        </p:nvSpPr>
        <p:spPr>
          <a:xfrm>
            <a:off x="-68580" y="1764414"/>
            <a:ext cx="12329160" cy="5093586"/>
          </a:xfrm>
        </p:spPr>
        <p:txBody>
          <a:bodyPr>
            <a:noAutofit/>
          </a:bodyPr>
          <a:lstStyle/>
          <a:p>
            <a:r>
              <a:rPr lang="en-US" sz="3600" b="1" dirty="0" smtClean="0">
                <a:solidFill>
                  <a:schemeClr val="tx1"/>
                </a:solidFill>
              </a:rPr>
              <a:t>Arizona is the Grand Canyon State because of the famous winding canyon carved by the Colorado River.</a:t>
            </a:r>
          </a:p>
          <a:p>
            <a:pPr lvl="8"/>
            <a:r>
              <a:rPr lang="ru-RU" sz="3600" b="1" dirty="0">
                <a:solidFill>
                  <a:schemeClr val="tx1"/>
                </a:solidFill>
              </a:rPr>
              <a:t>Аризону называют "Штатом Большого Каньона" из-за извилистого каньона, проложенного рекой Колорадо.</a:t>
            </a:r>
          </a:p>
        </p:txBody>
      </p:sp>
    </p:spTree>
    <p:extLst>
      <p:ext uri="{BB962C8B-B14F-4D97-AF65-F5344CB8AC3E}">
        <p14:creationId xmlns:p14="http://schemas.microsoft.com/office/powerpoint/2010/main" val="3310523015"/>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623" cy="6858000"/>
          </a:xfrm>
          <a:prstGeom prst="rect">
            <a:avLst/>
          </a:prstGeom>
        </p:spPr>
      </p:pic>
      <p:sp>
        <p:nvSpPr>
          <p:cNvPr id="3" name="Объект 2"/>
          <p:cNvSpPr>
            <a:spLocks noGrp="1"/>
          </p:cNvSpPr>
          <p:nvPr>
            <p:ph idx="1"/>
          </p:nvPr>
        </p:nvSpPr>
        <p:spPr>
          <a:xfrm>
            <a:off x="622" y="0"/>
            <a:ext cx="12192000" cy="6858000"/>
          </a:xfrm>
        </p:spPr>
        <p:txBody>
          <a:bodyPr>
            <a:noAutofit/>
          </a:bodyPr>
          <a:lstStyle/>
          <a:p>
            <a:r>
              <a:rPr lang="en-US" sz="3200" b="1" dirty="0" smtClean="0">
                <a:solidFill>
                  <a:schemeClr val="accent3">
                    <a:lumMod val="40000"/>
                    <a:lumOff val="60000"/>
                  </a:schemeClr>
                </a:solidFill>
              </a:rPr>
              <a:t>The Great Plains state of Oklahoma is called the Sooner State. That is because of a sale of land in eighteen eighty-nine. Some people arrived in the territory to claim their land earlier than they were supposed to. They cheated and got there "sooner."</a:t>
            </a:r>
          </a:p>
          <a:p>
            <a:endParaRPr lang="en-US" sz="3200" b="1" dirty="0" smtClean="0">
              <a:solidFill>
                <a:schemeClr val="accent3">
                  <a:lumMod val="40000"/>
                  <a:lumOff val="60000"/>
                </a:schemeClr>
              </a:solidFill>
            </a:endParaRPr>
          </a:p>
          <a:p>
            <a:pPr marL="0" indent="0">
              <a:buNone/>
            </a:pPr>
            <a:endParaRPr lang="en-US" sz="3200" b="1" dirty="0" smtClean="0">
              <a:solidFill>
                <a:schemeClr val="accent3">
                  <a:lumMod val="40000"/>
                  <a:lumOff val="60000"/>
                </a:schemeClr>
              </a:solidFill>
            </a:endParaRPr>
          </a:p>
          <a:p>
            <a:r>
              <a:rPr lang="ru-RU" sz="3200" b="1" dirty="0" smtClean="0">
                <a:solidFill>
                  <a:schemeClr val="accent3">
                    <a:lumMod val="40000"/>
                    <a:lumOff val="60000"/>
                  </a:schemeClr>
                </a:solidFill>
              </a:rPr>
              <a:t>Штат Оклахома на Великих Равнинах называется "Штат Торопыг (</a:t>
            </a:r>
            <a:r>
              <a:rPr lang="ru-RU" sz="3200" b="1" dirty="0" err="1" smtClean="0">
                <a:solidFill>
                  <a:schemeClr val="accent3">
                    <a:lumMod val="40000"/>
                    <a:lumOff val="60000"/>
                  </a:schemeClr>
                </a:solidFill>
              </a:rPr>
              <a:t>землезахватчиков</a:t>
            </a:r>
            <a:r>
              <a:rPr lang="ru-RU" sz="3200" b="1" dirty="0" smtClean="0">
                <a:solidFill>
                  <a:schemeClr val="accent3">
                    <a:lumMod val="40000"/>
                    <a:lumOff val="60000"/>
                  </a:schemeClr>
                </a:solidFill>
              </a:rPr>
              <a:t>)". Это из-за продажи земли в 1889 году. Некоторые приехали на эту территорию раньше других, чтобы захватить землю. Они всех обманули и приехали туда скорее других.</a:t>
            </a:r>
            <a:endParaRPr lang="ru-RU" sz="3200" b="1" dirty="0">
              <a:solidFill>
                <a:schemeClr val="accent3">
                  <a:lumMod val="40000"/>
                  <a:lumOff val="60000"/>
                </a:schemeClr>
              </a:solidFill>
            </a:endParaRPr>
          </a:p>
        </p:txBody>
      </p:sp>
    </p:spTree>
    <p:extLst>
      <p:ext uri="{BB962C8B-B14F-4D97-AF65-F5344CB8AC3E}">
        <p14:creationId xmlns:p14="http://schemas.microsoft.com/office/powerpoint/2010/main" val="993001056"/>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 y="-10795"/>
            <a:ext cx="12356315" cy="6868795"/>
          </a:xfrm>
          <a:prstGeom prst="rect">
            <a:avLst/>
          </a:prstGeom>
        </p:spPr>
      </p:pic>
      <p:sp>
        <p:nvSpPr>
          <p:cNvPr id="3" name="Объект 2"/>
          <p:cNvSpPr>
            <a:spLocks noGrp="1"/>
          </p:cNvSpPr>
          <p:nvPr>
            <p:ph idx="1"/>
          </p:nvPr>
        </p:nvSpPr>
        <p:spPr>
          <a:xfrm>
            <a:off x="-132080" y="1366202"/>
            <a:ext cx="12488394" cy="4267200"/>
          </a:xfrm>
        </p:spPr>
        <p:txBody>
          <a:bodyPr>
            <a:noAutofit/>
          </a:bodyPr>
          <a:lstStyle/>
          <a:p>
            <a:r>
              <a:rPr lang="en-US" sz="3200" b="1" dirty="0" smtClean="0">
                <a:solidFill>
                  <a:schemeClr val="tx1"/>
                </a:solidFill>
              </a:rPr>
              <a:t>Pennsylvania's nickname is the Keystone State. Just as a </a:t>
            </a:r>
          </a:p>
          <a:p>
            <a:r>
              <a:rPr lang="en-US" sz="3200" b="1" dirty="0" smtClean="0">
                <a:solidFill>
                  <a:schemeClr val="tx1"/>
                </a:solidFill>
              </a:rPr>
              <a:t>keystone holds together a stone arch, Pennsylvania was </a:t>
            </a:r>
          </a:p>
          <a:p>
            <a:r>
              <a:rPr lang="en-US" sz="3200" b="1" dirty="0" smtClean="0">
                <a:solidFill>
                  <a:schemeClr val="tx1"/>
                </a:solidFill>
              </a:rPr>
              <a:t>seen as holding together the young American republic. Pennsylvania is also sometimes called the Quaker State. Its founder, William Penn, and most of his followers, were members of the Protestant Quaker religion.</a:t>
            </a:r>
          </a:p>
          <a:p>
            <a:r>
              <a:rPr lang="ru-RU" sz="3200" b="1" dirty="0" smtClean="0">
                <a:solidFill>
                  <a:schemeClr val="tx1"/>
                </a:solidFill>
              </a:rPr>
              <a:t>Прозвище Пенсильвании - "Ключевой Штат (Штат Замкового Камня)". Так же как замковый камень соединяет и держит каменную арку, Пенсильванию считали ключевым штатом молодой американской республики. Также её иногда называют "Штатом Квакеров". Основатель штата Уильям </a:t>
            </a:r>
            <a:r>
              <a:rPr lang="ru-RU" sz="3200" b="1" dirty="0" err="1" smtClean="0">
                <a:solidFill>
                  <a:schemeClr val="tx1"/>
                </a:solidFill>
              </a:rPr>
              <a:t>Пенн</a:t>
            </a:r>
            <a:r>
              <a:rPr lang="ru-RU" sz="3200" b="1" dirty="0" smtClean="0">
                <a:solidFill>
                  <a:schemeClr val="tx1"/>
                </a:solidFill>
              </a:rPr>
              <a:t> и большинство его последователей были членами религиозной секты квакеров.</a:t>
            </a:r>
            <a:endParaRPr lang="ru-RU" sz="3200" b="1" dirty="0">
              <a:solidFill>
                <a:schemeClr val="tx1"/>
              </a:solidFill>
            </a:endParaRPr>
          </a:p>
        </p:txBody>
      </p:sp>
      <p:pic>
        <p:nvPicPr>
          <p:cNvPr id="4" name="Рисунок 3"/>
          <p:cNvPicPr>
            <a:picLocks noChangeAspect="1"/>
          </p:cNvPicPr>
          <p:nvPr/>
        </p:nvPicPr>
        <p:blipFill>
          <a:blip r:embed="rId3"/>
          <a:stretch>
            <a:fillRect/>
          </a:stretch>
        </p:blipFill>
        <p:spPr>
          <a:xfrm>
            <a:off x="9865360" y="1"/>
            <a:ext cx="2490954" cy="2490954"/>
          </a:xfrm>
          <a:prstGeom prst="rect">
            <a:avLst/>
          </a:prstGeom>
        </p:spPr>
      </p:pic>
    </p:spTree>
    <p:extLst>
      <p:ext uri="{BB962C8B-B14F-4D97-AF65-F5344CB8AC3E}">
        <p14:creationId xmlns:p14="http://schemas.microsoft.com/office/powerpoint/2010/main" val="2217483088"/>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666"/>
            <a:ext cx="12153582" cy="6856334"/>
          </a:xfrm>
          <a:prstGeom prst="rect">
            <a:avLst/>
          </a:prstGeom>
        </p:spPr>
      </p:pic>
      <p:sp>
        <p:nvSpPr>
          <p:cNvPr id="3" name="Объект 2"/>
          <p:cNvSpPr>
            <a:spLocks noGrp="1"/>
          </p:cNvSpPr>
          <p:nvPr>
            <p:ph idx="1"/>
          </p:nvPr>
        </p:nvSpPr>
        <p:spPr>
          <a:xfrm>
            <a:off x="-173038" y="4292599"/>
            <a:ext cx="12502198" cy="2092961"/>
          </a:xfrm>
        </p:spPr>
        <p:txBody>
          <a:bodyPr>
            <a:noAutofit/>
          </a:bodyPr>
          <a:lstStyle/>
          <a:p>
            <a:r>
              <a:rPr lang="en-US" sz="3200" b="1" dirty="0" smtClean="0">
                <a:solidFill>
                  <a:schemeClr val="accent3">
                    <a:lumMod val="60000"/>
                    <a:lumOff val="40000"/>
                  </a:schemeClr>
                </a:solidFill>
              </a:rPr>
              <a:t>Rhode Island's nickname is Little </a:t>
            </a:r>
            <a:r>
              <a:rPr lang="en-US" sz="3200" b="1" dirty="0" err="1" smtClean="0">
                <a:solidFill>
                  <a:schemeClr val="accent3">
                    <a:lumMod val="60000"/>
                    <a:lumOff val="40000"/>
                  </a:schemeClr>
                </a:solidFill>
              </a:rPr>
              <a:t>Rhody</a:t>
            </a:r>
            <a:r>
              <a:rPr lang="en-US" sz="3200" b="1" dirty="0" smtClean="0">
                <a:solidFill>
                  <a:schemeClr val="accent3">
                    <a:lumMod val="60000"/>
                    <a:lumOff val="40000"/>
                  </a:schemeClr>
                </a:solidFill>
              </a:rPr>
              <a:t> because of its size. The state is smaller than the area around Los Angeles, California.</a:t>
            </a:r>
          </a:p>
          <a:p>
            <a:r>
              <a:rPr lang="ru-RU" sz="3200" b="1" dirty="0" smtClean="0">
                <a:solidFill>
                  <a:schemeClr val="accent3">
                    <a:lumMod val="60000"/>
                    <a:lumOff val="40000"/>
                  </a:schemeClr>
                </a:solidFill>
              </a:rPr>
              <a:t>Прозвище штата Род </a:t>
            </a:r>
            <a:r>
              <a:rPr lang="ru-RU" sz="3200" b="1" dirty="0" err="1" smtClean="0">
                <a:solidFill>
                  <a:schemeClr val="accent3">
                    <a:lumMod val="60000"/>
                    <a:lumOff val="40000"/>
                  </a:schemeClr>
                </a:solidFill>
              </a:rPr>
              <a:t>Айленд</a:t>
            </a:r>
            <a:r>
              <a:rPr lang="ru-RU" sz="3200" b="1" dirty="0" smtClean="0">
                <a:solidFill>
                  <a:schemeClr val="accent3">
                    <a:lumMod val="60000"/>
                    <a:lumOff val="40000"/>
                  </a:schemeClr>
                </a:solidFill>
              </a:rPr>
              <a:t> - "Маленький Роди" из-за его малого размера. Этот штат меньше, чем пригородный район вокруг Лос-Анжелеса в Калифорнии.</a:t>
            </a:r>
            <a:endParaRPr lang="ru-RU" sz="3200" b="1" dirty="0">
              <a:solidFill>
                <a:schemeClr val="accent3">
                  <a:lumMod val="60000"/>
                  <a:lumOff val="40000"/>
                </a:schemeClr>
              </a:solidFill>
            </a:endParaRPr>
          </a:p>
        </p:txBody>
      </p:sp>
    </p:spTree>
    <p:extLst>
      <p:ext uri="{BB962C8B-B14F-4D97-AF65-F5344CB8AC3E}">
        <p14:creationId xmlns:p14="http://schemas.microsoft.com/office/powerpoint/2010/main" val="3918416006"/>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4614" y="68791"/>
            <a:ext cx="12266614" cy="6789209"/>
          </a:xfrm>
          <a:prstGeom prst="rect">
            <a:avLst/>
          </a:prstGeom>
        </p:spPr>
      </p:pic>
      <p:sp>
        <p:nvSpPr>
          <p:cNvPr id="3" name="Объект 2"/>
          <p:cNvSpPr>
            <a:spLocks noGrp="1"/>
          </p:cNvSpPr>
          <p:nvPr>
            <p:ph idx="1"/>
          </p:nvPr>
        </p:nvSpPr>
        <p:spPr>
          <a:xfrm>
            <a:off x="-74614" y="2675731"/>
            <a:ext cx="12192000" cy="3335338"/>
          </a:xfrm>
        </p:spPr>
        <p:txBody>
          <a:bodyPr>
            <a:noAutofit/>
          </a:bodyPr>
          <a:lstStyle/>
          <a:p>
            <a:r>
              <a:rPr lang="en-US" sz="3200" b="1" dirty="0" smtClean="0">
                <a:solidFill>
                  <a:schemeClr val="tx1"/>
                </a:solidFill>
              </a:rPr>
              <a:t>Tennessee got its nickname - the Volunteer State - because of the bravery of its citizens. They volunteered to join Tennessean Andrew Jackson to defend the city of New Orleans, Louisiana, against the British army in the War of Eighteen Twelve.</a:t>
            </a:r>
          </a:p>
          <a:p>
            <a:r>
              <a:rPr lang="ru-RU" sz="3200" b="1" dirty="0" smtClean="0">
                <a:solidFill>
                  <a:schemeClr val="tx1"/>
                </a:solidFill>
              </a:rPr>
              <a:t>Штат Теннесси получил своё прозвище - "Штат Добровольцев" - за храбрость своих граждан. Они добровольно присоединились к уроженцу Теннесси Эндрю Джексону в обороне города Нового Орлеана в штате Луизиана во время войны с Англией в 1812 году.</a:t>
            </a:r>
            <a:endParaRPr lang="ru-RU" sz="3200" b="1" dirty="0">
              <a:solidFill>
                <a:schemeClr val="tx1"/>
              </a:solidFill>
            </a:endParaRPr>
          </a:p>
        </p:txBody>
      </p:sp>
      <p:pic>
        <p:nvPicPr>
          <p:cNvPr id="4" name="Рисунок 3"/>
          <p:cNvPicPr>
            <a:picLocks noChangeAspect="1"/>
          </p:cNvPicPr>
          <p:nvPr/>
        </p:nvPicPr>
        <p:blipFill>
          <a:blip r:embed="rId3"/>
          <a:stretch>
            <a:fillRect/>
          </a:stretch>
        </p:blipFill>
        <p:spPr>
          <a:xfrm>
            <a:off x="0" y="0"/>
            <a:ext cx="5836920" cy="1828800"/>
          </a:xfrm>
          <a:prstGeom prst="rect">
            <a:avLst/>
          </a:prstGeom>
        </p:spPr>
      </p:pic>
    </p:spTree>
    <p:extLst>
      <p:ext uri="{BB962C8B-B14F-4D97-AF65-F5344CB8AC3E}">
        <p14:creationId xmlns:p14="http://schemas.microsoft.com/office/powerpoint/2010/main" val="3670344664"/>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
        <p:nvSpPr>
          <p:cNvPr id="3" name="Объект 2"/>
          <p:cNvSpPr>
            <a:spLocks noGrp="1"/>
          </p:cNvSpPr>
          <p:nvPr>
            <p:ph idx="1"/>
          </p:nvPr>
        </p:nvSpPr>
        <p:spPr>
          <a:xfrm>
            <a:off x="0" y="0"/>
            <a:ext cx="6964680" cy="6776720"/>
          </a:xfrm>
        </p:spPr>
        <p:txBody>
          <a:bodyPr>
            <a:noAutofit/>
          </a:bodyPr>
          <a:lstStyle/>
          <a:p>
            <a:r>
              <a:rPr lang="en-US" sz="3200" b="1" dirty="0" smtClean="0"/>
              <a:t>Texas is called the Lone Star State. It gets its nickname from the single star on its flag. This represents the short time Texas was an independent nation battling Mexico for self-rule.</a:t>
            </a:r>
          </a:p>
          <a:p>
            <a:r>
              <a:rPr lang="ru-RU" sz="3200" b="1" dirty="0" smtClean="0"/>
              <a:t>Техас называют "Штатом Одинокой Звезды", потому что на его флаге всего одна звезда. Она символизирует короткое время, когда Техас был независимым и боролся с Мексикой за самостоятельность.</a:t>
            </a:r>
            <a:endParaRPr lang="ru-RU" sz="3200" b="1" dirty="0"/>
          </a:p>
        </p:txBody>
      </p:sp>
    </p:spTree>
    <p:extLst>
      <p:ext uri="{BB962C8B-B14F-4D97-AF65-F5344CB8AC3E}">
        <p14:creationId xmlns:p14="http://schemas.microsoft.com/office/powerpoint/2010/main" val="486501103"/>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0"/>
            <a:ext cx="12192000" cy="6921096"/>
          </a:xfrm>
          <a:prstGeom prst="rect">
            <a:avLst/>
          </a:prstGeom>
        </p:spPr>
      </p:pic>
      <p:sp>
        <p:nvSpPr>
          <p:cNvPr id="3" name="Объект 2"/>
          <p:cNvSpPr>
            <a:spLocks noGrp="1"/>
          </p:cNvSpPr>
          <p:nvPr>
            <p:ph idx="1"/>
          </p:nvPr>
        </p:nvSpPr>
        <p:spPr>
          <a:xfrm>
            <a:off x="0" y="1767841"/>
            <a:ext cx="12192000" cy="2331719"/>
          </a:xfrm>
        </p:spPr>
        <p:txBody>
          <a:bodyPr>
            <a:noAutofit/>
          </a:bodyPr>
          <a:lstStyle/>
          <a:p>
            <a:r>
              <a:rPr lang="en-US" sz="3200" b="1" dirty="0" smtClean="0">
                <a:solidFill>
                  <a:schemeClr val="tx1"/>
                </a:solidFill>
              </a:rPr>
              <a:t>The Beehive State of Utah has no more beehives than any other state. The nickname is from the Mormon Church's symbol for hard work.</a:t>
            </a:r>
          </a:p>
          <a:p>
            <a:r>
              <a:rPr lang="ru-RU" sz="3200" b="1" dirty="0" smtClean="0">
                <a:solidFill>
                  <a:schemeClr val="tx1"/>
                </a:solidFill>
              </a:rPr>
              <a:t>В Юте - "Штате-Улье" - пчёл не больше, чем в любом другом штате. Прозвище происходит от мормонского символа упорного труда - пчелы</a:t>
            </a:r>
            <a:r>
              <a:rPr lang="ru-RU" sz="3200" b="1" dirty="0" smtClean="0">
                <a:solidFill>
                  <a:schemeClr val="bg1"/>
                </a:solidFill>
              </a:rPr>
              <a:t>.</a:t>
            </a:r>
            <a:endParaRPr lang="ru-RU" sz="3200" b="1" dirty="0">
              <a:solidFill>
                <a:schemeClr val="bg1"/>
              </a:solidFill>
            </a:endParaRPr>
          </a:p>
        </p:txBody>
      </p:sp>
    </p:spTree>
    <p:extLst>
      <p:ext uri="{BB962C8B-B14F-4D97-AF65-F5344CB8AC3E}">
        <p14:creationId xmlns:p14="http://schemas.microsoft.com/office/powerpoint/2010/main" val="1858599585"/>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2869"/>
            <a:ext cx="12192000" cy="6845131"/>
          </a:xfrm>
          <a:prstGeom prst="rect">
            <a:avLst/>
          </a:prstGeom>
        </p:spPr>
      </p:pic>
      <p:sp>
        <p:nvSpPr>
          <p:cNvPr id="3" name="Объект 2"/>
          <p:cNvSpPr>
            <a:spLocks noGrp="1"/>
          </p:cNvSpPr>
          <p:nvPr>
            <p:ph idx="1"/>
          </p:nvPr>
        </p:nvSpPr>
        <p:spPr>
          <a:xfrm>
            <a:off x="0" y="4294505"/>
            <a:ext cx="11940540" cy="1740535"/>
          </a:xfrm>
        </p:spPr>
        <p:txBody>
          <a:bodyPr>
            <a:noAutofit/>
          </a:bodyPr>
          <a:lstStyle/>
          <a:p>
            <a:r>
              <a:rPr lang="en-US" sz="3200" b="1" dirty="0" smtClean="0">
                <a:solidFill>
                  <a:schemeClr val="tx1"/>
                </a:solidFill>
              </a:rPr>
              <a:t>The eastern state of Vermont is proud of its beautiful Green Mountains so it calls itself the Green Mountain State.</a:t>
            </a:r>
          </a:p>
          <a:p>
            <a:r>
              <a:rPr lang="ru-RU" sz="3200" b="1" dirty="0" smtClean="0">
                <a:solidFill>
                  <a:schemeClr val="tx1"/>
                </a:solidFill>
              </a:rPr>
              <a:t>Восточный штат Вермонт гордится своими прекрасными Зелёными горами, поэтому и называется "Штат Зелёных Гор".</a:t>
            </a:r>
            <a:endParaRPr lang="ru-RU" sz="3200" b="1" dirty="0">
              <a:solidFill>
                <a:schemeClr val="tx1"/>
              </a:solidFill>
            </a:endParaRPr>
          </a:p>
        </p:txBody>
      </p:sp>
      <p:pic>
        <p:nvPicPr>
          <p:cNvPr id="5" name="Рисунок 4"/>
          <p:cNvPicPr>
            <a:picLocks noChangeAspect="1"/>
          </p:cNvPicPr>
          <p:nvPr/>
        </p:nvPicPr>
        <p:blipFill>
          <a:blip r:embed="rId3"/>
          <a:stretch>
            <a:fillRect/>
          </a:stretch>
        </p:blipFill>
        <p:spPr>
          <a:xfrm>
            <a:off x="0" y="0"/>
            <a:ext cx="4831080" cy="3145415"/>
          </a:xfrm>
          <a:prstGeom prst="rect">
            <a:avLst/>
          </a:prstGeom>
        </p:spPr>
      </p:pic>
    </p:spTree>
    <p:extLst>
      <p:ext uri="{BB962C8B-B14F-4D97-AF65-F5344CB8AC3E}">
        <p14:creationId xmlns:p14="http://schemas.microsoft.com/office/powerpoint/2010/main" val="2634840817"/>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0480" y="31114"/>
            <a:ext cx="12161520" cy="6859219"/>
          </a:xfrm>
          <a:prstGeom prst="rect">
            <a:avLst/>
          </a:prstGeom>
        </p:spPr>
      </p:pic>
      <p:sp>
        <p:nvSpPr>
          <p:cNvPr id="3" name="Объект 2"/>
          <p:cNvSpPr>
            <a:spLocks noGrp="1"/>
          </p:cNvSpPr>
          <p:nvPr>
            <p:ph idx="1"/>
          </p:nvPr>
        </p:nvSpPr>
        <p:spPr>
          <a:xfrm>
            <a:off x="-121920" y="2018955"/>
            <a:ext cx="12039600" cy="2883535"/>
          </a:xfrm>
        </p:spPr>
        <p:txBody>
          <a:bodyPr>
            <a:noAutofit/>
          </a:bodyPr>
          <a:lstStyle/>
          <a:p>
            <a:r>
              <a:rPr lang="en-US" sz="3200" b="1" dirty="0" smtClean="0"/>
              <a:t>The southern state of Virginia is called the Old Dominion. Long ago, King Charles the Second of England added the colony's coat of arms to his shield. It joined his other dominions of England, Ireland, and Scotland.</a:t>
            </a:r>
          </a:p>
          <a:p>
            <a:endParaRPr lang="en-US" sz="3200" b="1" dirty="0"/>
          </a:p>
          <a:p>
            <a:endParaRPr lang="en-US" sz="3200" b="1" dirty="0" smtClean="0"/>
          </a:p>
          <a:p>
            <a:endParaRPr lang="en-US" sz="3200" b="1" dirty="0"/>
          </a:p>
          <a:p>
            <a:endParaRPr lang="en-US" sz="3200" b="1" dirty="0" smtClean="0"/>
          </a:p>
          <a:p>
            <a:r>
              <a:rPr lang="ru-RU" sz="3200" b="1" dirty="0" smtClean="0">
                <a:solidFill>
                  <a:schemeClr val="bg1"/>
                </a:solidFill>
              </a:rPr>
              <a:t>Южный штат Вирджиния называется "Старым Доминионом". Давным-давно английский король Карл </a:t>
            </a:r>
            <a:r>
              <a:rPr lang="en-US" sz="3200" b="1" dirty="0" smtClean="0">
                <a:solidFill>
                  <a:schemeClr val="bg1"/>
                </a:solidFill>
              </a:rPr>
              <a:t>II </a:t>
            </a:r>
            <a:r>
              <a:rPr lang="ru-RU" sz="3200" b="1" dirty="0" smtClean="0">
                <a:solidFill>
                  <a:schemeClr val="bg1"/>
                </a:solidFill>
              </a:rPr>
              <a:t>добавил к своему щиту (гербу) герб этой колонии. Таким образом эта колония присоединилась к другим доминионам Англии, Ирландии и Шотландии.</a:t>
            </a:r>
            <a:endParaRPr lang="ru-RU" sz="3200" b="1" dirty="0">
              <a:solidFill>
                <a:schemeClr val="bg1"/>
              </a:solidFill>
            </a:endParaRPr>
          </a:p>
        </p:txBody>
      </p:sp>
      <p:pic>
        <p:nvPicPr>
          <p:cNvPr id="4" name="Рисунок 3"/>
          <p:cNvPicPr>
            <a:picLocks noChangeAspect="1"/>
          </p:cNvPicPr>
          <p:nvPr/>
        </p:nvPicPr>
        <p:blipFill>
          <a:blip r:embed="rId3"/>
          <a:stretch>
            <a:fillRect/>
          </a:stretch>
        </p:blipFill>
        <p:spPr>
          <a:xfrm>
            <a:off x="182880" y="2018955"/>
            <a:ext cx="3688164" cy="2392680"/>
          </a:xfrm>
          <a:prstGeom prst="rect">
            <a:avLst/>
          </a:prstGeom>
        </p:spPr>
      </p:pic>
    </p:spTree>
    <p:extLst>
      <p:ext uri="{BB962C8B-B14F-4D97-AF65-F5344CB8AC3E}">
        <p14:creationId xmlns:p14="http://schemas.microsoft.com/office/powerpoint/2010/main" val="3884067670"/>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79161"/>
            <a:ext cx="12192000" cy="6937161"/>
          </a:xfrm>
          <a:prstGeom prst="rect">
            <a:avLst/>
          </a:prstGeom>
        </p:spPr>
      </p:pic>
      <p:sp>
        <p:nvSpPr>
          <p:cNvPr id="3" name="Объект 2"/>
          <p:cNvSpPr>
            <a:spLocks noGrp="1"/>
          </p:cNvSpPr>
          <p:nvPr>
            <p:ph idx="1"/>
          </p:nvPr>
        </p:nvSpPr>
        <p:spPr>
          <a:xfrm>
            <a:off x="5181600" y="585623"/>
            <a:ext cx="7010400" cy="1889760"/>
          </a:xfrm>
        </p:spPr>
        <p:txBody>
          <a:bodyPr>
            <a:noAutofit/>
          </a:bodyPr>
          <a:lstStyle/>
          <a:p>
            <a:r>
              <a:rPr lang="en-US" sz="2800" b="1" dirty="0" smtClean="0"/>
              <a:t>West Virginia broke away from Virginia in the eighteen sixties. It is called simply the Mountain State for the ancient Appalachian mountains.</a:t>
            </a:r>
          </a:p>
          <a:p>
            <a:endParaRPr lang="en-US" sz="3200" b="1" dirty="0" smtClean="0">
              <a:solidFill>
                <a:schemeClr val="bg1"/>
              </a:solidFill>
            </a:endParaRPr>
          </a:p>
          <a:p>
            <a:endParaRPr lang="en-US" sz="3200" b="1" dirty="0" smtClean="0">
              <a:solidFill>
                <a:schemeClr val="bg1"/>
              </a:solidFill>
            </a:endParaRPr>
          </a:p>
        </p:txBody>
      </p:sp>
      <p:sp>
        <p:nvSpPr>
          <p:cNvPr id="7" name="Прямоугольник 6"/>
          <p:cNvSpPr/>
          <p:nvPr/>
        </p:nvSpPr>
        <p:spPr>
          <a:xfrm>
            <a:off x="1478280" y="3389419"/>
            <a:ext cx="6096000" cy="3046988"/>
          </a:xfrm>
          <a:prstGeom prst="rect">
            <a:avLst/>
          </a:prstGeom>
        </p:spPr>
        <p:txBody>
          <a:bodyPr>
            <a:spAutoFit/>
          </a:bodyPr>
          <a:lstStyle/>
          <a:p>
            <a:r>
              <a:rPr lang="ru-RU" sz="3200" b="1" dirty="0"/>
              <a:t>Западная Вирджиния откололась от Вирджинии в 1860-х годах. Она называется просто "Горный Штат" по древним горам Аппалачи.</a:t>
            </a:r>
          </a:p>
        </p:txBody>
      </p:sp>
    </p:spTree>
    <p:extLst>
      <p:ext uri="{BB962C8B-B14F-4D97-AF65-F5344CB8AC3E}">
        <p14:creationId xmlns:p14="http://schemas.microsoft.com/office/powerpoint/2010/main" val="1716541549"/>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2225"/>
            <a:ext cx="12192000" cy="6883420"/>
          </a:xfrm>
          <a:prstGeom prst="rect">
            <a:avLst/>
          </a:prstGeom>
        </p:spPr>
      </p:pic>
      <p:sp>
        <p:nvSpPr>
          <p:cNvPr id="3" name="Объект 2"/>
          <p:cNvSpPr>
            <a:spLocks noGrp="1"/>
          </p:cNvSpPr>
          <p:nvPr>
            <p:ph idx="1"/>
          </p:nvPr>
        </p:nvSpPr>
        <p:spPr>
          <a:xfrm>
            <a:off x="0" y="-22225"/>
            <a:ext cx="12192000" cy="4351338"/>
          </a:xfrm>
        </p:spPr>
        <p:txBody>
          <a:bodyPr>
            <a:noAutofit/>
          </a:bodyPr>
          <a:lstStyle/>
          <a:p>
            <a:r>
              <a:rPr lang="en-US" sz="3600" b="1" dirty="0" smtClean="0">
                <a:solidFill>
                  <a:srgbClr val="FFFF00"/>
                </a:solidFill>
              </a:rPr>
              <a:t>And we have saved perhaps the most American nickname for last. The western state of Wyoming was once an area where cattle were transported east. And where there are cattle, there are men - and now women - to move them. So Wyoming is the Cowboy State.</a:t>
            </a:r>
          </a:p>
          <a:p>
            <a:endParaRPr lang="en-US" sz="3600" b="1" dirty="0" smtClean="0">
              <a:solidFill>
                <a:srgbClr val="FFFF00"/>
              </a:solidFill>
            </a:endParaRPr>
          </a:p>
          <a:p>
            <a:pPr marL="0" indent="0">
              <a:buNone/>
            </a:pPr>
            <a:endParaRPr lang="en-US" sz="3200" b="1" dirty="0" smtClean="0"/>
          </a:p>
          <a:p>
            <a:r>
              <a:rPr lang="ru-RU" sz="3600" b="1" dirty="0">
                <a:solidFill>
                  <a:srgbClr val="FFFF00"/>
                </a:solidFill>
              </a:rPr>
              <a:t>И напоследок мы приберегли самое интересное прозвище штата. Западный штат Вайоминг был когда-то районом транспортировки скота на восток страны. А где есть скот, там есть мужчины (а в наше время - женщины), занимающиеся его перегонкой. Поэтому Вайоминг называют "Штатом Ковбоев".</a:t>
            </a:r>
          </a:p>
        </p:txBody>
      </p:sp>
    </p:spTree>
    <p:extLst>
      <p:ext uri="{BB962C8B-B14F-4D97-AF65-F5344CB8AC3E}">
        <p14:creationId xmlns:p14="http://schemas.microsoft.com/office/powerpoint/2010/main" val="351614083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s://encrypted-tbn2.gstatic.com/images?q=tbn:ANd9GcTsJDREGT0B7JGYCSUXXxfqr-0k6eMQB8zFRz8SbqW3mOCEkm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60"/>
            <a:ext cx="12192000" cy="679024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0" y="2185927"/>
            <a:ext cx="12036425" cy="4806047"/>
          </a:xfrm>
        </p:spPr>
        <p:txBody>
          <a:bodyPr>
            <a:noAutofit/>
          </a:bodyPr>
          <a:lstStyle/>
          <a:p>
            <a:r>
              <a:rPr lang="en-US" sz="3600" b="1" dirty="0">
                <a:solidFill>
                  <a:schemeClr val="tx1"/>
                </a:solidFill>
              </a:rPr>
              <a:t>The southern state of Arkansas is the Land of </a:t>
            </a:r>
            <a:r>
              <a:rPr lang="en-US" sz="3200" b="1" dirty="0">
                <a:solidFill>
                  <a:schemeClr val="tx1"/>
                </a:solidFill>
              </a:rPr>
              <a:t>Opportunity. The state legislature chose this nickname. Arkansas is rich in natural resources and has become a favorite place for older people to retire.</a:t>
            </a:r>
          </a:p>
          <a:p>
            <a:r>
              <a:rPr lang="ru-RU" sz="3200" b="1" dirty="0">
                <a:solidFill>
                  <a:schemeClr val="tx1"/>
                </a:solidFill>
              </a:rPr>
              <a:t>Южный штат Арканзас называют "Земля (благоприятных) возможностей". Это прозвище выбрало законодательное собрание штата. Арканзас богат природными ресурсами и стал любимым местом для жизни в пожилом возрасте на пенсии.</a:t>
            </a:r>
          </a:p>
        </p:txBody>
      </p:sp>
      <p:pic>
        <p:nvPicPr>
          <p:cNvPr id="4100" name="Picture 4" descr="http://upload.wikimedia.org/wikipedia/commons/thumb/9/9d/Flag_of_Arkansas.svg/250px-Flag_of_Arkansa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2247" y="-38348"/>
            <a:ext cx="3329753" cy="22242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isitcryptoville.com/wp-content/uploads/2012/10/arkansass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120" y="67760"/>
            <a:ext cx="2849880" cy="211816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sr22insurancequotes.org/images/states/arkansas-postca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7760"/>
            <a:ext cx="2946972" cy="214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349347"/>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www.glavs.com/userfiles/Califor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591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tore.legendsofamerica.com/images/products/large_83_cs-ca103-California-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86278"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0" y="2438400"/>
            <a:ext cx="12192000" cy="4351338"/>
          </a:xfrm>
        </p:spPr>
        <p:txBody>
          <a:bodyPr>
            <a:noAutofit/>
          </a:bodyPr>
          <a:lstStyle/>
          <a:p>
            <a:r>
              <a:rPr lang="en-US" sz="2800" b="1" dirty="0">
                <a:solidFill>
                  <a:schemeClr val="tx1"/>
                </a:solidFill>
              </a:rPr>
              <a:t>In a popular Spanish book, a fictional island called "California" was filled with gold. Sure enough, plenty of it was discovered in the real California, in eighteen forty-eight. This started a gold rush unlike any other in American history in the Golden State.</a:t>
            </a:r>
          </a:p>
          <a:p>
            <a:endParaRPr lang="en-US" sz="2800" b="1" dirty="0">
              <a:solidFill>
                <a:schemeClr val="tx1"/>
              </a:solidFill>
            </a:endParaRPr>
          </a:p>
          <a:p>
            <a:r>
              <a:rPr lang="ru-RU" sz="2800" b="1" dirty="0">
                <a:solidFill>
                  <a:schemeClr val="tx1"/>
                </a:solidFill>
              </a:rPr>
              <a:t>В популярной испанской книге "Калифорнией" называлась вымышленная земля, богатая золотом. И конечно же, в реальном штате Калифорния в 1848 году были открыты богатые месторождения золота. Началась невиданная ранее в американской истории золотая лихорадка, и Калифорния получила прозвище "Золотой Штат".</a:t>
            </a:r>
          </a:p>
        </p:txBody>
      </p:sp>
      <p:pic>
        <p:nvPicPr>
          <p:cNvPr id="5124" name="Picture 4" descr="http://www.parks.ca.gov/pages/22491/images/california_state_fla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0"/>
            <a:ext cx="3657600" cy="214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178215"/>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encrypted-tbn3.gstatic.com/images?q=tbn:ANd9GcSRf-4IivfD-pbO1FvRSEbSnKO0X9UqeGmMq4NCCPEljU4GLy6e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274320" y="2233745"/>
            <a:ext cx="12633960" cy="4351338"/>
          </a:xfrm>
        </p:spPr>
        <p:txBody>
          <a:bodyPr>
            <a:noAutofit/>
          </a:bodyPr>
          <a:lstStyle/>
          <a:p>
            <a:r>
              <a:rPr lang="en-US" sz="3200" b="1" dirty="0" smtClean="0">
                <a:solidFill>
                  <a:schemeClr val="tx1"/>
                </a:solidFill>
              </a:rPr>
              <a:t>You would think Colorado would be known as the Rocky Mountain State. But its nickname is the Centennial State. That is because it became a state in eighteen seventy-six, exactly one hundred years after the nation declared its independence.</a:t>
            </a:r>
          </a:p>
          <a:p>
            <a:r>
              <a:rPr lang="ru-RU" sz="3200" b="1" dirty="0" smtClean="0">
                <a:solidFill>
                  <a:schemeClr val="tx1"/>
                </a:solidFill>
              </a:rPr>
              <a:t>Вы можете подумать, что прозвищем штата Колорадо будет "Штат Скалистых Гор". Но его прозвище "Штат Столетия". Дело в том, что Колорадо стал штатом в 1876 году, в год столетия провозглашения независимости США.</a:t>
            </a:r>
            <a:endParaRPr lang="ru-RU" sz="3200" b="1" dirty="0">
              <a:solidFill>
                <a:schemeClr val="tx1"/>
              </a:solidFill>
            </a:endParaRPr>
          </a:p>
        </p:txBody>
      </p:sp>
      <p:pic>
        <p:nvPicPr>
          <p:cNvPr id="4" name="Рисунок 3"/>
          <p:cNvPicPr>
            <a:picLocks noChangeAspect="1"/>
          </p:cNvPicPr>
          <p:nvPr/>
        </p:nvPicPr>
        <p:blipFill>
          <a:blip r:embed="rId3"/>
          <a:stretch>
            <a:fillRect/>
          </a:stretch>
        </p:blipFill>
        <p:spPr>
          <a:xfrm>
            <a:off x="3703899" y="0"/>
            <a:ext cx="3736411" cy="1584960"/>
          </a:xfrm>
          <a:prstGeom prst="rect">
            <a:avLst/>
          </a:prstGeom>
        </p:spPr>
      </p:pic>
    </p:spTree>
    <p:extLst>
      <p:ext uri="{BB962C8B-B14F-4D97-AF65-F5344CB8AC3E}">
        <p14:creationId xmlns:p14="http://schemas.microsoft.com/office/powerpoint/2010/main" val="2446572260"/>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kreases.co.uk/USA/Images/Connecticut%20Map%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458"/>
            <a:ext cx="4819891" cy="217244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819891" y="350837"/>
            <a:ext cx="3756949" cy="1325563"/>
          </a:xfrm>
        </p:spPr>
        <p:txBody>
          <a:bodyPr>
            <a:normAutofit/>
          </a:bodyPr>
          <a:lstStyle/>
          <a:p>
            <a:r>
              <a:rPr lang="en-US" sz="6000" b="1" i="1" dirty="0" smtClean="0">
                <a:effectLst>
                  <a:outerShdw blurRad="38100" dist="38100" dir="2700000" algn="tl">
                    <a:srgbClr val="000000">
                      <a:alpha val="43137"/>
                    </a:srgbClr>
                  </a:outerShdw>
                </a:effectLst>
              </a:rPr>
              <a:t>Nutmeg</a:t>
            </a:r>
            <a:endParaRPr lang="ru-RU" sz="6000" b="1" i="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0" y="2435466"/>
            <a:ext cx="12243965" cy="4587891"/>
          </a:xfrm>
        </p:spPr>
        <p:txBody>
          <a:bodyPr>
            <a:normAutofit fontScale="85000" lnSpcReduction="20000"/>
          </a:bodyPr>
          <a:lstStyle/>
          <a:p>
            <a:r>
              <a:rPr lang="en-US" sz="3600" b="1" dirty="0">
                <a:solidFill>
                  <a:schemeClr val="accent6">
                    <a:lumMod val="50000"/>
                  </a:schemeClr>
                </a:solidFill>
              </a:rPr>
              <a:t>Connecticut is called the Nutmeg State after a spice. Connecticut Yankees, as people in this northeast state are called, are known to be smart in business. So smart that it was said they could sell wooden, meaning false, nutmegs to strangers.</a:t>
            </a:r>
          </a:p>
          <a:p>
            <a:r>
              <a:rPr lang="ru-RU" sz="3600" b="1" dirty="0">
                <a:solidFill>
                  <a:schemeClr val="accent6">
                    <a:lumMod val="50000"/>
                  </a:schemeClr>
                </a:solidFill>
              </a:rPr>
              <a:t>Коннектикут называют "Мускатным Штатом" по мускатному ореху. Жителей этого северо-восточного штата зовут "янки из Коннектикута", они известны как очень деловые люди. Такие деловые, что про них говорили: могут чужакам продать деревянную подделку под мускатный орех.</a:t>
            </a:r>
          </a:p>
          <a:p>
            <a:endParaRPr lang="ru-RU" dirty="0"/>
          </a:p>
        </p:txBody>
      </p:sp>
      <p:pic>
        <p:nvPicPr>
          <p:cNvPr id="7176" name="Picture 8" descr="http://networkconnecticut.com/uploads/images/2014/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840" y="-107850"/>
            <a:ext cx="3667125" cy="224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105574"/>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destateparks.com/images/parks/fenwick-island/assawoman/assawoman-b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3823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50471" y="3429001"/>
            <a:ext cx="12388708" cy="2876309"/>
          </a:xfrm>
        </p:spPr>
        <p:txBody>
          <a:bodyPr>
            <a:noAutofit/>
          </a:bodyPr>
          <a:lstStyle/>
          <a:p>
            <a:r>
              <a:rPr lang="en-US" sz="3200" b="1" dirty="0">
                <a:solidFill>
                  <a:schemeClr val="tx1"/>
                </a:solidFill>
              </a:rPr>
              <a:t>Little Delaware is called the First State because it was the first state - the first to approve the new United States Constitution.</a:t>
            </a:r>
          </a:p>
          <a:p>
            <a:endParaRPr lang="en-US" sz="3200" b="1" dirty="0">
              <a:solidFill>
                <a:schemeClr val="tx1"/>
              </a:solidFill>
            </a:endParaRPr>
          </a:p>
          <a:p>
            <a:r>
              <a:rPr lang="ru-RU" sz="3200" b="1" dirty="0">
                <a:solidFill>
                  <a:schemeClr val="tx1"/>
                </a:solidFill>
              </a:rPr>
              <a:t>Маленький штат Делавэр называют "Первым Штатом", потому что он первым принял (одобрил) американскую конституцию.</a:t>
            </a:r>
          </a:p>
        </p:txBody>
      </p:sp>
      <p:pic>
        <p:nvPicPr>
          <p:cNvPr id="5" name="Рисунок 4"/>
          <p:cNvPicPr>
            <a:picLocks noChangeAspect="1"/>
          </p:cNvPicPr>
          <p:nvPr/>
        </p:nvPicPr>
        <p:blipFill>
          <a:blip r:embed="rId3"/>
          <a:stretch>
            <a:fillRect/>
          </a:stretch>
        </p:blipFill>
        <p:spPr>
          <a:xfrm>
            <a:off x="2476983" y="-57874"/>
            <a:ext cx="6690167" cy="2534857"/>
          </a:xfrm>
          <a:prstGeom prst="rect">
            <a:avLst/>
          </a:prstGeom>
        </p:spPr>
      </p:pic>
      <p:pic>
        <p:nvPicPr>
          <p:cNvPr id="11" name="Рисунок 10"/>
          <p:cNvPicPr>
            <a:picLocks noChangeAspect="1"/>
          </p:cNvPicPr>
          <p:nvPr/>
        </p:nvPicPr>
        <p:blipFill>
          <a:blip r:embed="rId4"/>
          <a:stretch>
            <a:fillRect/>
          </a:stretch>
        </p:blipFill>
        <p:spPr>
          <a:xfrm>
            <a:off x="1" y="1"/>
            <a:ext cx="2476982" cy="2476982"/>
          </a:xfrm>
          <a:prstGeom prst="rect">
            <a:avLst/>
          </a:prstGeom>
        </p:spPr>
      </p:pic>
    </p:spTree>
    <p:extLst>
      <p:ext uri="{BB962C8B-B14F-4D97-AF65-F5344CB8AC3E}">
        <p14:creationId xmlns:p14="http://schemas.microsoft.com/office/powerpoint/2010/main" val="1416237651"/>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538</TotalTime>
  <Words>2630</Words>
  <Application>Microsoft Office PowerPoint</Application>
  <PresentationFormat>Произвольный</PresentationFormat>
  <Paragraphs>132</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Сектор</vt:lpstr>
      <vt:lpstr>Nicknames of American's states </vt:lpstr>
      <vt:lpstr>Презентация PowerPoint</vt:lpstr>
      <vt:lpstr>Alaska</vt:lpstr>
      <vt:lpstr>Презентация PowerPoint</vt:lpstr>
      <vt:lpstr>Презентация PowerPoint</vt:lpstr>
      <vt:lpstr>Презентация PowerPoint</vt:lpstr>
      <vt:lpstr>Презентация PowerPoint</vt:lpstr>
      <vt:lpstr>Nutmeg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yaroslav shentsov</dc:creator>
  <cp:lastModifiedBy>Пользователь Windows</cp:lastModifiedBy>
  <cp:revision>45</cp:revision>
  <dcterms:created xsi:type="dcterms:W3CDTF">2014-09-22T11:15:33Z</dcterms:created>
  <dcterms:modified xsi:type="dcterms:W3CDTF">2022-12-14T08:18:09Z</dcterms:modified>
</cp:coreProperties>
</file>