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7" y="-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7DBF7C4-585E-41CB-8310-6DD5D299FC9F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1/6/2023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4CB98B8-7EDE-47F0-8266-DA1A770A912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office-apps.net/templates-powerpoint/588-geometricheskie-figury.html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4"/>
          <p:cNvPicPr/>
          <p:nvPr/>
        </p:nvPicPr>
        <p:blipFill>
          <a:blip r:embed="rId2"/>
          <a:stretch/>
        </p:blipFill>
        <p:spPr>
          <a:xfrm>
            <a:off x="2160" y="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2857488" y="839520"/>
            <a:ext cx="5531232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latin typeface="Calibri"/>
              </a:rPr>
              <a:t>Внеклассное мероприятие</a:t>
            </a:r>
          </a:p>
          <a:p>
            <a:pPr algn="ctr">
              <a:lnSpc>
                <a:spcPct val="100000"/>
              </a:lnSpc>
            </a:pPr>
            <a:r>
              <a:rPr lang="ru-RU" sz="3600" b="1" spc="-1" dirty="0">
                <a:solidFill>
                  <a:srgbClr val="000000"/>
                </a:solidFill>
                <a:latin typeface="Calibri"/>
              </a:rPr>
              <a:t>п</a:t>
            </a:r>
            <a:r>
              <a:rPr lang="ru-RU" sz="3600" b="1" spc="-1" dirty="0" smtClean="0">
                <a:solidFill>
                  <a:srgbClr val="000000"/>
                </a:solidFill>
                <a:latin typeface="Calibri"/>
              </a:rPr>
              <a:t>о математике </a:t>
            </a: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latin typeface="Calibri"/>
              </a:rPr>
              <a:t>Игра «Звездный час» </a:t>
            </a: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latin typeface="Calibri"/>
              </a:rPr>
              <a:t>для обучающихся 8-10 классов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/>
          </p:nvPr>
        </p:nvSpPr>
        <p:spPr>
          <a:xfrm>
            <a:off x="4357686" y="4071942"/>
            <a:ext cx="4643470" cy="12241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Подготовила и провела </a:t>
            </a:r>
          </a:p>
          <a:p>
            <a:pPr algn="ctr"/>
            <a:r>
              <a:rPr lang="ru-RU" dirty="0" smtClean="0"/>
              <a:t>учитель математики </a:t>
            </a:r>
          </a:p>
          <a:p>
            <a:pPr algn="ctr"/>
            <a:r>
              <a:rPr lang="ru-RU" dirty="0" smtClean="0"/>
              <a:t>МКОУ Орловской СОШ им. И.Ф. </a:t>
            </a:r>
            <a:r>
              <a:rPr lang="ru-RU" dirty="0" err="1" smtClean="0"/>
              <a:t>Жужукина</a:t>
            </a:r>
            <a:r>
              <a:rPr lang="ru-RU" dirty="0" smtClean="0"/>
              <a:t> </a:t>
            </a:r>
            <a:r>
              <a:rPr lang="ru-RU" dirty="0" err="1" smtClean="0"/>
              <a:t>Рогонова</a:t>
            </a:r>
            <a:r>
              <a:rPr lang="ru-RU" dirty="0" smtClean="0"/>
              <a:t> Галина Геннадиевна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Задание 3</a:t>
            </a:r>
            <a:r>
              <a:rPr lang="ru-RU" sz="3200" dirty="0" smtClean="0"/>
              <a:t>: Перед вами четыре кривые.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00034" y="3429000"/>
            <a:ext cx="8229240" cy="2724304"/>
          </a:xfrm>
        </p:spPr>
        <p:txBody>
          <a:bodyPr/>
          <a:lstStyle/>
          <a:p>
            <a:r>
              <a:rPr lang="ru-RU" dirty="0" smtClean="0"/>
              <a:t>Вопрос 1: На каком рисунке представлен график квадратичной функции?</a:t>
            </a:r>
          </a:p>
          <a:p>
            <a:r>
              <a:rPr lang="ru-RU" dirty="0" smtClean="0"/>
              <a:t>Ответ: парабола.</a:t>
            </a:r>
            <a:endParaRPr lang="ru-RU" dirty="0"/>
          </a:p>
          <a:p>
            <a:r>
              <a:rPr lang="ru-RU" dirty="0" smtClean="0"/>
              <a:t>Вопрос 2: На каком рисунке изображен график возрастающей на всей области определения функции?</a:t>
            </a:r>
          </a:p>
          <a:p>
            <a:r>
              <a:rPr lang="ru-RU" dirty="0" smtClean="0"/>
              <a:t>Ответ: прямая.</a:t>
            </a:r>
            <a:endParaRPr lang="ru-RU" dirty="0"/>
          </a:p>
        </p:txBody>
      </p:sp>
      <p:pic>
        <p:nvPicPr>
          <p:cNvPr id="4" name="Рисунок 3" descr="https://image3.slideserve.com/6612270/slide5-l.jpg"/>
          <p:cNvPicPr/>
          <p:nvPr/>
        </p:nvPicPr>
        <p:blipFill>
          <a:blip r:embed="rId2"/>
          <a:srcRect l="2131" t="28218" r="2600" b="6683"/>
          <a:stretch>
            <a:fillRect/>
          </a:stretch>
        </p:blipFill>
        <p:spPr bwMode="auto">
          <a:xfrm>
            <a:off x="142844" y="1571612"/>
            <a:ext cx="3000396" cy="20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resh.edu.ru/uploads/lesson_extract/6922/20210716104622/OEBPS/objects/t_math_6_81_12/5d9f1d7001d50ef547ba28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643050"/>
            <a:ext cx="2769870" cy="184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dn01.ru/files/users/images/ec/46/ec46fb2f32fc937df55b9845a26c568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857364"/>
            <a:ext cx="2643206" cy="157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786874" cy="1571636"/>
          </a:xfrm>
        </p:spPr>
        <p:txBody>
          <a:bodyPr/>
          <a:lstStyle/>
          <a:p>
            <a:pPr algn="ctr"/>
            <a:r>
              <a:rPr lang="ru-RU" sz="3600" b="1" dirty="0"/>
              <a:t> </a:t>
            </a:r>
            <a:r>
              <a:rPr lang="ru-RU" sz="3600" b="1" dirty="0" smtClean="0"/>
              <a:t>2 тур</a:t>
            </a:r>
            <a:br>
              <a:rPr lang="ru-RU" sz="3600" b="1" dirty="0" smtClean="0"/>
            </a:br>
            <a:r>
              <a:rPr lang="ru-RU" sz="2800" b="1" dirty="0" smtClean="0"/>
              <a:t>1 задание: </a:t>
            </a:r>
            <a:r>
              <a:rPr lang="ru-RU" sz="2800" dirty="0" smtClean="0"/>
              <a:t>Перед вами портреты древнегреческих ученых, живших в </a:t>
            </a:r>
            <a:r>
              <a:rPr lang="en-US" sz="2800" dirty="0" smtClean="0"/>
              <a:t>VI – III </a:t>
            </a:r>
            <a:r>
              <a:rPr lang="ru-RU" sz="2800" dirty="0" smtClean="0"/>
              <a:t>вв. до н.э.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00034" y="4286256"/>
            <a:ext cx="8229240" cy="2009924"/>
          </a:xfrm>
        </p:spPr>
        <p:txBody>
          <a:bodyPr/>
          <a:lstStyle/>
          <a:p>
            <a:r>
              <a:rPr lang="ru-RU" dirty="0" smtClean="0"/>
              <a:t>Девизом каждого, кто нашел что-то новое, является слово </a:t>
            </a:r>
            <a:r>
              <a:rPr lang="ru-RU" dirty="0" err="1" smtClean="0"/>
              <a:t>слово</a:t>
            </a:r>
            <a:r>
              <a:rPr lang="ru-RU" dirty="0" smtClean="0"/>
              <a:t> «Эврика!». Так воскликнул ученый, открыв новый закон. Он же с большой точностью вычислил значение Пи – отношение длины окружности к ее диаметру.</a:t>
            </a:r>
            <a:endParaRPr lang="ru-RU" dirty="0"/>
          </a:p>
        </p:txBody>
      </p:sp>
      <p:pic>
        <p:nvPicPr>
          <p:cNvPr id="22530" name="Picture 2" descr="https://pictures.telegram-store.com/channels/memynalubiyelya/915_2021_03_29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1802186" cy="2643206"/>
          </a:xfrm>
          <a:prstGeom prst="rect">
            <a:avLst/>
          </a:prstGeom>
          <a:noFill/>
        </p:spPr>
      </p:pic>
      <p:sp>
        <p:nvSpPr>
          <p:cNvPr id="22532" name="AutoShape 4" descr="https://museum-kam.ru/800/600/https/ds05.infourok.ru/uploads/ex/0e07/00087276-75bd4b97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museum-kam.ru/800/600/https/ds05.infourok.ru/uploads/ex/0e07/00087276-75bd4b97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s://kartinkin.net/uploads/posts/2022-07/1657666966_19-kartinkin-net-p-kartinki-pifagora-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357430"/>
            <a:ext cx="22145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https://fs.znanio.ru/methodology/images/77/fb/77fb21354bedd1b65f15fad3523ad253b484b6b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214554"/>
            <a:ext cx="3214710" cy="2411033"/>
          </a:xfrm>
          <a:prstGeom prst="rect">
            <a:avLst/>
          </a:prstGeom>
          <a:noFill/>
        </p:spPr>
      </p:pic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5500694" y="6000768"/>
            <a:ext cx="2536825" cy="373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Ответ: Архимед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2 Задание: </a:t>
            </a:r>
            <a:r>
              <a:rPr lang="ru-RU" sz="2400" dirty="0" smtClean="0"/>
              <a:t>Кому из них принадлежат слова:  «Числа правят миром»?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186766" cy="59414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Ответ : Пифагор.</a:t>
            </a:r>
          </a:p>
          <a:p>
            <a:r>
              <a:rPr lang="ru-RU" sz="2400" b="1" dirty="0" smtClean="0"/>
              <a:t>3 задание: </a:t>
            </a:r>
            <a:r>
              <a:rPr lang="ru-RU" sz="2400" dirty="0" smtClean="0"/>
              <a:t>Кто из этих ученых сформулировал следующие теоремы: «Вертикальные углы равны», «В равнобедренном треугольнике углы при основании равны», «Диаметр делит круг пополам»?</a:t>
            </a:r>
          </a:p>
          <a:p>
            <a:r>
              <a:rPr lang="ru-RU" sz="2000" dirty="0" smtClean="0"/>
              <a:t>Ответ: Фалес.</a:t>
            </a:r>
          </a:p>
          <a:p>
            <a:r>
              <a:rPr lang="ru-RU" sz="2800" b="1" dirty="0" smtClean="0"/>
              <a:t>4 задание: </a:t>
            </a:r>
            <a:r>
              <a:rPr lang="ru-RU" sz="2800" dirty="0" smtClean="0"/>
              <a:t>Кто из этих ученых участвовал в атлетических состязаниях и на олимпийских играх был дважды увенчан лавровым венком за победу в кулачном бою?</a:t>
            </a:r>
          </a:p>
          <a:p>
            <a:r>
              <a:rPr lang="ru-RU" sz="2000" dirty="0" smtClean="0"/>
              <a:t>Ответ: Пифагор.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/>
          </p:nvPr>
        </p:nvSpPr>
        <p:spPr>
          <a:xfrm>
            <a:off x="357158" y="2000240"/>
            <a:ext cx="8229240" cy="4405908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Перед вами квадратичные функции, графиками которых являются параболы.</a:t>
            </a:r>
          </a:p>
          <a:p>
            <a:r>
              <a:rPr lang="ru-RU" sz="2000" dirty="0" smtClean="0"/>
              <a:t>Вопрос 1: Верно ли, что ветви всех парабол направлены вниз. Ответ обоснуйте.</a:t>
            </a:r>
          </a:p>
          <a:p>
            <a:r>
              <a:rPr lang="ru-RU" sz="2000" dirty="0" smtClean="0"/>
              <a:t>Вопрос 2: Вершина какой параболы находится в точке с координатами (0;3)?</a:t>
            </a:r>
          </a:p>
          <a:p>
            <a:r>
              <a:rPr lang="ru-RU" sz="2000" dirty="0" smtClean="0"/>
              <a:t>Вопрос 3: Осью симметрии какой параболы является прямая у = - 7?</a:t>
            </a:r>
          </a:p>
          <a:p>
            <a:r>
              <a:rPr lang="ru-RU" sz="2000" dirty="0" smtClean="0"/>
              <a:t>Вопрос 4: Какую из парабол можно получить из графика функции   </a:t>
            </a:r>
            <a:r>
              <a:rPr lang="ru-RU" sz="2000" dirty="0"/>
              <a:t>у = х</a:t>
            </a:r>
            <a:r>
              <a:rPr lang="ru-RU" sz="2000" baseline="30000" dirty="0"/>
              <a:t>2 </a:t>
            </a:r>
            <a:endParaRPr lang="ru-RU" sz="2000" dirty="0" smtClean="0"/>
          </a:p>
          <a:p>
            <a:r>
              <a:rPr lang="ru-RU" sz="2000" dirty="0" smtClean="0"/>
              <a:t>с помощью двух параллельных переносов: вдоль оси абсцисс на 7 </a:t>
            </a:r>
            <a:r>
              <a:rPr lang="ru-RU" sz="2000" dirty="0" err="1" smtClean="0"/>
              <a:t>ед.отр</a:t>
            </a:r>
            <a:r>
              <a:rPr lang="ru-RU" sz="2000" dirty="0" smtClean="0"/>
              <a:t>. влево и вдоль оси ординат на 3 </a:t>
            </a:r>
            <a:r>
              <a:rPr lang="ru-RU" sz="2000" dirty="0" err="1" smtClean="0"/>
              <a:t>ед.отр</a:t>
            </a:r>
            <a:r>
              <a:rPr lang="ru-RU" sz="2000" dirty="0" smtClean="0"/>
              <a:t>. вниз?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Конкурс капитанов</a:t>
            </a:r>
            <a:endParaRPr lang="ru-RU" sz="40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1285860"/>
            <a:ext cx="1643074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 = - х</a:t>
            </a:r>
            <a:r>
              <a:rPr kumimoji="0" lang="ru-RU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– 7х + 3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14546" y="1285860"/>
            <a:ext cx="1571636" cy="488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 = - 1 + 3х +7 х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929058" y="1285860"/>
            <a:ext cx="1571636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 = - (х+7)</a:t>
            </a:r>
            <a:r>
              <a:rPr kumimoji="0" lang="ru-RU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- 3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786446" y="1285860"/>
            <a:ext cx="1643074" cy="488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 = 3 – 7х</a:t>
            </a:r>
            <a:r>
              <a:rPr kumimoji="0" lang="ru-RU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Игра с болельщиками «Аукцион математических терминов»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Побеждает тот, кто последним назовет слово…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Финал «Арифметика»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ru-RU" dirty="0" smtClean="0"/>
              <a:t>Из слова «арифметика» нужно составить как можно больше слов. Каждую букву разрешается использовать столько раз, сколько она встречается в этом слове. Тот кто назовет больше слов за 2 минуты – победит.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240" cy="1144800"/>
          </a:xfrm>
        </p:spPr>
        <p:txBody>
          <a:bodyPr/>
          <a:lstStyle/>
          <a:p>
            <a:pPr algn="ctr"/>
            <a:r>
              <a:rPr lang="ru-RU" sz="4400" b="1" dirty="0" smtClean="0"/>
              <a:t>Итог игры. Награждение победителей.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240" cy="4572032"/>
          </a:xfrm>
        </p:spPr>
        <p:txBody>
          <a:bodyPr/>
          <a:lstStyle/>
          <a:p>
            <a:pPr algn="ctr"/>
            <a:r>
              <a:rPr lang="ru-RU" sz="3600" b="1" dirty="0" smtClean="0"/>
              <a:t>Используемые ресурсы:</a:t>
            </a:r>
            <a:br>
              <a:rPr lang="ru-RU" sz="36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>Ш</a:t>
            </a:r>
            <a:r>
              <a:rPr lang="ru-RU" sz="3200" dirty="0" smtClean="0"/>
              <a:t>аблон для презентации: </a:t>
            </a:r>
            <a:r>
              <a:rPr lang="en-US" sz="3200" dirty="0" smtClean="0">
                <a:hlinkClick r:id="rId2"/>
              </a:rPr>
              <a:t>https://office-apps.net/templates-powerpoint/588-geometricheskie-figury.html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Материал для презентации: серия Учение с увлечением. Математика. Предметная неделя в школе, Москва, Издательство «Глобус», 2010 г.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3"/>
          <p:cNvPicPr/>
          <p:nvPr/>
        </p:nvPicPr>
        <p:blipFill>
          <a:blip r:embed="rId2"/>
          <a:stretch/>
        </p:blipFill>
        <p:spPr>
          <a:xfrm>
            <a:off x="2160" y="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2762280" y="407160"/>
            <a:ext cx="361908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latin typeface="Calibri"/>
              </a:rPr>
              <a:t>Правила игры</a:t>
            </a:r>
            <a:endParaRPr lang="en-US" sz="3600" b="1" strike="noStrike" spc="-1" dirty="0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285720" y="928670"/>
            <a:ext cx="8572560" cy="4357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 smtClean="0">
                <a:latin typeface="Arial"/>
              </a:rPr>
              <a:t>За каждый правильный ответ игрок получает 1 балл</a:t>
            </a: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spc="-1" dirty="0" smtClean="0">
                <a:latin typeface="Arial"/>
              </a:rPr>
              <a:t>Если и его партнер правильно отвечает на вопрос, то они получают звезду. В нашей игре это будет какая-либо геометрическая фигура.</a:t>
            </a: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 smtClean="0">
                <a:latin typeface="Arial"/>
              </a:rPr>
              <a:t>Если игрок ответил неправильно, а партнер – правильно, то звезда не дается.</a:t>
            </a: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spc="-1" dirty="0" smtClean="0">
                <a:latin typeface="Arial"/>
              </a:rPr>
              <a:t>На обдумывание каждого вопроса дается 5 сек.</a:t>
            </a: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spc="-1" dirty="0" smtClean="0">
                <a:latin typeface="Arial"/>
              </a:rPr>
              <a:t>После каждого тура</a:t>
            </a:r>
            <a:r>
              <a:rPr lang="ru-RU" sz="2000" spc="-1" dirty="0" smtClean="0">
                <a:latin typeface="Arial"/>
              </a:rPr>
              <a:t>, </a:t>
            </a:r>
            <a:r>
              <a:rPr lang="ru-RU" sz="2000" spc="-1" dirty="0" smtClean="0">
                <a:latin typeface="Arial"/>
              </a:rPr>
              <a:t>будет отсеиваться одна пара игроков, набравшая наименьшее количество очков.</a:t>
            </a: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spc="-1" dirty="0" smtClean="0">
                <a:latin typeface="Arial"/>
              </a:rPr>
              <a:t>Если у нескольких пар число очков окажется одинаковым, то будут учитываться звезды.</a:t>
            </a: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spc="-1" dirty="0" smtClean="0">
                <a:latin typeface="Arial"/>
              </a:rPr>
              <a:t>В </a:t>
            </a:r>
            <a:r>
              <a:rPr lang="ru-RU" sz="2000" spc="-1" dirty="0" err="1" smtClean="0">
                <a:latin typeface="Arial"/>
              </a:rPr>
              <a:t>супер-игре</a:t>
            </a:r>
            <a:r>
              <a:rPr lang="ru-RU" sz="2000" spc="-1" dirty="0" smtClean="0">
                <a:latin typeface="Arial"/>
              </a:rPr>
              <a:t> сразятся две пары, дошедшие до финала.</a:t>
            </a: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endParaRPr lang="ru-RU" sz="2400" spc="-1" dirty="0" smtClean="0">
              <a:latin typeface="Arial"/>
            </a:endParaRP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endParaRPr lang="ru-RU" sz="2400" b="0" strike="noStrike" spc="-1" dirty="0" smtClean="0">
              <a:latin typeface="Arial"/>
            </a:endParaRP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endParaRPr lang="ru-RU" sz="2400" b="0" strike="noStrike" spc="-1" dirty="0" smtClean="0">
              <a:latin typeface="Arial"/>
            </a:endParaRP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5"/>
          <p:cNvPicPr/>
          <p:nvPr/>
        </p:nvPicPr>
        <p:blipFill>
          <a:blip r:embed="rId2"/>
          <a:stretch/>
        </p:blipFill>
        <p:spPr>
          <a:xfrm>
            <a:off x="4320" y="-142900"/>
            <a:ext cx="9139680" cy="685764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2762280" y="407160"/>
            <a:ext cx="361908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latin typeface="Calibri"/>
              </a:rPr>
              <a:t>1 тур</a:t>
            </a:r>
            <a:endParaRPr lang="en-US" sz="3600" b="1" strike="noStrike" spc="-1" dirty="0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357158" y="857232"/>
            <a:ext cx="8572560" cy="1071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50000"/>
              </a:lnSpc>
              <a:buClr>
                <a:srgbClr val="000000"/>
              </a:buClr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</a:rPr>
              <a:t>1 задание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</a:rPr>
              <a:t>: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Кто из этих великих людей является автором учебника для детей под названием «Арифметика»?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1026" name="Picture 2" descr="https://onlystands.ru/sites/4-onlystands/photoalbums/25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2948240" cy="4040640"/>
          </a:xfrm>
          <a:prstGeom prst="rect">
            <a:avLst/>
          </a:prstGeom>
          <a:noFill/>
        </p:spPr>
      </p:pic>
      <p:pic>
        <p:nvPicPr>
          <p:cNvPr id="1032" name="Picture 8" descr="http://images.myshared.ru/4/182541/slide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071810"/>
            <a:ext cx="3214710" cy="2411033"/>
          </a:xfrm>
          <a:prstGeom prst="rect">
            <a:avLst/>
          </a:prstGeom>
          <a:noFill/>
        </p:spPr>
      </p:pic>
      <p:pic>
        <p:nvPicPr>
          <p:cNvPr id="1034" name="Picture 10" descr="https://opac.rcpbmo.ru/upload/iblock/c01/im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214554"/>
            <a:ext cx="3048022" cy="2286016"/>
          </a:xfrm>
          <a:prstGeom prst="rect">
            <a:avLst/>
          </a:prstGeom>
          <a:noFill/>
        </p:spPr>
      </p:pic>
      <p:sp>
        <p:nvSpPr>
          <p:cNvPr id="1035" name="WordArt 11"/>
          <p:cNvSpPr>
            <a:spLocks noChangeArrowheads="1" noChangeShapeType="1" noTextEdit="1"/>
          </p:cNvSpPr>
          <p:nvPr/>
        </p:nvSpPr>
        <p:spPr bwMode="auto">
          <a:xfrm>
            <a:off x="2857488" y="5286388"/>
            <a:ext cx="6065847" cy="1050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Ответ: Лев Николаевич Толстой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написал оригинальный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учебник "Арифметика"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Вопрос 2: </a:t>
            </a:r>
            <a:r>
              <a:rPr lang="ru-RU" sz="3200" dirty="0" smtClean="0"/>
              <a:t>С кем из них произошел следующий случай?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27531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«…На камзоле продрались локти. Повстречавший его придворный щёголь ехидно заметил по этому поводу: «Учёность выглядывает оттуда…» «Нисколько, сударь, - немедленно ответил он, - глупость заглядывает туда!»</a:t>
            </a:r>
            <a:endParaRPr lang="ru-RU" sz="2400" dirty="0"/>
          </a:p>
        </p:txBody>
      </p:sp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4071934" y="5429264"/>
            <a:ext cx="4351335" cy="6937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2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Ответ: Михаил </a:t>
            </a:r>
          </a:p>
          <a:p>
            <a:pPr algn="ctr" rtl="0"/>
            <a:r>
              <a:rPr lang="ru-RU" sz="32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Васильевич Ломоносов</a:t>
            </a:r>
            <a:endParaRPr lang="ru-RU" sz="32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Вопрос 3</a:t>
            </a:r>
            <a:r>
              <a:rPr lang="ru-RU" sz="2800" dirty="0" smtClean="0"/>
              <a:t>: Кто из этих знаменитых людей сделал интересное и меткое «арифметическое» сравнение,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0127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человек подобен дроби, числитель которой есть то, что человек представляет собой, а знаменатель – то, что он думает о себе. Чем большего мнения о себе человек, тем больше знаменатель, а значит, тем меньше дробь.</a:t>
            </a:r>
            <a:endParaRPr lang="ru-RU" sz="2800" dirty="0"/>
          </a:p>
        </p:txBody>
      </p:sp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4214810" y="5429264"/>
            <a:ext cx="4351335" cy="8366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Ответ: Лев</a:t>
            </a:r>
          </a:p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Николаевич Толстой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Вопрос 4: </a:t>
            </a:r>
            <a:r>
              <a:rPr lang="ru-RU" sz="2800" dirty="0" smtClean="0"/>
              <a:t>Кому принадлежат слова?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2395984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2800" dirty="0" smtClean="0"/>
              <a:t>Вдохновение нужно в геометрии, как и в поэзии»</a:t>
            </a:r>
            <a:endParaRPr lang="ru-RU" dirty="0"/>
          </a:p>
        </p:txBody>
      </p:sp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3857620" y="5357826"/>
            <a:ext cx="4000528" cy="6937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Ответ: Александр</a:t>
            </a:r>
          </a:p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Сергеевич Пушкин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Вопрос 5: </a:t>
            </a:r>
            <a:r>
              <a:rPr lang="ru-RU" sz="2800" dirty="0" smtClean="0"/>
              <a:t>Мне кажется, что фамилиями этих людей названы города. Так ли это?</a:t>
            </a:r>
            <a:endParaRPr lang="ru-RU" sz="2800" dirty="0"/>
          </a:p>
        </p:txBody>
      </p:sp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2357422" y="3000372"/>
            <a:ext cx="5715040" cy="2428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Ответ: оказывается, </a:t>
            </a:r>
          </a:p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Ленинградской области </a:t>
            </a:r>
          </a:p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есть города </a:t>
            </a:r>
          </a:p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Пушкин и Ломоносов. </a:t>
            </a:r>
          </a:p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Города Толстой </a:t>
            </a:r>
          </a:p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пока еще нет.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Вопрос 6: </a:t>
            </a:r>
            <a:r>
              <a:rPr lang="ru-RU" sz="2800" dirty="0" smtClean="0"/>
              <a:t>По чьему проекту в 1755 году был организован Московский университет, носящий ныне его имя?</a:t>
            </a:r>
            <a:endParaRPr lang="ru-RU" sz="2800" dirty="0"/>
          </a:p>
        </p:txBody>
      </p:sp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2928926" y="4214818"/>
            <a:ext cx="4710113" cy="1050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Ответ: Михаил Васильевич</a:t>
            </a:r>
          </a:p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Ломоносов. 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240" cy="1285884"/>
          </a:xfrm>
        </p:spPr>
        <p:txBody>
          <a:bodyPr/>
          <a:lstStyle/>
          <a:p>
            <a:pPr algn="ctr"/>
            <a:r>
              <a:rPr lang="ru-RU" sz="3600" b="1" dirty="0" smtClean="0"/>
              <a:t>Задание 2: </a:t>
            </a:r>
            <a:r>
              <a:rPr lang="ru-RU" sz="3600" dirty="0" smtClean="0"/>
              <a:t>Перед вами четырехугольники.</a:t>
            </a:r>
            <a:br>
              <a:rPr lang="ru-RU" sz="3600" dirty="0" smtClean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2428868"/>
            <a:ext cx="8229240" cy="4071966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Вопрос1: Какой четырехугольник по очень важному признаку является лишним?</a:t>
            </a:r>
          </a:p>
          <a:p>
            <a:r>
              <a:rPr lang="ru-RU" dirty="0" smtClean="0"/>
              <a:t>Ответ: Трапеция.</a:t>
            </a:r>
          </a:p>
          <a:p>
            <a:r>
              <a:rPr lang="ru-RU" dirty="0" smtClean="0"/>
              <a:t>Вопрос 2: Какая из этих фигур обладает наибольшим количеством свойств?</a:t>
            </a:r>
          </a:p>
          <a:p>
            <a:r>
              <a:rPr lang="ru-RU" dirty="0" smtClean="0"/>
              <a:t>Ответ: Квадрат.</a:t>
            </a:r>
          </a:p>
          <a:p>
            <a:r>
              <a:rPr lang="ru-RU" dirty="0" smtClean="0"/>
              <a:t>Вопрос 3: Для какого четырехугольника имеет смысл  выражение «Найдите среднюю линию»?</a:t>
            </a:r>
          </a:p>
          <a:p>
            <a:r>
              <a:rPr lang="ru-RU" dirty="0" smtClean="0"/>
              <a:t>Ответ: Трапеция.</a:t>
            </a:r>
          </a:p>
          <a:p>
            <a:r>
              <a:rPr lang="ru-RU" dirty="0" smtClean="0"/>
              <a:t>Вопрос 4: Название какой фигуры в переводе с греческого языка означает «обеденный столик»? </a:t>
            </a:r>
          </a:p>
          <a:p>
            <a:r>
              <a:rPr lang="ru-RU" dirty="0" smtClean="0"/>
              <a:t>Ответ: Трапеция.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14488"/>
            <a:ext cx="107157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1643050"/>
            <a:ext cx="178595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>
            <a:off x="2143108" y="1714488"/>
            <a:ext cx="1571636" cy="100013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4572000" y="1785926"/>
            <a:ext cx="1500198" cy="92869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792</Words>
  <Application>LibreOffice/5.4.3.2$Windows_x86 LibreOffice_project/92a7159f7e4af62137622921e809f8546db437e5</Application>
  <PresentationFormat>Экран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Вопрос 2: С кем из них произошел следующий случай?</vt:lpstr>
      <vt:lpstr>Вопрос 3: Кто из этих знаменитых людей сделал интересное и меткое «арифметическое» сравнение, </vt:lpstr>
      <vt:lpstr>Вопрос 4: Кому принадлежат слова?</vt:lpstr>
      <vt:lpstr>Вопрос 5: Мне кажется, что фамилиями этих людей названы города. Так ли это?</vt:lpstr>
      <vt:lpstr>Вопрос 6: По чьему проекту в 1755 году был организован Московский университет, носящий ныне его имя?</vt:lpstr>
      <vt:lpstr>Задание 2: Перед вами четырехугольники. </vt:lpstr>
      <vt:lpstr>Задание 3: Перед вами четыре кривые.</vt:lpstr>
      <vt:lpstr> 2 тур 1 задание: Перед вами портреты древнегреческих ученых, живших в VI – III вв. до н.э.</vt:lpstr>
      <vt:lpstr>2 Задание: Кому из них принадлежат слова:  «Числа правят миром»?</vt:lpstr>
      <vt:lpstr>Конкурс капитанов</vt:lpstr>
      <vt:lpstr>Игра с болельщиками «Аукцион математических терминов»</vt:lpstr>
      <vt:lpstr>Финал «Арифметика»</vt:lpstr>
      <vt:lpstr>Итог игры. Награждение победителей.</vt:lpstr>
      <vt:lpstr>Используемые ресурсы:  Шаблон для презентации: https://office-apps.net/templates-powerpoint/588-geometricheskie-figury.html  Материал для презентации: серия Учение с увлечением. Математика. Предметная неделя в школе, Москва, Издательство «Глобус», 2010 г.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Галина</cp:lastModifiedBy>
  <cp:revision>38</cp:revision>
  <dcterms:created xsi:type="dcterms:W3CDTF">2013-11-19T05:52:05Z</dcterms:created>
  <dcterms:modified xsi:type="dcterms:W3CDTF">2023-01-06T14:39:14Z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</vt:i4>
  </property>
</Properties>
</file>