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9" r:id="rId3"/>
    <p:sldId id="270" r:id="rId4"/>
    <p:sldId id="271" r:id="rId5"/>
    <p:sldId id="272" r:id="rId6"/>
    <p:sldId id="273" r:id="rId7"/>
    <p:sldId id="274" r:id="rId8"/>
    <p:sldId id="275" r:id="rId9"/>
    <p:sldId id="257" r:id="rId10"/>
    <p:sldId id="258" r:id="rId11"/>
    <p:sldId id="276" r:id="rId12"/>
    <p:sldId id="277" r:id="rId13"/>
    <p:sldId id="278" r:id="rId14"/>
    <p:sldId id="259" r:id="rId15"/>
    <p:sldId id="261" r:id="rId16"/>
    <p:sldId id="260" r:id="rId17"/>
    <p:sldId id="262" r:id="rId18"/>
    <p:sldId id="263" r:id="rId19"/>
    <p:sldId id="264" r:id="rId20"/>
    <p:sldId id="265" r:id="rId21"/>
    <p:sldId id="266" r:id="rId22"/>
    <p:sldId id="267" r:id="rId23"/>
    <p:sldId id="268"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87" d="100"/>
          <a:sy n="87" d="100"/>
        </p:scale>
        <p:origin x="-86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fld id="{2C268750-EF96-459B-BB6F-1B7A289FE1B4}" type="datetimeFigureOut">
              <a:rPr lang="ru-RU" smtClean="0"/>
              <a:pPr/>
              <a:t>12.10.2015</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85E08358-BB2B-4D9A-9289-26B41FCF4CAC}"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2C268750-EF96-459B-BB6F-1B7A289FE1B4}" type="datetimeFigureOut">
              <a:rPr lang="ru-RU" smtClean="0"/>
              <a:pPr/>
              <a:t>12.10.2015</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85E08358-BB2B-4D9A-9289-26B41FCF4CA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2C268750-EF96-459B-BB6F-1B7A289FE1B4}" type="datetimeFigureOut">
              <a:rPr lang="ru-RU" smtClean="0"/>
              <a:pPr/>
              <a:t>12.10.2015</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85E08358-BB2B-4D9A-9289-26B41FCF4CAC}"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2C268750-EF96-459B-BB6F-1B7A289FE1B4}" type="datetimeFigureOut">
              <a:rPr lang="ru-RU" smtClean="0"/>
              <a:pPr/>
              <a:t>12.10.2015</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85E08358-BB2B-4D9A-9289-26B41FCF4CAC}"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2C268750-EF96-459B-BB6F-1B7A289FE1B4}" type="datetimeFigureOut">
              <a:rPr lang="ru-RU" smtClean="0"/>
              <a:pPr/>
              <a:t>12.10.2015</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85E08358-BB2B-4D9A-9289-26B41FCF4CAC}"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fld id="{2C268750-EF96-459B-BB6F-1B7A289FE1B4}" type="datetimeFigureOut">
              <a:rPr lang="ru-RU" smtClean="0"/>
              <a:pPr/>
              <a:t>12.10.2015</a:t>
            </a:fld>
            <a:endParaRPr lang="ru-RU"/>
          </a:p>
        </p:txBody>
      </p:sp>
      <p:sp>
        <p:nvSpPr>
          <p:cNvPr id="6" name="Нижний колонтитул 4"/>
          <p:cNvSpPr>
            <a:spLocks noGrp="1"/>
          </p:cNvSpPr>
          <p:nvPr>
            <p:ph type="ftr" sz="quarter" idx="11"/>
          </p:nvPr>
        </p:nvSpPr>
        <p:spPr/>
        <p:txBody>
          <a:bodyPr/>
          <a:lstStyle>
            <a:lvl1pPr>
              <a:defRPr/>
            </a:lvl1pPr>
          </a:lstStyle>
          <a:p>
            <a:endParaRPr lang="ru-RU"/>
          </a:p>
        </p:txBody>
      </p:sp>
      <p:sp>
        <p:nvSpPr>
          <p:cNvPr id="7" name="Номер слайда 5"/>
          <p:cNvSpPr>
            <a:spLocks noGrp="1"/>
          </p:cNvSpPr>
          <p:nvPr>
            <p:ph type="sldNum" sz="quarter" idx="12"/>
          </p:nvPr>
        </p:nvSpPr>
        <p:spPr/>
        <p:txBody>
          <a:bodyPr/>
          <a:lstStyle>
            <a:lvl1pPr>
              <a:defRPr/>
            </a:lvl1pPr>
          </a:lstStyle>
          <a:p>
            <a:fld id="{85E08358-BB2B-4D9A-9289-26B41FCF4CAC}"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fld id="{2C268750-EF96-459B-BB6F-1B7A289FE1B4}" type="datetimeFigureOut">
              <a:rPr lang="ru-RU" smtClean="0"/>
              <a:pPr/>
              <a:t>12.10.2015</a:t>
            </a:fld>
            <a:endParaRPr lang="ru-RU"/>
          </a:p>
        </p:txBody>
      </p:sp>
      <p:sp>
        <p:nvSpPr>
          <p:cNvPr id="8" name="Нижний колонтитул 4"/>
          <p:cNvSpPr>
            <a:spLocks noGrp="1"/>
          </p:cNvSpPr>
          <p:nvPr>
            <p:ph type="ftr" sz="quarter" idx="11"/>
          </p:nvPr>
        </p:nvSpPr>
        <p:spPr/>
        <p:txBody>
          <a:bodyPr/>
          <a:lstStyle>
            <a:lvl1pPr>
              <a:defRPr/>
            </a:lvl1pPr>
          </a:lstStyle>
          <a:p>
            <a:endParaRPr lang="ru-RU"/>
          </a:p>
        </p:txBody>
      </p:sp>
      <p:sp>
        <p:nvSpPr>
          <p:cNvPr id="9" name="Номер слайда 5"/>
          <p:cNvSpPr>
            <a:spLocks noGrp="1"/>
          </p:cNvSpPr>
          <p:nvPr>
            <p:ph type="sldNum" sz="quarter" idx="12"/>
          </p:nvPr>
        </p:nvSpPr>
        <p:spPr/>
        <p:txBody>
          <a:bodyPr/>
          <a:lstStyle>
            <a:lvl1pPr>
              <a:defRPr/>
            </a:lvl1pPr>
          </a:lstStyle>
          <a:p>
            <a:fld id="{85E08358-BB2B-4D9A-9289-26B41FCF4CAC}"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fld id="{2C268750-EF96-459B-BB6F-1B7A289FE1B4}" type="datetimeFigureOut">
              <a:rPr lang="ru-RU" smtClean="0"/>
              <a:pPr/>
              <a:t>12.10.2015</a:t>
            </a:fld>
            <a:endParaRPr lang="ru-RU"/>
          </a:p>
        </p:txBody>
      </p:sp>
      <p:sp>
        <p:nvSpPr>
          <p:cNvPr id="4" name="Нижний колонтитул 4"/>
          <p:cNvSpPr>
            <a:spLocks noGrp="1"/>
          </p:cNvSpPr>
          <p:nvPr>
            <p:ph type="ftr" sz="quarter" idx="11"/>
          </p:nvPr>
        </p:nvSpPr>
        <p:spPr/>
        <p:txBody>
          <a:bodyPr/>
          <a:lstStyle>
            <a:lvl1pPr>
              <a:defRPr/>
            </a:lvl1pPr>
          </a:lstStyle>
          <a:p>
            <a:endParaRPr lang="ru-RU"/>
          </a:p>
        </p:txBody>
      </p:sp>
      <p:sp>
        <p:nvSpPr>
          <p:cNvPr id="5" name="Номер слайда 5"/>
          <p:cNvSpPr>
            <a:spLocks noGrp="1"/>
          </p:cNvSpPr>
          <p:nvPr>
            <p:ph type="sldNum" sz="quarter" idx="12"/>
          </p:nvPr>
        </p:nvSpPr>
        <p:spPr/>
        <p:txBody>
          <a:bodyPr/>
          <a:lstStyle>
            <a:lvl1pPr>
              <a:defRPr/>
            </a:lvl1pPr>
          </a:lstStyle>
          <a:p>
            <a:fld id="{85E08358-BB2B-4D9A-9289-26B41FCF4CAC}"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fld id="{2C268750-EF96-459B-BB6F-1B7A289FE1B4}" type="datetimeFigureOut">
              <a:rPr lang="ru-RU" smtClean="0"/>
              <a:pPr/>
              <a:t>12.10.2015</a:t>
            </a:fld>
            <a:endParaRPr lang="ru-RU"/>
          </a:p>
        </p:txBody>
      </p:sp>
      <p:sp>
        <p:nvSpPr>
          <p:cNvPr id="3" name="Нижний колонтитул 4"/>
          <p:cNvSpPr>
            <a:spLocks noGrp="1"/>
          </p:cNvSpPr>
          <p:nvPr>
            <p:ph type="ftr" sz="quarter" idx="11"/>
          </p:nvPr>
        </p:nvSpPr>
        <p:spPr/>
        <p:txBody>
          <a:bodyPr/>
          <a:lstStyle>
            <a:lvl1pPr>
              <a:defRPr/>
            </a:lvl1pPr>
          </a:lstStyle>
          <a:p>
            <a:endParaRPr lang="ru-RU"/>
          </a:p>
        </p:txBody>
      </p:sp>
      <p:sp>
        <p:nvSpPr>
          <p:cNvPr id="4" name="Номер слайда 5"/>
          <p:cNvSpPr>
            <a:spLocks noGrp="1"/>
          </p:cNvSpPr>
          <p:nvPr>
            <p:ph type="sldNum" sz="quarter" idx="12"/>
          </p:nvPr>
        </p:nvSpPr>
        <p:spPr/>
        <p:txBody>
          <a:bodyPr/>
          <a:lstStyle>
            <a:lvl1pPr>
              <a:defRPr/>
            </a:lvl1pPr>
          </a:lstStyle>
          <a:p>
            <a:fld id="{85E08358-BB2B-4D9A-9289-26B41FCF4CAC}"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fld id="{2C268750-EF96-459B-BB6F-1B7A289FE1B4}" type="datetimeFigureOut">
              <a:rPr lang="ru-RU" smtClean="0"/>
              <a:pPr/>
              <a:t>12.10.2015</a:t>
            </a:fld>
            <a:endParaRPr lang="ru-RU"/>
          </a:p>
        </p:txBody>
      </p:sp>
      <p:sp>
        <p:nvSpPr>
          <p:cNvPr id="6" name="Нижний колонтитул 4"/>
          <p:cNvSpPr>
            <a:spLocks noGrp="1"/>
          </p:cNvSpPr>
          <p:nvPr>
            <p:ph type="ftr" sz="quarter" idx="11"/>
          </p:nvPr>
        </p:nvSpPr>
        <p:spPr/>
        <p:txBody>
          <a:bodyPr/>
          <a:lstStyle>
            <a:lvl1pPr>
              <a:defRPr/>
            </a:lvl1pPr>
          </a:lstStyle>
          <a:p>
            <a:endParaRPr lang="ru-RU"/>
          </a:p>
        </p:txBody>
      </p:sp>
      <p:sp>
        <p:nvSpPr>
          <p:cNvPr id="7" name="Номер слайда 5"/>
          <p:cNvSpPr>
            <a:spLocks noGrp="1"/>
          </p:cNvSpPr>
          <p:nvPr>
            <p:ph type="sldNum" sz="quarter" idx="12"/>
          </p:nvPr>
        </p:nvSpPr>
        <p:spPr/>
        <p:txBody>
          <a:bodyPr/>
          <a:lstStyle>
            <a:lvl1pPr>
              <a:defRPr/>
            </a:lvl1pPr>
          </a:lstStyle>
          <a:p>
            <a:fld id="{85E08358-BB2B-4D9A-9289-26B41FCF4CAC}"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fld id="{2C268750-EF96-459B-BB6F-1B7A289FE1B4}" type="datetimeFigureOut">
              <a:rPr lang="ru-RU" smtClean="0"/>
              <a:pPr/>
              <a:t>12.10.2015</a:t>
            </a:fld>
            <a:endParaRPr lang="ru-RU"/>
          </a:p>
        </p:txBody>
      </p:sp>
      <p:sp>
        <p:nvSpPr>
          <p:cNvPr id="6" name="Нижний колонтитул 4"/>
          <p:cNvSpPr>
            <a:spLocks noGrp="1"/>
          </p:cNvSpPr>
          <p:nvPr>
            <p:ph type="ftr" sz="quarter" idx="11"/>
          </p:nvPr>
        </p:nvSpPr>
        <p:spPr/>
        <p:txBody>
          <a:bodyPr/>
          <a:lstStyle>
            <a:lvl1pPr>
              <a:defRPr/>
            </a:lvl1pPr>
          </a:lstStyle>
          <a:p>
            <a:endParaRPr lang="ru-RU"/>
          </a:p>
        </p:txBody>
      </p:sp>
      <p:sp>
        <p:nvSpPr>
          <p:cNvPr id="7" name="Номер слайда 5"/>
          <p:cNvSpPr>
            <a:spLocks noGrp="1"/>
          </p:cNvSpPr>
          <p:nvPr>
            <p:ph type="sldNum" sz="quarter" idx="12"/>
          </p:nvPr>
        </p:nvSpPr>
        <p:spPr/>
        <p:txBody>
          <a:bodyPr/>
          <a:lstStyle>
            <a:lvl1pPr>
              <a:defRPr/>
            </a:lvl1pPr>
          </a:lstStyle>
          <a:p>
            <a:fld id="{85E08358-BB2B-4D9A-9289-26B41FCF4CAC}"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fld id="{2C268750-EF96-459B-BB6F-1B7A289FE1B4}" type="datetimeFigureOut">
              <a:rPr lang="ru-RU" smtClean="0"/>
              <a:pPr/>
              <a:t>12.10.2015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fld id="{85E08358-BB2B-4D9A-9289-26B41FCF4CAC}"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advClick="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b="1" dirty="0" smtClean="0">
                <a:solidFill>
                  <a:srgbClr val="FF0000"/>
                </a:solidFill>
              </a:rPr>
              <a:t>Направление «Любовь»</a:t>
            </a:r>
            <a:endParaRPr lang="ru-RU" b="1" dirty="0">
              <a:solidFill>
                <a:srgbClr val="FF0000"/>
              </a:solidFill>
            </a:endParaRPr>
          </a:p>
        </p:txBody>
      </p:sp>
      <p:sp>
        <p:nvSpPr>
          <p:cNvPr id="3" name="Подзаголовок 2"/>
          <p:cNvSpPr>
            <a:spLocks noGrp="1"/>
          </p:cNvSpPr>
          <p:nvPr>
            <p:ph type="subTitle" idx="1"/>
          </p:nvPr>
        </p:nvSpPr>
        <p:spPr/>
        <p:txBody>
          <a:bodyPr/>
          <a:lstStyle/>
          <a:p>
            <a:r>
              <a:rPr lang="ru-RU" b="1" dirty="0" smtClean="0">
                <a:solidFill>
                  <a:schemeClr val="accent6">
                    <a:lumMod val="50000"/>
                  </a:schemeClr>
                </a:solidFill>
              </a:rPr>
              <a:t>Подготовка к итоговому сочинению в 11 классе</a:t>
            </a:r>
            <a:endParaRPr lang="ru-RU" b="1" dirty="0">
              <a:solidFill>
                <a:schemeClr val="accent6">
                  <a:lumMod val="50000"/>
                </a:schemeClr>
              </a:solidFill>
            </a:endParaRPr>
          </a:p>
        </p:txBody>
      </p:sp>
    </p:spTree>
    <p:extLst>
      <p:ext uri="{BB962C8B-B14F-4D97-AF65-F5344CB8AC3E}">
        <p14:creationId xmlns:p14="http://schemas.microsoft.com/office/powerpoint/2010/main" val="2082337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t>Вариант «уникального» вступления и заключения</a:t>
            </a:r>
            <a:endParaRPr lang="ru-RU" sz="3200" b="1" dirty="0"/>
          </a:p>
        </p:txBody>
      </p:sp>
      <p:sp>
        <p:nvSpPr>
          <p:cNvPr id="3" name="Объект 2"/>
          <p:cNvSpPr>
            <a:spLocks noGrp="1"/>
          </p:cNvSpPr>
          <p:nvPr>
            <p:ph idx="1"/>
          </p:nvPr>
        </p:nvSpPr>
        <p:spPr>
          <a:xfrm>
            <a:off x="457200" y="1556792"/>
            <a:ext cx="8229600" cy="4569371"/>
          </a:xfrm>
        </p:spPr>
        <p:txBody>
          <a:bodyPr>
            <a:normAutofit lnSpcReduction="10000"/>
          </a:bodyPr>
          <a:lstStyle/>
          <a:p>
            <a:pPr algn="just"/>
            <a:r>
              <a:rPr lang="ru-RU" sz="2400" b="1" dirty="0" smtClean="0">
                <a:solidFill>
                  <a:srgbClr val="FF0000"/>
                </a:solidFill>
              </a:rPr>
              <a:t>Вступление</a:t>
            </a:r>
            <a:r>
              <a:rPr lang="ru-RU" sz="2400" b="1" dirty="0">
                <a:solidFill>
                  <a:srgbClr val="FF0000"/>
                </a:solidFill>
              </a:rPr>
              <a:t>: </a:t>
            </a:r>
            <a:r>
              <a:rPr lang="ru-RU" sz="2400" b="1" dirty="0"/>
              <a:t>Любовь – великое счастье. Любовь к Отчизне, любовь матери к детям, любовь мужчины и женщины… Счастливы те, в чьих сердцах живут настоящие чувства. Любовь </a:t>
            </a:r>
            <a:r>
              <a:rPr lang="ru-RU" sz="2400" b="1" i="1" dirty="0"/>
              <a:t>способна изменить человека, сделать его лучше. </a:t>
            </a:r>
            <a:r>
              <a:rPr lang="ru-RU" sz="2400" b="1" i="1" dirty="0">
                <a:solidFill>
                  <a:srgbClr val="0070C0"/>
                </a:solidFill>
              </a:rPr>
              <a:t>Главная героиня повести А. И. Куприна «Гранатовый браслет» поняла, что есть на земле настоящая любовь. </a:t>
            </a:r>
            <a:endParaRPr lang="ru-RU" sz="2400" b="1" i="1" dirty="0" smtClean="0">
              <a:solidFill>
                <a:srgbClr val="0070C0"/>
              </a:solidFill>
            </a:endParaRPr>
          </a:p>
          <a:p>
            <a:endParaRPr lang="ru-RU" sz="2400" dirty="0"/>
          </a:p>
          <a:p>
            <a:pPr algn="just"/>
            <a:r>
              <a:rPr lang="ru-RU" sz="2400" b="1" dirty="0">
                <a:solidFill>
                  <a:srgbClr val="FF0000"/>
                </a:solidFill>
              </a:rPr>
              <a:t>Заключение:</a:t>
            </a:r>
            <a:r>
              <a:rPr lang="ru-RU" sz="2400" b="1" dirty="0"/>
              <a:t> Истинная любовь очищает и возвышает всякого человека, преображая его. Умение жертвовать собой ради любви – это и есть настоящий дар, данный свыше. </a:t>
            </a:r>
            <a:r>
              <a:rPr lang="ru-RU" sz="2400" b="1" i="1" dirty="0">
                <a:solidFill>
                  <a:srgbClr val="0070C0"/>
                </a:solidFill>
              </a:rPr>
              <a:t>Главные герои повести А.И. Куприна доказывают, что любовь «перерождает» человека. </a:t>
            </a:r>
            <a:endParaRPr lang="ru-RU" sz="2400" dirty="0">
              <a:solidFill>
                <a:srgbClr val="0070C0"/>
              </a:solidFill>
            </a:endParaRPr>
          </a:p>
        </p:txBody>
      </p:sp>
    </p:spTree>
    <p:extLst>
      <p:ext uri="{BB962C8B-B14F-4D97-AF65-F5344CB8AC3E}">
        <p14:creationId xmlns:p14="http://schemas.microsoft.com/office/powerpoint/2010/main" val="7540127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Как писать основную часть</a:t>
            </a:r>
            <a:endParaRPr lang="ru-RU" b="1" dirty="0">
              <a:solidFill>
                <a:srgbClr val="FF0000"/>
              </a:solidFill>
            </a:endParaRP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556792"/>
            <a:ext cx="8424936" cy="4104456"/>
          </a:xfrm>
          <a:prstGeom prst="rect">
            <a:avLst/>
          </a:prstGeom>
          <a:noFill/>
          <a:ln w="47625" cmpd="sng">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579849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066130"/>
          </a:xfrm>
        </p:spPr>
        <p:txBody>
          <a:bodyPr/>
          <a:lstStyle/>
          <a:p>
            <a:r>
              <a:rPr lang="ru-RU" sz="3600" b="1" dirty="0" smtClean="0">
                <a:solidFill>
                  <a:srgbClr val="FF0000"/>
                </a:solidFill>
              </a:rPr>
              <a:t>Структура абзаца </a:t>
            </a:r>
            <a:br>
              <a:rPr lang="ru-RU" sz="3600" b="1" dirty="0" smtClean="0">
                <a:solidFill>
                  <a:srgbClr val="FF0000"/>
                </a:solidFill>
              </a:rPr>
            </a:br>
            <a:r>
              <a:rPr lang="ru-RU" sz="3600" b="1" dirty="0" smtClean="0">
                <a:solidFill>
                  <a:srgbClr val="FF0000"/>
                </a:solidFill>
              </a:rPr>
              <a:t>сочинения-рассуждения</a:t>
            </a:r>
            <a:endParaRPr lang="ru-RU" sz="3600" b="1" dirty="0">
              <a:solidFill>
                <a:srgbClr val="FF0000"/>
              </a:solidFill>
            </a:endParaRPr>
          </a:p>
        </p:txBody>
      </p:sp>
      <p:sp>
        <p:nvSpPr>
          <p:cNvPr id="3" name="Объект 2"/>
          <p:cNvSpPr>
            <a:spLocks noGrp="1"/>
          </p:cNvSpPr>
          <p:nvPr>
            <p:ph idx="1"/>
          </p:nvPr>
        </p:nvSpPr>
        <p:spPr/>
        <p:txBody>
          <a:bodyPr/>
          <a:lstStyle/>
          <a:p>
            <a:endParaRPr lang="ru-RU" dirty="0"/>
          </a:p>
        </p:txBody>
      </p:sp>
      <p:sp>
        <p:nvSpPr>
          <p:cNvPr id="4" name="Блок-схема: альтернативный процесс 3"/>
          <p:cNvSpPr/>
          <p:nvPr/>
        </p:nvSpPr>
        <p:spPr>
          <a:xfrm>
            <a:off x="539552" y="1268760"/>
            <a:ext cx="8208912" cy="5328592"/>
          </a:xfrm>
          <a:prstGeom prst="flowChartAlternateProcess">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21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382"/>
          <a:stretch/>
        </p:blipFill>
        <p:spPr bwMode="auto">
          <a:xfrm>
            <a:off x="899592" y="1579375"/>
            <a:ext cx="7632848" cy="2911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38" t="4577" r="1116"/>
          <a:stretch/>
        </p:blipFill>
        <p:spPr bwMode="auto">
          <a:xfrm>
            <a:off x="930424" y="4449214"/>
            <a:ext cx="7602016" cy="1691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52803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b="1" dirty="0" smtClean="0">
                <a:solidFill>
                  <a:srgbClr val="FF0000"/>
                </a:solidFill>
              </a:rPr>
              <a:t>Приёмы привлечения текста литературного источника в работе над сочинение</a:t>
            </a:r>
            <a:r>
              <a:rPr lang="ru-RU" sz="3200" dirty="0" smtClean="0">
                <a:solidFill>
                  <a:srgbClr val="FF0000"/>
                </a:solidFill>
              </a:rPr>
              <a:t>м</a:t>
            </a:r>
            <a:endParaRPr lang="ru-RU" sz="3200" dirty="0">
              <a:solidFill>
                <a:srgbClr val="FF0000"/>
              </a:solidFill>
            </a:endParaRPr>
          </a:p>
        </p:txBody>
      </p:sp>
      <p:sp>
        <p:nvSpPr>
          <p:cNvPr id="3" name="Объект 2"/>
          <p:cNvSpPr>
            <a:spLocks noGrp="1"/>
          </p:cNvSpPr>
          <p:nvPr>
            <p:ph idx="1"/>
          </p:nvPr>
        </p:nvSpPr>
        <p:spPr/>
        <p:txBody>
          <a:bodyPr/>
          <a:lstStyle/>
          <a:p>
            <a:r>
              <a:rPr lang="ru-RU" b="1" dirty="0" smtClean="0"/>
              <a:t>1) ссылка, указание на произведение, определённый эпизод, высказывание автора, персонажа и т.д.</a:t>
            </a:r>
          </a:p>
          <a:p>
            <a:r>
              <a:rPr lang="ru-RU" b="1" dirty="0" smtClean="0"/>
              <a:t>2)Сжатый пересказ сюжета, конфликта, этапов становления характера героя;</a:t>
            </a:r>
          </a:p>
          <a:p>
            <a:r>
              <a:rPr lang="ru-RU" b="1" dirty="0" smtClean="0"/>
              <a:t>3)Цитирование;</a:t>
            </a:r>
          </a:p>
          <a:p>
            <a:r>
              <a:rPr lang="ru-RU" b="1" dirty="0" smtClean="0"/>
              <a:t>4)Использование косвенной речи.</a:t>
            </a:r>
            <a:endParaRPr lang="ru-RU" b="1" dirty="0"/>
          </a:p>
        </p:txBody>
      </p:sp>
    </p:spTree>
    <p:extLst>
      <p:ext uri="{BB962C8B-B14F-4D97-AF65-F5344CB8AC3E}">
        <p14:creationId xmlns:p14="http://schemas.microsoft.com/office/powerpoint/2010/main" val="13090889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fontScale="90000"/>
          </a:bodyPr>
          <a:lstStyle/>
          <a:p>
            <a:r>
              <a:rPr lang="ru-RU" sz="3200" b="1" dirty="0" smtClean="0">
                <a:solidFill>
                  <a:srgbClr val="C00000"/>
                </a:solidFill>
              </a:rPr>
              <a:t>Литературный аргумент </a:t>
            </a:r>
            <a:br>
              <a:rPr lang="ru-RU" sz="3200" b="1" dirty="0" smtClean="0">
                <a:solidFill>
                  <a:srgbClr val="C00000"/>
                </a:solidFill>
              </a:rPr>
            </a:br>
            <a:r>
              <a:rPr lang="ru-RU" sz="3200" b="1" dirty="0" smtClean="0">
                <a:solidFill>
                  <a:srgbClr val="C00000"/>
                </a:solidFill>
              </a:rPr>
              <a:t>(анализ текста)</a:t>
            </a:r>
            <a:endParaRPr lang="ru-RU" sz="3200" b="1" dirty="0">
              <a:solidFill>
                <a:srgbClr val="C00000"/>
              </a:solidFill>
            </a:endParaRPr>
          </a:p>
        </p:txBody>
      </p:sp>
      <p:sp>
        <p:nvSpPr>
          <p:cNvPr id="3" name="Объект 2"/>
          <p:cNvSpPr>
            <a:spLocks noGrp="1"/>
          </p:cNvSpPr>
          <p:nvPr>
            <p:ph idx="1"/>
          </p:nvPr>
        </p:nvSpPr>
        <p:spPr>
          <a:xfrm>
            <a:off x="323528" y="1052736"/>
            <a:ext cx="8640960" cy="5805264"/>
          </a:xfrm>
        </p:spPr>
        <p:txBody>
          <a:bodyPr>
            <a:normAutofit fontScale="85000" lnSpcReduction="10000"/>
          </a:bodyPr>
          <a:lstStyle/>
          <a:p>
            <a:pPr algn="just"/>
            <a:r>
              <a:rPr lang="ru-RU" dirty="0"/>
              <a:t>«Маленький»  чиновник Желтков много лет безнадёжно влюблён в княгиню Веру Николаевну Шеину, жену местного предводителя дворянства, и присылает ей на день рождения подарок – браслет с пятью кроваво-красными гранатами. По меркам и вкусам высшего света, такому подарку грош цена. Но он ценен </a:t>
            </a:r>
            <a:r>
              <a:rPr lang="ru-RU" dirty="0" err="1"/>
              <a:t>Желткову</a:t>
            </a:r>
            <a:r>
              <a:rPr lang="ru-RU" dirty="0"/>
              <a:t> тем, что </a:t>
            </a:r>
            <a:r>
              <a:rPr lang="ru-RU" dirty="0" smtClean="0"/>
              <a:t>браслет </a:t>
            </a:r>
            <a:r>
              <a:rPr lang="ru-RU" dirty="0"/>
              <a:t>носила его «покойная матушка. Любовь, которую символизирует браслет, не подчиняется никаким </a:t>
            </a:r>
            <a:r>
              <a:rPr lang="ru-RU" dirty="0" smtClean="0"/>
              <a:t> </a:t>
            </a:r>
            <a:r>
              <a:rPr lang="ru-RU" dirty="0"/>
              <a:t>общественным  устоям. Она выше всех предрассудков, выше здравого смысла, потому что она чиста - любовь платоническая, сродни рыцарскому поклонению Прекрасной Даме. «Ваш до смерти и после смерти покорный слуга».  Что это? Любовь или </a:t>
            </a:r>
            <a:r>
              <a:rPr lang="ru-RU" dirty="0" smtClean="0"/>
              <a:t>сумасшествие?</a:t>
            </a:r>
            <a:endParaRPr lang="ru-RU" dirty="0"/>
          </a:p>
        </p:txBody>
      </p:sp>
    </p:spTree>
    <p:extLst>
      <p:ext uri="{BB962C8B-B14F-4D97-AF65-F5344CB8AC3E}">
        <p14:creationId xmlns:p14="http://schemas.microsoft.com/office/powerpoint/2010/main" val="31229932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476672"/>
            <a:ext cx="8686800" cy="6381328"/>
          </a:xfrm>
        </p:spPr>
        <p:txBody>
          <a:bodyPr/>
          <a:lstStyle/>
          <a:p>
            <a:pPr lvl="0" algn="just"/>
            <a:r>
              <a:rPr lang="ru-RU" sz="2000" dirty="0" smtClean="0">
                <a:solidFill>
                  <a:prstClr val="black"/>
                </a:solidFill>
              </a:rPr>
              <a:t> </a:t>
            </a:r>
            <a:r>
              <a:rPr lang="ru-RU" sz="2800" dirty="0">
                <a:solidFill>
                  <a:prstClr val="black"/>
                </a:solidFill>
              </a:rPr>
              <a:t>Последнее письмо Желткова всё ставит на свои места. Он любит. Любит безнадёжно, страстно и идёт в своей любви до конца. Он принимает своё чувство как божий дар, как великое счастье. И не проклинает судьбу, а уходит из жизни с великой любовью в сердце, унося её с собой и говоря любимой: «Да святится имя Твое!» А  прекрасная музыка Бетховена звучит печальным реквиемом  по погибшей любви. Куприн пишет о служении идеалу, которого у нас нет, но о котором втайне мечтает каждая женщина. Поэтому «Гранатовый браслет можно читать как романтическую поэму о влюблённых двадцатого века. </a:t>
            </a:r>
            <a:endParaRPr lang="ru-RU" sz="2800" i="1" dirty="0">
              <a:solidFill>
                <a:prstClr val="black"/>
              </a:solidFill>
            </a:endParaRPr>
          </a:p>
          <a:p>
            <a:endParaRPr lang="ru-RU" dirty="0"/>
          </a:p>
        </p:txBody>
      </p:sp>
    </p:spTree>
    <p:extLst>
      <p:ext uri="{BB962C8B-B14F-4D97-AF65-F5344CB8AC3E}">
        <p14:creationId xmlns:p14="http://schemas.microsoft.com/office/powerpoint/2010/main" val="1034897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836712"/>
            <a:ext cx="8229600" cy="5688632"/>
          </a:xfrm>
        </p:spPr>
        <p:txBody>
          <a:bodyPr>
            <a:normAutofit fontScale="85000" lnSpcReduction="10000"/>
          </a:bodyPr>
          <a:lstStyle/>
          <a:p>
            <a:pPr algn="just"/>
            <a:r>
              <a:rPr lang="ru-RU" dirty="0"/>
              <a:t> «Любовь… одна дороже богатства, славы и мудрости… дороже самой жизни, потому что даже жизнью она не дорожит и не боится смерти», - писал А. Куприн. Сложен вопрос: настоящая любовь - награда она или наказание. Наверное, каждый этот вопрос будет решать по-своему. А что </a:t>
            </a:r>
            <a:r>
              <a:rPr lang="ru-RU" dirty="0" smtClean="0"/>
              <a:t>важнее: </a:t>
            </a:r>
            <a:r>
              <a:rPr lang="ru-RU" dirty="0"/>
              <a:t>любовь или жизнь? </a:t>
            </a:r>
            <a:r>
              <a:rPr lang="ru-RU" dirty="0" smtClean="0"/>
              <a:t>«Простой</a:t>
            </a:r>
            <a:r>
              <a:rPr lang="ru-RU" dirty="0"/>
              <a:t>» вопрос, который, как мне кажется, каждый должен решать сам. Хотя я считаю, что жизнь больше любви. Может, мысль моя крамольна, но все-таки в жизни человека должно быть что-то еще, помимо любви. Это «что-то» должно удержать от рокового шага. А «Гранатовый браслет» пусть останется прекрасной историей, которая очищает человеческую душу. </a:t>
            </a:r>
          </a:p>
        </p:txBody>
      </p:sp>
    </p:spTree>
    <p:extLst>
      <p:ext uri="{BB962C8B-B14F-4D97-AF65-F5344CB8AC3E}">
        <p14:creationId xmlns:p14="http://schemas.microsoft.com/office/powerpoint/2010/main" val="15589617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Сочинение 2</a:t>
            </a:r>
            <a:endParaRPr lang="ru-RU" b="1" dirty="0">
              <a:solidFill>
                <a:srgbClr val="FF0000"/>
              </a:solidFill>
            </a:endParaRPr>
          </a:p>
        </p:txBody>
      </p:sp>
      <p:sp>
        <p:nvSpPr>
          <p:cNvPr id="3" name="Объект 2"/>
          <p:cNvSpPr>
            <a:spLocks noGrp="1"/>
          </p:cNvSpPr>
          <p:nvPr>
            <p:ph idx="1"/>
          </p:nvPr>
        </p:nvSpPr>
        <p:spPr>
          <a:xfrm>
            <a:off x="457200" y="1124744"/>
            <a:ext cx="8229600" cy="5184576"/>
          </a:xfrm>
        </p:spPr>
        <p:txBody>
          <a:bodyPr/>
          <a:lstStyle/>
          <a:p>
            <a:pPr algn="just"/>
            <a:r>
              <a:rPr lang="ru-RU" dirty="0" smtClean="0"/>
              <a:t>Что такое любовь? На протяжении веков ответ на этот вопрос искали и до сих пор продолжают искать философы, художники, композиторы, писатели, поэты и обычные люди. Любовь для Пушкина-лирика – предмет высокой поэзии, созидающее чувство”, прекрасное мгновенье”, “божественный дар”.   У Лермонтова – это смятение сердца, боль потерь. У Тютчева любовь - это блаженство, стихийная страсть и роковой поединок. </a:t>
            </a:r>
            <a:endParaRPr lang="ru-RU" dirty="0"/>
          </a:p>
        </p:txBody>
      </p:sp>
    </p:spTree>
    <p:extLst>
      <p:ext uri="{BB962C8B-B14F-4D97-AF65-F5344CB8AC3E}">
        <p14:creationId xmlns:p14="http://schemas.microsoft.com/office/powerpoint/2010/main" val="40400499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76672"/>
            <a:ext cx="8435280" cy="6381328"/>
          </a:xfrm>
        </p:spPr>
        <p:txBody>
          <a:bodyPr/>
          <a:lstStyle/>
          <a:p>
            <a:pPr algn="just"/>
            <a:r>
              <a:rPr lang="ru-RU" dirty="0" smtClean="0"/>
              <a:t>Любовь-вечная тема мировой классической литературы. Ещё великий Шекспир писал, что «любовь всесильна: нет на земле ни горя – выше кары её, ни счастья – выше наслаждения служить ей». Певцом возвышенной любви можно назвать и Александра Ивановича Куприна. Произведения Куприна заставили меня глубоко задуматься о многом: о судьбе человека, его жизни, значении любви в ней, о сложности взаимоотношений между мужчиной и женщиной.</a:t>
            </a:r>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476672"/>
            <a:ext cx="8568952" cy="6381328"/>
          </a:xfrm>
        </p:spPr>
        <p:txBody>
          <a:bodyPr/>
          <a:lstStyle/>
          <a:p>
            <a:pPr algn="just"/>
            <a:r>
              <a:rPr lang="ru-RU" sz="2800" dirty="0" smtClean="0"/>
              <a:t>История Олеси  из одноимённой повести Куприна – яркий пример того, как сложно в реальной жизни обрести и сберечь ту единственную, настоящую,  самоотверженную любовь, «которая повторяется один раз в тысячу лет». Красота отношений Олеси и Ивана Тимофеевича достойна восхищения, но тем не менее их любовь не безмятежна, она не лишена боли, слёз и отчаяния. Их отношения оказываются беззащитными перед лицом жестокой реальности. Даже такая сказочная и романтическая любовь, как любовь Олеси и Ивана, не способна противостоять всем преградам: общественному мнению, беспощадному миру, который существует по своим законам. </a:t>
            </a:r>
            <a:endParaRPr lang="ru-RU" sz="2800" i="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14411"/>
            <a:ext cx="8640960" cy="6643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10258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548680"/>
            <a:ext cx="8496944" cy="5904656"/>
          </a:xfrm>
        </p:spPr>
        <p:txBody>
          <a:bodyPr/>
          <a:lstStyle/>
          <a:p>
            <a:pPr algn="just"/>
            <a:r>
              <a:rPr lang="ru-RU" sz="2800" dirty="0" smtClean="0"/>
              <a:t>Кроме того, герои не могут изменить свою психологию. </a:t>
            </a:r>
            <a:r>
              <a:rPr lang="ru-RU" sz="2800" i="1" dirty="0" smtClean="0"/>
              <a:t>Олеся – чистая искренняя девушка, выросшая вдали от цивилизации, она привыкла жить сердцем. Иван Тимофеевич – человек, живущий по законам социума. Он боится поверить в то, что для Олеси  является бесспорным. Слабость и трусость Ивана Тимофеевича приводят к трагическому исходу. Олеся покидает родные места избитая и обесчещенная,  с глубокой раной в душе. Иван продолжает прежнюю жизнь, но уже никогда он не будет счастлив, радостей «больших не будет, но будет много скуки и тяготы»</a:t>
            </a:r>
          </a:p>
          <a:p>
            <a:endParaRPr lang="ru-RU"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620688"/>
            <a:ext cx="8363272" cy="5505475"/>
          </a:xfrm>
        </p:spPr>
        <p:txBody>
          <a:bodyPr/>
          <a:lstStyle/>
          <a:p>
            <a:pPr algn="just"/>
            <a:r>
              <a:rPr lang="ru-RU" sz="2800" dirty="0" smtClean="0"/>
              <a:t>Прочитав повесть, я задумалась о том, как легко потерять счастье, любимого человека и как трудно воплотить в реальность мечту о прекрасной  любви, которая не ждёт наград и которая «сильна, как смерть». Такая любовь очень редка и доступна только немногим людям. Одним из таких людей является Желтков в рассказе  «Гранатовый браслет». Это человек, любящий безнадежно, не рассчитывающий на взаимность, боготворящий свою возлюбленную. Он готов на всё ради любви, даже на смерть, которая не способна уничтожить эту любовь, великую, возвышенную, но, к несчастью, невозможную. </a:t>
            </a:r>
            <a:endParaRPr lang="ru-RU" sz="2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620688"/>
            <a:ext cx="8363272" cy="5688632"/>
          </a:xfrm>
        </p:spPr>
        <p:txBody>
          <a:bodyPr/>
          <a:lstStyle/>
          <a:p>
            <a:pPr algn="just"/>
            <a:r>
              <a:rPr lang="ru-RU" dirty="0" smtClean="0"/>
              <a:t>Эта любовь, так же как любовь Олеси и Ивана Тимофеевича, невозможна,  потому что законы жестокого мира не дают ей права на существование. Вера слишком поздно понимает значение браслета и упускает ту единственную и неповторимую любовь, которой «никакие жизненные удобства, расчёты и компромиссы не должны касаться». Такая любовь уходит вместе со смертью </a:t>
            </a:r>
            <a:r>
              <a:rPr lang="ru-RU" dirty="0" err="1" smtClean="0"/>
              <a:t>Желткова</a:t>
            </a:r>
            <a:r>
              <a:rPr lang="ru-RU" dirty="0" smtClean="0"/>
              <a:t>, оставляя лишь прекрасный символ – гранатовый браслет.</a:t>
            </a:r>
            <a:endParaRPr lang="ru-R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1052736"/>
            <a:ext cx="8568952" cy="5073427"/>
          </a:xfrm>
        </p:spPr>
        <p:txBody>
          <a:bodyPr/>
          <a:lstStyle/>
          <a:p>
            <a:pPr algn="just"/>
            <a:r>
              <a:rPr lang="ru-RU" dirty="0" smtClean="0"/>
              <a:t>Истинная любовь, по мнению Куприна, -основа всего земного. Она не должна быть изолированной, неразделённой. Любовь должна основываться на высоких искренних  чувствах, стремиться к идеалу. Это святая трагедия в жизни человека. Любовь сильнее смерти,  она возвышает маленького человека над суетным миром несправедливости и злобы.</a:t>
            </a:r>
          </a:p>
          <a:p>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580" y="288335"/>
            <a:ext cx="8489169" cy="4536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9505" y="4820513"/>
            <a:ext cx="8468695" cy="191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7872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6631"/>
            <a:ext cx="8640960" cy="6336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10237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35" t="3568" b="6003"/>
          <a:stretch/>
        </p:blipFill>
        <p:spPr bwMode="auto">
          <a:xfrm>
            <a:off x="458890" y="1196752"/>
            <a:ext cx="8395928" cy="3581400"/>
          </a:xfrm>
          <a:prstGeom prst="flowChartAlternateProcess">
            <a:avLst/>
          </a:prstGeom>
          <a:noFill/>
          <a:ln w="25400" cmpd="dbl">
            <a:solidFill>
              <a:schemeClr val="accent6">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20281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548680"/>
            <a:ext cx="8424936" cy="2475994"/>
          </a:xfrm>
          <a:prstGeom prst="roundRect">
            <a:avLst/>
          </a:prstGeom>
          <a:noFill/>
          <a:ln w="28575">
            <a:solidFill>
              <a:schemeClr val="accent6">
                <a:lumMod val="5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046" r="1046" b="5747"/>
          <a:stretch/>
        </p:blipFill>
        <p:spPr bwMode="auto">
          <a:xfrm>
            <a:off x="395536" y="3650704"/>
            <a:ext cx="8424936" cy="1628867"/>
          </a:xfrm>
          <a:prstGeom prst="flowChartAlternateProcess">
            <a:avLst/>
          </a:prstGeom>
          <a:noFill/>
          <a:ln w="25400">
            <a:solidFill>
              <a:schemeClr val="accent6">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042823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778" y="476672"/>
            <a:ext cx="8537072" cy="3096344"/>
          </a:xfrm>
          <a:prstGeom prst="rect">
            <a:avLst/>
          </a:prstGeom>
          <a:noFill/>
          <a:ln w="31750">
            <a:solidFill>
              <a:schemeClr val="accent6">
                <a:lumMod val="5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778" y="4149080"/>
            <a:ext cx="8537072" cy="2232248"/>
          </a:xfrm>
          <a:prstGeom prst="rect">
            <a:avLst/>
          </a:prstGeom>
          <a:noFill/>
          <a:ln w="25400">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090876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395536" y="620688"/>
            <a:ext cx="8496944" cy="4680520"/>
          </a:xfrm>
          <a:prstGeom prst="round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17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1127"/>
          <a:stretch/>
        </p:blipFill>
        <p:spPr bwMode="auto">
          <a:xfrm>
            <a:off x="512605" y="1484784"/>
            <a:ext cx="8258760" cy="2592288"/>
          </a:xfrm>
          <a:prstGeom prst="flowChartAlternateProcess">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41062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23528" y="274638"/>
            <a:ext cx="8640960" cy="1143000"/>
          </a:xfrm>
        </p:spPr>
        <p:txBody>
          <a:bodyPr>
            <a:normAutofit fontScale="90000"/>
          </a:bodyPr>
          <a:lstStyle/>
          <a:p>
            <a:r>
              <a:rPr lang="ru-RU" b="1" dirty="0" smtClean="0"/>
              <a:t>Вариант «универсального» вступления и заключения</a:t>
            </a:r>
            <a:endParaRPr lang="ru-RU" b="1" dirty="0"/>
          </a:p>
        </p:txBody>
      </p:sp>
      <p:sp>
        <p:nvSpPr>
          <p:cNvPr id="3" name="Объект 2"/>
          <p:cNvSpPr>
            <a:spLocks noGrp="1"/>
          </p:cNvSpPr>
          <p:nvPr>
            <p:ph idx="1"/>
          </p:nvPr>
        </p:nvSpPr>
        <p:spPr>
          <a:xfrm>
            <a:off x="179512" y="1600200"/>
            <a:ext cx="8640960" cy="4525963"/>
          </a:xfrm>
        </p:spPr>
        <p:txBody>
          <a:bodyPr>
            <a:normAutofit fontScale="92500"/>
          </a:bodyPr>
          <a:lstStyle/>
          <a:p>
            <a:endParaRPr lang="ru-RU" sz="1600" b="0" i="0" u="none" strike="noStrike" baseline="0" dirty="0" smtClean="0">
              <a:solidFill>
                <a:srgbClr val="000000"/>
              </a:solidFill>
              <a:latin typeface="Times New Roman"/>
            </a:endParaRPr>
          </a:p>
          <a:p>
            <a:pPr algn="just"/>
            <a:r>
              <a:rPr lang="ru-RU" b="1" i="0" u="none" strike="noStrike" baseline="0" dirty="0" smtClean="0">
                <a:solidFill>
                  <a:srgbClr val="FF0000"/>
                </a:solidFill>
                <a:latin typeface="Times New Roman"/>
              </a:rPr>
              <a:t>Вступление</a:t>
            </a:r>
            <a:r>
              <a:rPr lang="ru-RU" b="1" i="0" u="none" strike="noStrike" baseline="0" dirty="0" smtClean="0">
                <a:latin typeface="Times New Roman"/>
              </a:rPr>
              <a:t>: Всякая любовь – великое счастье. Любовь к Отчизне, любовь матери к детям, любовь мужчины и женщины… Счастливы те, в чьих сердцах живут настоящие чувства. </a:t>
            </a:r>
          </a:p>
          <a:p>
            <a:pPr algn="just"/>
            <a:endParaRPr lang="ru-RU" sz="1600" b="0" i="0" u="none" strike="noStrike" baseline="0" dirty="0" smtClean="0">
              <a:solidFill>
                <a:srgbClr val="000000"/>
              </a:solidFill>
              <a:latin typeface="Times New Roman"/>
            </a:endParaRPr>
          </a:p>
          <a:p>
            <a:pPr algn="just"/>
            <a:r>
              <a:rPr lang="ru-RU" b="1" i="0" u="none" strike="noStrike" baseline="0" dirty="0" smtClean="0">
                <a:solidFill>
                  <a:srgbClr val="FF0000"/>
                </a:solidFill>
                <a:latin typeface="Times New Roman"/>
              </a:rPr>
              <a:t>Заключение:</a:t>
            </a:r>
            <a:r>
              <a:rPr lang="ru-RU" b="1" i="0" u="none" strike="noStrike" baseline="0" dirty="0" smtClean="0">
                <a:latin typeface="Times New Roman"/>
              </a:rPr>
              <a:t> Истинная любовь очищает и возвышает всякого человека, преображая его. Умение жертвовать собой ради любви – это и есть настоящий дар, данный свыше. </a:t>
            </a:r>
            <a:endParaRPr lang="ru-RU" b="0" i="0" u="none" strike="noStrike" baseline="0" dirty="0" smtClean="0">
              <a:latin typeface="Times New Roman"/>
            </a:endParaRPr>
          </a:p>
          <a:p>
            <a:endParaRPr lang="ru-RU" dirty="0"/>
          </a:p>
        </p:txBody>
      </p:sp>
    </p:spTree>
    <p:extLst>
      <p:ext uri="{BB962C8B-B14F-4D97-AF65-F5344CB8AC3E}">
        <p14:creationId xmlns:p14="http://schemas.microsoft.com/office/powerpoint/2010/main" val="915770475"/>
      </p:ext>
    </p:extLst>
  </p:cSld>
  <p:clrMapOvr>
    <a:masterClrMapping/>
  </p:clrMapOvr>
  <p:timing>
    <p:tnLst>
      <p:par>
        <p:cTn id="1" dur="indefinite" restart="never" nodeType="tmRoot"/>
      </p:par>
    </p:tnLst>
  </p:timing>
</p:sld>
</file>

<file path=ppt/theme/theme1.xml><?xml version="1.0" encoding="utf-8"?>
<a:theme xmlns:a="http://schemas.openxmlformats.org/drawingml/2006/main" name="pr_knigi_7">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pr_knigi_7</Template>
  <TotalTime>315</TotalTime>
  <Words>1169</Words>
  <Application>Microsoft Office PowerPoint</Application>
  <PresentationFormat>Экран (4:3)</PresentationFormat>
  <Paragraphs>30</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pr_knigi_7</vt:lpstr>
      <vt:lpstr>Направление «Любовь»</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Вариант «универсального» вступления и заключения</vt:lpstr>
      <vt:lpstr>Вариант «уникального» вступления и заключения</vt:lpstr>
      <vt:lpstr>Как писать основную часть</vt:lpstr>
      <vt:lpstr>Структура абзаца  сочинения-рассуждения</vt:lpstr>
      <vt:lpstr>Приёмы привлечения текста литературного источника в работе над сочинением</vt:lpstr>
      <vt:lpstr>Литературный аргумент  (анализ текста)</vt:lpstr>
      <vt:lpstr>Презентация PowerPoint</vt:lpstr>
      <vt:lpstr>Презентация PowerPoint</vt:lpstr>
      <vt:lpstr>Сочинение 2</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Направление «Любовь»</dc:title>
  <dc:creator>Примак Ольга Михайловна</dc:creator>
  <cp:lastModifiedBy>Примак Ольга Михайловна</cp:lastModifiedBy>
  <cp:revision>26</cp:revision>
  <dcterms:created xsi:type="dcterms:W3CDTF">2015-10-09T10:25:20Z</dcterms:created>
  <dcterms:modified xsi:type="dcterms:W3CDTF">2015-10-12T04:46:27Z</dcterms:modified>
</cp:coreProperties>
</file>