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64" r:id="rId7"/>
    <p:sldId id="267" r:id="rId8"/>
    <p:sldId id="268" r:id="rId9"/>
    <p:sldId id="269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1296" y="-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5219E70-7012-414F-9747-968E86E3081F}" type="doc">
      <dgm:prSet loTypeId="urn:microsoft.com/office/officeart/2009/layout/ReverseList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46F7A6A-AFAC-4C1C-A5DE-9687CC8D669B}">
      <dgm:prSet phldrT="[Текст]" custT="1"/>
      <dgm:spPr/>
      <dgm:t>
        <a:bodyPr/>
        <a:lstStyle/>
        <a:p>
          <a:r>
            <a:rPr lang="ru-RU" sz="2400" dirty="0" smtClean="0"/>
            <a:t>Данный возраст называют переходным, прежде всего в биологическом смысле. </a:t>
          </a:r>
          <a:endParaRPr lang="ru-RU" sz="2400" dirty="0"/>
        </a:p>
      </dgm:t>
    </dgm:pt>
    <dgm:pt modelId="{782CADE0-AD7A-4D29-A26D-04911DD6E441}" type="parTrans" cxnId="{7584BA7D-EAD3-4E95-A5D3-9DBBE9FFBB73}">
      <dgm:prSet/>
      <dgm:spPr/>
      <dgm:t>
        <a:bodyPr/>
        <a:lstStyle/>
        <a:p>
          <a:endParaRPr lang="ru-RU"/>
        </a:p>
      </dgm:t>
    </dgm:pt>
    <dgm:pt modelId="{663C4F4C-075F-4F6D-B58A-0F7A1D81CF97}" type="sibTrans" cxnId="{7584BA7D-EAD3-4E95-A5D3-9DBBE9FFBB73}">
      <dgm:prSet/>
      <dgm:spPr/>
      <dgm:t>
        <a:bodyPr/>
        <a:lstStyle/>
        <a:p>
          <a:endParaRPr lang="ru-RU"/>
        </a:p>
      </dgm:t>
    </dgm:pt>
    <dgm:pt modelId="{3FCC3C3D-A279-4C0D-8152-656A32330FF8}">
      <dgm:prSet phldrT="[Текст]" custT="1"/>
      <dgm:spPr/>
      <dgm:t>
        <a:bodyPr/>
        <a:lstStyle/>
        <a:p>
          <a:r>
            <a:rPr lang="ru-RU" sz="2400" dirty="0" smtClean="0"/>
            <a:t>С психологической точки зрения возраст во многом очень противоречив, и характеризуется он наибольшими диспропорциями в темпах и уровне развития </a:t>
          </a:r>
          <a:endParaRPr lang="ru-RU" sz="2400" dirty="0"/>
        </a:p>
      </dgm:t>
    </dgm:pt>
    <dgm:pt modelId="{57B4BEAF-76AB-48AC-B7A3-7707AD6D6A72}" type="parTrans" cxnId="{32678FAF-444C-4E63-8F7C-439E73A87145}">
      <dgm:prSet/>
      <dgm:spPr/>
      <dgm:t>
        <a:bodyPr/>
        <a:lstStyle/>
        <a:p>
          <a:endParaRPr lang="ru-RU"/>
        </a:p>
      </dgm:t>
    </dgm:pt>
    <dgm:pt modelId="{3F4DF056-693F-4308-A9AB-A23740813C32}" type="sibTrans" cxnId="{32678FAF-444C-4E63-8F7C-439E73A87145}">
      <dgm:prSet/>
      <dgm:spPr/>
      <dgm:t>
        <a:bodyPr/>
        <a:lstStyle/>
        <a:p>
          <a:endParaRPr lang="ru-RU"/>
        </a:p>
      </dgm:t>
    </dgm:pt>
    <dgm:pt modelId="{E17DF59E-CA51-48F3-B716-64B6EC17D9AD}" type="pres">
      <dgm:prSet presAssocID="{B5219E70-7012-414F-9747-968E86E3081F}" presName="Name0" presStyleCnt="0">
        <dgm:presLayoutVars>
          <dgm:chMax val="2"/>
          <dgm:chPref val="2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AEFBB83-F7A2-42A5-9238-4A4744D894CB}" type="pres">
      <dgm:prSet presAssocID="{B5219E70-7012-414F-9747-968E86E3081F}" presName="LeftText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2BB3ED-C0A9-40E1-9D0A-4A38DD240165}" type="pres">
      <dgm:prSet presAssocID="{B5219E70-7012-414F-9747-968E86E3081F}" presName="LeftNode" presStyleLbl="bgImgPlace1" presStyleIdx="0" presStyleCnt="2" custScaleX="110617" custScaleY="101274">
        <dgm:presLayoutVars>
          <dgm:chMax val="2"/>
          <dgm:chPref val="2"/>
        </dgm:presLayoutVars>
      </dgm:prSet>
      <dgm:spPr/>
      <dgm:t>
        <a:bodyPr/>
        <a:lstStyle/>
        <a:p>
          <a:endParaRPr lang="ru-RU"/>
        </a:p>
      </dgm:t>
    </dgm:pt>
    <dgm:pt modelId="{D585EC81-18D2-4243-98E9-12729234A847}" type="pres">
      <dgm:prSet presAssocID="{B5219E70-7012-414F-9747-968E86E3081F}" presName="RightText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EB2F87-4069-422B-B0AC-CDE4133CD2EF}" type="pres">
      <dgm:prSet presAssocID="{B5219E70-7012-414F-9747-968E86E3081F}" presName="RightNode" presStyleLbl="bgImgPlace1" presStyleIdx="1" presStyleCnt="2" custScaleX="110617" custScaleY="101274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8D638D05-2F29-4D0F-8059-BF1D3A434862}" type="pres">
      <dgm:prSet presAssocID="{B5219E70-7012-414F-9747-968E86E3081F}" presName="TopArrow" presStyleLbl="node1" presStyleIdx="0" presStyleCnt="2" custScaleX="89178" custScaleY="61676" custLinFactNeighborX="-3028"/>
      <dgm:spPr/>
    </dgm:pt>
    <dgm:pt modelId="{06404752-D378-461C-AC80-0239AA5DE884}" type="pres">
      <dgm:prSet presAssocID="{B5219E70-7012-414F-9747-968E86E3081F}" presName="BottomArrow" presStyleLbl="node1" presStyleIdx="1" presStyleCnt="2" custLinFactNeighborX="-471" custLinFactNeighborY="6379"/>
      <dgm:spPr/>
    </dgm:pt>
  </dgm:ptLst>
  <dgm:cxnLst>
    <dgm:cxn modelId="{07A7D58F-66B7-4F16-9C0C-F58C5F46A1CF}" type="presOf" srcId="{3FCC3C3D-A279-4C0D-8152-656A32330FF8}" destId="{D585EC81-18D2-4243-98E9-12729234A847}" srcOrd="0" destOrd="0" presId="urn:microsoft.com/office/officeart/2009/layout/ReverseList"/>
    <dgm:cxn modelId="{3941EA3C-4E36-474D-A615-0FCB7B646528}" type="presOf" srcId="{046F7A6A-AFAC-4C1C-A5DE-9687CC8D669B}" destId="{EAEFBB83-F7A2-42A5-9238-4A4744D894CB}" srcOrd="0" destOrd="0" presId="urn:microsoft.com/office/officeart/2009/layout/ReverseList"/>
    <dgm:cxn modelId="{D811E0EB-249D-4441-ACD6-997A935EB8D0}" type="presOf" srcId="{046F7A6A-AFAC-4C1C-A5DE-9687CC8D669B}" destId="{622BB3ED-C0A9-40E1-9D0A-4A38DD240165}" srcOrd="1" destOrd="0" presId="urn:microsoft.com/office/officeart/2009/layout/ReverseList"/>
    <dgm:cxn modelId="{32678FAF-444C-4E63-8F7C-439E73A87145}" srcId="{B5219E70-7012-414F-9747-968E86E3081F}" destId="{3FCC3C3D-A279-4C0D-8152-656A32330FF8}" srcOrd="1" destOrd="0" parTransId="{57B4BEAF-76AB-48AC-B7A3-7707AD6D6A72}" sibTransId="{3F4DF056-693F-4308-A9AB-A23740813C32}"/>
    <dgm:cxn modelId="{7584BA7D-EAD3-4E95-A5D3-9DBBE9FFBB73}" srcId="{B5219E70-7012-414F-9747-968E86E3081F}" destId="{046F7A6A-AFAC-4C1C-A5DE-9687CC8D669B}" srcOrd="0" destOrd="0" parTransId="{782CADE0-AD7A-4D29-A26D-04911DD6E441}" sibTransId="{663C4F4C-075F-4F6D-B58A-0F7A1D81CF97}"/>
    <dgm:cxn modelId="{055DAF61-91A1-4B4D-8978-495C259054A3}" type="presOf" srcId="{3FCC3C3D-A279-4C0D-8152-656A32330FF8}" destId="{48EB2F87-4069-422B-B0AC-CDE4133CD2EF}" srcOrd="1" destOrd="0" presId="urn:microsoft.com/office/officeart/2009/layout/ReverseList"/>
    <dgm:cxn modelId="{A7D2A3C3-F592-4B40-BE4C-884C9CB1A3BC}" type="presOf" srcId="{B5219E70-7012-414F-9747-968E86E3081F}" destId="{E17DF59E-CA51-48F3-B716-64B6EC17D9AD}" srcOrd="0" destOrd="0" presId="urn:microsoft.com/office/officeart/2009/layout/ReverseList"/>
    <dgm:cxn modelId="{0E92AD05-CF2F-4D87-BC7E-5C2409CCADF7}" type="presParOf" srcId="{E17DF59E-CA51-48F3-B716-64B6EC17D9AD}" destId="{EAEFBB83-F7A2-42A5-9238-4A4744D894CB}" srcOrd="0" destOrd="0" presId="urn:microsoft.com/office/officeart/2009/layout/ReverseList"/>
    <dgm:cxn modelId="{7AB966B0-229F-4236-A113-8B80202F28C7}" type="presParOf" srcId="{E17DF59E-CA51-48F3-B716-64B6EC17D9AD}" destId="{622BB3ED-C0A9-40E1-9D0A-4A38DD240165}" srcOrd="1" destOrd="0" presId="urn:microsoft.com/office/officeart/2009/layout/ReverseList"/>
    <dgm:cxn modelId="{307E4C01-FEA9-478E-B795-FCBA4703C5CD}" type="presParOf" srcId="{E17DF59E-CA51-48F3-B716-64B6EC17D9AD}" destId="{D585EC81-18D2-4243-98E9-12729234A847}" srcOrd="2" destOrd="0" presId="urn:microsoft.com/office/officeart/2009/layout/ReverseList"/>
    <dgm:cxn modelId="{2523FEED-CED4-4023-8089-B1F092692CBE}" type="presParOf" srcId="{E17DF59E-CA51-48F3-B716-64B6EC17D9AD}" destId="{48EB2F87-4069-422B-B0AC-CDE4133CD2EF}" srcOrd="3" destOrd="0" presId="urn:microsoft.com/office/officeart/2009/layout/ReverseList"/>
    <dgm:cxn modelId="{1A93A692-52FD-424F-8443-A5DE8754896F}" type="presParOf" srcId="{E17DF59E-CA51-48F3-B716-64B6EC17D9AD}" destId="{8D638D05-2F29-4D0F-8059-BF1D3A434862}" srcOrd="4" destOrd="0" presId="urn:microsoft.com/office/officeart/2009/layout/ReverseList"/>
    <dgm:cxn modelId="{867CDA88-D482-4075-8B8E-EDBD8FC153CE}" type="presParOf" srcId="{E17DF59E-CA51-48F3-B716-64B6EC17D9AD}" destId="{06404752-D378-461C-AC80-0239AA5DE884}" srcOrd="5" destOrd="0" presId="urn:microsoft.com/office/officeart/2009/layout/Revers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2BB3ED-C0A9-40E1-9D0A-4A38DD240165}">
      <dsp:nvSpPr>
        <dsp:cNvPr id="0" name=""/>
        <dsp:cNvSpPr/>
      </dsp:nvSpPr>
      <dsp:spPr>
        <a:xfrm rot="16200000">
          <a:off x="805291" y="1669269"/>
          <a:ext cx="4465178" cy="2980432"/>
        </a:xfrm>
        <a:prstGeom prst="round2SameRect">
          <a:avLst>
            <a:gd name="adj1" fmla="val 16670"/>
            <a:gd name="adj2" fmla="val 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152400" rIns="137160" bIns="15240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Данный возраст называют переходным, прежде всего в биологическом смысле. </a:t>
          </a:r>
          <a:endParaRPr lang="ru-RU" sz="2400" kern="1200" dirty="0"/>
        </a:p>
      </dsp:txBody>
      <dsp:txXfrm rot="5400000">
        <a:off x="1693183" y="1072416"/>
        <a:ext cx="2834913" cy="4174140"/>
      </dsp:txXfrm>
    </dsp:sp>
    <dsp:sp modelId="{48EB2F87-4069-422B-B0AC-CDE4133CD2EF}">
      <dsp:nvSpPr>
        <dsp:cNvPr id="0" name=""/>
        <dsp:cNvSpPr/>
      </dsp:nvSpPr>
      <dsp:spPr>
        <a:xfrm rot="5400000">
          <a:off x="3622009" y="1669269"/>
          <a:ext cx="4465178" cy="2980432"/>
        </a:xfrm>
        <a:prstGeom prst="round2SameRect">
          <a:avLst>
            <a:gd name="adj1" fmla="val 16670"/>
            <a:gd name="adj2" fmla="val 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52400" rIns="91440" bIns="15240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С психологической точки зрения возраст во многом очень противоречив, и характеризуется он наибольшими диспропорциями в темпах и уровне развития </a:t>
          </a:r>
          <a:endParaRPr lang="ru-RU" sz="2400" kern="1200" dirty="0"/>
        </a:p>
      </dsp:txBody>
      <dsp:txXfrm rot="-5400000">
        <a:off x="4364382" y="1072416"/>
        <a:ext cx="2834913" cy="4174140"/>
      </dsp:txXfrm>
    </dsp:sp>
    <dsp:sp modelId="{8D638D05-2F29-4D0F-8059-BF1D3A434862}">
      <dsp:nvSpPr>
        <dsp:cNvPr id="0" name=""/>
        <dsp:cNvSpPr/>
      </dsp:nvSpPr>
      <dsp:spPr>
        <a:xfrm>
          <a:off x="3104728" y="269856"/>
          <a:ext cx="2511892" cy="1737154"/>
        </a:xfrm>
        <a:prstGeom prst="circularArrow">
          <a:avLst>
            <a:gd name="adj1" fmla="val 12500"/>
            <a:gd name="adj2" fmla="val 1142322"/>
            <a:gd name="adj3" fmla="val 20457678"/>
            <a:gd name="adj4" fmla="val 108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404752-D378-461C-AC80-0239AA5DE884}">
      <dsp:nvSpPr>
        <dsp:cNvPr id="0" name=""/>
        <dsp:cNvSpPr/>
      </dsp:nvSpPr>
      <dsp:spPr>
        <a:xfrm rot="10800000">
          <a:off x="3024338" y="3951232"/>
          <a:ext cx="2816717" cy="2816580"/>
        </a:xfrm>
        <a:prstGeom prst="circularArrow">
          <a:avLst>
            <a:gd name="adj1" fmla="val 12500"/>
            <a:gd name="adj2" fmla="val 1142322"/>
            <a:gd name="adj3" fmla="val 20457678"/>
            <a:gd name="adj4" fmla="val 108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ReverseList">
  <dgm:title val=""/>
  <dgm:desc val=""/>
  <dgm:catLst>
    <dgm:cat type="relationship" pri="38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clrData>
  <dgm:layoutNode name="Name0">
    <dgm:varLst>
      <dgm:chMax val="2"/>
      <dgm:chPref val="2"/>
      <dgm:animLvl val="lvl"/>
    </dgm:varLst>
    <dgm:choose name="Name1">
      <dgm:if name="Name2" axis="ch" ptType="node" func="cnt" op="lte" val="1">
        <dgm:alg type="composite">
          <dgm:param type="ar" val="0.9993"/>
        </dgm:alg>
      </dgm:if>
      <dgm:else name="Name3">
        <dgm:alg type="composite">
          <dgm:param type="ar" val="0.8036"/>
        </dgm:alg>
      </dgm:else>
    </dgm:choose>
    <dgm:shape xmlns:r="http://schemas.openxmlformats.org/officeDocument/2006/relationships" r:blip="">
      <dgm:adjLst/>
    </dgm:shape>
    <dgm:choose name="Name4">
      <dgm:if name="Name5" axis="ch" ptType="node" func="cnt" op="lte" val="1">
        <dgm:constrLst>
          <dgm:constr type="primFontSz" for="des" ptType="node" op="equ" val="65"/>
          <dgm:constr type="l" for="ch" forName="LeftNode" refType="w" fact="0"/>
          <dgm:constr type="t" for="ch" forName="LeftNode" refType="h" fact="0.25"/>
          <dgm:constr type="w" for="ch" forName="LeftNode" refType="w" fact="0.5"/>
          <dgm:constr type="h" for="ch" forName="LeftNode" refType="h"/>
          <dgm:constr type="l" for="ch" forName="LeftText" refType="w" fact="0"/>
          <dgm:constr type="t" for="ch" forName="LeftText" refType="h" fact="0.25"/>
          <dgm:constr type="w" for="ch" forName="LeftText" refType="w" fact="0.5"/>
          <dgm:constr type="h" for="ch" forName="LeftText" refType="h"/>
        </dgm:constrLst>
      </dgm:if>
      <dgm:else name="Name6">
        <dgm:constrLst>
          <dgm:constr type="primFontSz" for="des" ptType="node" op="equ" val="65"/>
          <dgm:constr type="l" for="ch" forName="LeftNode" refType="w" fact="0"/>
          <dgm:constr type="t" for="ch" forName="LeftNode" refType="h" fact="0.1786"/>
          <dgm:constr type="w" for="ch" forName="LeftNode" refType="w" fact="0.4889"/>
          <dgm:constr type="h" for="ch" forName="LeftNode" refType="h" fact="0.6429"/>
          <dgm:constr type="l" for="ch" forName="LeftText" refType="w" fact="0"/>
          <dgm:constr type="t" for="ch" forName="LeftText" refType="h" fact="0.1786"/>
          <dgm:constr type="w" for="ch" forName="LeftText" refType="w" fact="0.4889"/>
          <dgm:constr type="h" for="ch" forName="LeftText" refType="h" fact="0.6429"/>
          <dgm:constr type="l" for="ch" forName="RightNode" refType="w" fact="0.5111"/>
          <dgm:constr type="t" for="ch" forName="RightNode" refType="h" fact="0.1786"/>
          <dgm:constr type="w" for="ch" forName="RightNode" refType="w" fact="0.4889"/>
          <dgm:constr type="h" for="ch" forName="RightNode" refType="h" fact="0.6429"/>
          <dgm:constr type="l" for="ch" forName="RightText" refType="w" fact="0.5111"/>
          <dgm:constr type="t" for="ch" forName="RightText" refType="h" fact="0.1786"/>
          <dgm:constr type="w" for="ch" forName="RightText" refType="w" fact="0.4889"/>
          <dgm:constr type="h" for="ch" forName="RightText" refType="h" fact="0.6429"/>
          <dgm:constr type="l" for="ch" forName="TopArrow" refType="w" fact="0.2444"/>
          <dgm:constr type="t" for="ch" forName="TopArrow" refType="h" fact="0"/>
          <dgm:constr type="w" for="ch" forName="TopArrow" refType="w" fact="0.5111"/>
          <dgm:constr type="h" for="ch" forName="TopArrow" refType="h" fact="0.4107"/>
          <dgm:constr type="l" for="ch" forName="BottomArrow" refType="w" fact="0.2444"/>
          <dgm:constr type="t" for="ch" forName="BottomArrow" refType="h" fact="0.5893"/>
          <dgm:constr type="w" for="ch" forName="BottomArrow" refType="w" fact="0.5111"/>
          <dgm:constr type="h" for="ch" forName="BottomArrow" refType="h" fact="0.4107"/>
        </dgm:constrLst>
      </dgm:else>
    </dgm:choose>
    <dgm:choose name="Name7">
      <dgm:if name="Name8" axis="ch" ptType="node" func="cnt" op="gte" val="1">
        <dgm:layoutNode name="LeftText" styleLbl="revTx" moveWith="LeftNode">
          <dgm:varLst>
            <dgm:bulletEnabled val="1"/>
          </dgm:varLst>
          <dgm:alg type="tx">
            <dgm:param type="txAnchorVert" val="t"/>
            <dgm:param type="parTxLTRAlign" val="l"/>
          </dgm:alg>
          <dgm:choose name="Name9">
            <dgm:if name="Name10" axis="ch" ptType="node" func="cnt" op="lte" val="1">
              <dgm:shape xmlns:r="http://schemas.openxmlformats.org/officeDocument/2006/relationships" type="round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5"/>
                <dgm:constr type="bMarg" refType="primFontSz" fact="0.5"/>
              </dgm:constrLst>
            </dgm:if>
            <dgm:else name="Name11">
              <dgm:shape xmlns:r="http://schemas.openxmlformats.org/officeDocument/2006/relationships" rot="270" type="round2Same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45"/>
                <dgm:constr type="tMarg" refType="primFontSz" fact="0.5"/>
                <dgm:constr type="bMarg" refType="primFontSz" fact="0.5"/>
              </dgm:constrLst>
            </dgm:else>
          </dgm:choose>
          <dgm:ruleLst>
            <dgm:rule type="primFontSz" val="5" fact="NaN" max="NaN"/>
          </dgm:ruleLst>
        </dgm:layoutNode>
        <dgm:layoutNode name="LeftNode" styleLbl="bgImgPlace1">
          <dgm:varLst>
            <dgm:chMax val="2"/>
            <dgm:chPref val="2"/>
          </dgm:varLst>
          <dgm:alg type="sp"/>
          <dgm:choose name="Name12">
            <dgm:if name="Name13" axis="ch" ptType="node" func="cnt" op="lte" val="1">
              <dgm:shape xmlns:r="http://schemas.openxmlformats.org/officeDocument/2006/relationships" type="roundRect" r:blip="">
                <dgm:adjLst>
                  <dgm:adj idx="1" val="0.1667"/>
                  <dgm:adj idx="2" val="0"/>
                </dgm:adjLst>
              </dgm:shape>
            </dgm:if>
            <dgm:else name="Name14">
              <dgm:shape xmlns:r="http://schemas.openxmlformats.org/officeDocument/2006/relationships" rot="270" type="round2SameRect" r:blip="">
                <dgm:adjLst>
                  <dgm:adj idx="1" val="0.1667"/>
                  <dgm:adj idx="2" val="0"/>
                </dgm:adjLst>
              </dgm:shape>
            </dgm:else>
          </dgm:choose>
          <dgm:presOf axis="ch desOrSelf" ptType="node node" st="1 1" cnt="1 0"/>
        </dgm:layoutNode>
        <dgm:choose name="Name15">
          <dgm:if name="Name16" axis="ch" ptType="node" func="cnt" op="gte" val="2">
            <dgm:layoutNode name="RightText" styleLbl="revTx" moveWith="RightNode">
              <dgm:varLst>
                <dgm:bulletEnabled val="1"/>
              </dgm:varLst>
              <dgm:alg type="tx">
                <dgm:param type="txAnchorVert" val="t"/>
                <dgm:param type="parTxLTRAlign" val="l"/>
              </dgm:alg>
              <dgm:shape xmlns:r="http://schemas.openxmlformats.org/officeDocument/2006/relationships" rot="90" type="round2Same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2 1" cnt="1 0"/>
              <dgm:constrLst>
                <dgm:constr type="lMarg" refType="primFontSz" fact="0.45"/>
                <dgm:constr type="rMarg" refType="primFontSz" fact="0.3"/>
                <dgm:constr type="tMarg" refType="primFontSz" fact="0.5"/>
                <dgm:constr type="bMarg" refType="primFontSz" fact="0.5"/>
              </dgm:constrLst>
              <dgm:ruleLst>
                <dgm:rule type="primFontSz" val="5" fact="NaN" max="NaN"/>
              </dgm:ruleLst>
            </dgm:layoutNode>
            <dgm:layoutNode name="RightNode" styleLbl="bgImgPlace1">
              <dgm:varLst>
                <dgm:chMax val="0"/>
                <dgm:chPref val="0"/>
              </dgm:varLst>
              <dgm:alg type="sp"/>
              <dgm:shape xmlns:r="http://schemas.openxmlformats.org/officeDocument/2006/relationships" rot="90" type="round2SameRect" r:blip="">
                <dgm:adjLst>
                  <dgm:adj idx="1" val="0.1667"/>
                  <dgm:adj idx="2" val="0"/>
                </dgm:adjLst>
              </dgm:shape>
              <dgm:presOf axis="ch desOrSelf" ptType="node node" st="2 1" cnt="1 0"/>
            </dgm:layoutNode>
            <dgm:layoutNode name="TopArrow">
              <dgm:alg type="sp"/>
              <dgm:shape xmlns:r="http://schemas.openxmlformats.org/officeDocument/2006/relationships" type="circularArrow" r:blip="">
                <dgm:adjLst>
                  <dgm:adj idx="1" val="0.125"/>
                  <dgm:adj idx="2" val="19.0387"/>
                  <dgm:adj idx="3" val="-19.0387"/>
                  <dgm:adj idx="4" val="180"/>
                  <dgm:adj idx="5" val="0.125"/>
                </dgm:adjLst>
              </dgm:shape>
              <dgm:presOf/>
            </dgm:layoutNode>
            <dgm:layoutNode name="BottomArrow">
              <dgm:alg type="sp"/>
              <dgm:shape xmlns:r="http://schemas.openxmlformats.org/officeDocument/2006/relationships" rot="180" type="circularArrow" r:blip="">
                <dgm:adjLst>
                  <dgm:adj idx="1" val="0.125"/>
                  <dgm:adj idx="2" val="19.0387"/>
                  <dgm:adj idx="3" val="-19.0387"/>
                  <dgm:adj idx="4" val="180"/>
                  <dgm:adj idx="5" val="0.125"/>
                </dgm:adjLst>
              </dgm:shape>
              <dgm:presOf/>
            </dgm:layoutNode>
          </dgm:if>
          <dgm:else name="Name17"/>
        </dgm:choose>
      </dgm:if>
      <dgm:else name="Name1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BA541-9B48-4D84-9331-F5D36E608F4B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FD651D-5A72-4721-9D31-525FAE421EF7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BA541-9B48-4D84-9331-F5D36E608F4B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D651D-5A72-4721-9D31-525FAE421E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BA541-9B48-4D84-9331-F5D36E608F4B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D651D-5A72-4721-9D31-525FAE421E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BA541-9B48-4D84-9331-F5D36E608F4B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D651D-5A72-4721-9D31-525FAE421E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BA541-9B48-4D84-9331-F5D36E608F4B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D651D-5A72-4721-9D31-525FAE421E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BA541-9B48-4D84-9331-F5D36E608F4B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D651D-5A72-4721-9D31-525FAE421EF7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BA541-9B48-4D84-9331-F5D36E608F4B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D651D-5A72-4721-9D31-525FAE421EF7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BA541-9B48-4D84-9331-F5D36E608F4B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D651D-5A72-4721-9D31-525FAE421E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BA541-9B48-4D84-9331-F5D36E608F4B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D651D-5A72-4721-9D31-525FAE421E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BA541-9B48-4D84-9331-F5D36E608F4B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D651D-5A72-4721-9D31-525FAE421E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BA541-9B48-4D84-9331-F5D36E608F4B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D651D-5A72-4721-9D31-525FAE421E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41EBA541-9B48-4D84-9331-F5D36E608F4B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4EFD651D-5A72-4721-9D31-525FAE421E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1451247"/>
          </a:xfrm>
        </p:spPr>
        <p:txBody>
          <a:bodyPr/>
          <a:lstStyle/>
          <a:p>
            <a:r>
              <a:rPr lang="ru-RU" sz="4000" dirty="0">
                <a:effectLst/>
              </a:rPr>
              <a:t>Возрастные психологические особенности подростков 16-17 лет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dirty="0" smtClean="0">
                <a:solidFill>
                  <a:srgbClr val="0070C0"/>
                </a:solidFill>
              </a:rPr>
              <a:t>Педагог-психолог </a:t>
            </a:r>
          </a:p>
          <a:p>
            <a:pPr algn="r"/>
            <a:r>
              <a:rPr lang="ru-RU" dirty="0" smtClean="0">
                <a:solidFill>
                  <a:srgbClr val="0070C0"/>
                </a:solidFill>
              </a:rPr>
              <a:t>Мищенко  Е.Е.</a:t>
            </a:r>
          </a:p>
        </p:txBody>
      </p:sp>
      <p:pic>
        <p:nvPicPr>
          <p:cNvPr id="1026" name="Picture 2" descr="https://uvao.mos.ru/%D0%BF%D0%BE%D0%B4%D1%80%D0%BE%D1%81%D1%82%D0%BA%D0%B8_%D0%B8%D0%B3%D1%80%D0%B0_%D0%BF%D1%81%D0%B8%D1%85%D0%BE%D0%BB%D0%BE%D0%B3%D0%B8%D1%8F_9879_Fotobank_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1916832"/>
            <a:ext cx="3589239" cy="2392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0564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3645024"/>
            <a:ext cx="7772400" cy="1451247"/>
          </a:xfrm>
        </p:spPr>
        <p:txBody>
          <a:bodyPr/>
          <a:lstStyle/>
          <a:p>
            <a:r>
              <a:rPr lang="ru-RU" sz="4000" dirty="0" smtClean="0">
                <a:effectLst/>
              </a:rPr>
              <a:t>Спасибо за внимание!</a:t>
            </a:r>
            <a:endParaRPr lang="ru-RU" sz="4000" dirty="0"/>
          </a:p>
        </p:txBody>
      </p:sp>
      <p:pic>
        <p:nvPicPr>
          <p:cNvPr id="4098" name="Picture 2" descr="http://obninsk-24.ru/upload/uploaded_image/2016-06-07/obn_b0043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440712"/>
            <a:ext cx="5327650" cy="355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6097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004959264"/>
              </p:ext>
            </p:extLst>
          </p:nvPr>
        </p:nvGraphicFramePr>
        <p:xfrm>
          <a:off x="251520" y="0"/>
          <a:ext cx="889248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51339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нутый угол 2"/>
          <p:cNvSpPr/>
          <p:nvPr/>
        </p:nvSpPr>
        <p:spPr>
          <a:xfrm>
            <a:off x="971600" y="37692"/>
            <a:ext cx="7056784" cy="1938992"/>
          </a:xfrm>
          <a:prstGeom prst="foldedCorner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37692"/>
            <a:ext cx="784887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Характерной </a:t>
            </a:r>
            <a:r>
              <a:rPr lang="ru-RU" sz="2400" dirty="0"/>
              <a:t>психологической особенностью является зарождающееся чувство взрослости, и выражается оно в том, что желания подростка и планы превосходят его возможности и то, что фактически этого он еще не достиг.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971600" y="2595676"/>
            <a:ext cx="784887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На этом этапе жизни ребенок выходит на качественно новый социальный уровень, который связан с поиском себя и своего места в обществе: </a:t>
            </a:r>
            <a:endParaRPr lang="ru-RU" sz="2400" dirty="0" smtClean="0"/>
          </a:p>
          <a:p>
            <a:endParaRPr lang="ru-RU" sz="2400" dirty="0"/>
          </a:p>
          <a:p>
            <a:r>
              <a:rPr lang="ru-RU" sz="2400" dirty="0" smtClean="0"/>
              <a:t>подросток </a:t>
            </a:r>
            <a:r>
              <a:rPr lang="ru-RU" sz="2400" dirty="0"/>
              <a:t>начинает по-другому расставлять приоритеты – семья, сверстники, школа обретают новый смысл и значение; </a:t>
            </a:r>
            <a:endParaRPr lang="ru-RU" sz="2400" dirty="0" smtClean="0"/>
          </a:p>
          <a:p>
            <a:endParaRPr lang="ru-RU" sz="2400" dirty="0"/>
          </a:p>
          <a:p>
            <a:r>
              <a:rPr lang="ru-RU" sz="2400" dirty="0" smtClean="0"/>
              <a:t>ребенок </a:t>
            </a:r>
            <a:r>
              <a:rPr lang="ru-RU" sz="2400" dirty="0"/>
              <a:t>более интенсивно рефлексирует все на себя, на общество, на окружающих </a:t>
            </a:r>
          </a:p>
        </p:txBody>
      </p:sp>
      <p:sp>
        <p:nvSpPr>
          <p:cNvPr id="2" name="Стрелка вправо 1"/>
          <p:cNvSpPr/>
          <p:nvPr/>
        </p:nvSpPr>
        <p:spPr>
          <a:xfrm>
            <a:off x="65003" y="4437112"/>
            <a:ext cx="683568" cy="2674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>
            <a:off x="65003" y="5733256"/>
            <a:ext cx="683568" cy="2674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2306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2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ая прямоугольная выноска 1"/>
          <p:cNvSpPr/>
          <p:nvPr/>
        </p:nvSpPr>
        <p:spPr>
          <a:xfrm>
            <a:off x="910843" y="548680"/>
            <a:ext cx="7848872" cy="1569660"/>
          </a:xfrm>
          <a:prstGeom prst="wedgeRoundRectCallou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548680"/>
            <a:ext cx="784887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Подросток приобретает </a:t>
            </a:r>
            <a:r>
              <a:rPr lang="ru-RU" sz="2400" dirty="0"/>
              <a:t>новые для него волевые черты: умение преодолевать трудности и препятствия, упорство в процессе достижения цели, настойчивость.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286490" y="4005064"/>
            <a:ext cx="784887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Появляется потребности </a:t>
            </a:r>
            <a:r>
              <a:rPr lang="ru-RU" sz="2400" dirty="0"/>
              <a:t>и </a:t>
            </a:r>
            <a:r>
              <a:rPr lang="ru-RU" sz="2400" dirty="0" smtClean="0"/>
              <a:t>способности </a:t>
            </a:r>
            <a:r>
              <a:rPr lang="ru-RU" sz="2400" dirty="0"/>
              <a:t>к познанию самого себя как личности, у которой имеются свои качества и отличия. </a:t>
            </a:r>
            <a:endParaRPr lang="ru-RU" sz="2400" dirty="0" smtClean="0"/>
          </a:p>
          <a:p>
            <a:endParaRPr lang="ru-RU" sz="2400" dirty="0"/>
          </a:p>
          <a:p>
            <a:r>
              <a:rPr lang="ru-RU" sz="2400" dirty="0" smtClean="0"/>
              <a:t>Это </a:t>
            </a:r>
            <a:r>
              <a:rPr lang="ru-RU" sz="2400" dirty="0"/>
              <a:t>порождает у подростка появление стремления к самовыражению, самоутверждению </a:t>
            </a:r>
          </a:p>
        </p:txBody>
      </p:sp>
      <p:sp>
        <p:nvSpPr>
          <p:cNvPr id="3" name="Стрелка вправо 2"/>
          <p:cNvSpPr/>
          <p:nvPr/>
        </p:nvSpPr>
        <p:spPr>
          <a:xfrm>
            <a:off x="179512" y="4292079"/>
            <a:ext cx="1106978" cy="5050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>
            <a:off x="179512" y="5517232"/>
            <a:ext cx="1106978" cy="5050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9812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3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Багетная рамка 2"/>
          <p:cNvSpPr/>
          <p:nvPr/>
        </p:nvSpPr>
        <p:spPr>
          <a:xfrm>
            <a:off x="910843" y="4509120"/>
            <a:ext cx="6685493" cy="1200329"/>
          </a:xfrm>
          <a:prstGeom prst="bevel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Багетная рамка 1"/>
          <p:cNvSpPr/>
          <p:nvPr/>
        </p:nvSpPr>
        <p:spPr>
          <a:xfrm>
            <a:off x="899592" y="424118"/>
            <a:ext cx="7848872" cy="1080120"/>
          </a:xfrm>
          <a:prstGeom prst="bevel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548680"/>
            <a:ext cx="78488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С возрастом данный возраст людей начинает все меньше значения придавать своему внешнему виду.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910843" y="4509120"/>
            <a:ext cx="78488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Постепенно на передний план выдвигаются моральные и волевые качества, умственные способности. </a:t>
            </a:r>
          </a:p>
        </p:txBody>
      </p:sp>
      <p:pic>
        <p:nvPicPr>
          <p:cNvPr id="2050" name="Picture 2" descr="https://xn--80apfedmab8e4d.xn--p1ai/wp-content/uploads/2020/07/0-wv3phjvrxsww_w3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2243" y="1676986"/>
            <a:ext cx="3989957" cy="2659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2138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 animBg="1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Горизонтальный свиток 2"/>
          <p:cNvSpPr/>
          <p:nvPr/>
        </p:nvSpPr>
        <p:spPr>
          <a:xfrm>
            <a:off x="519554" y="3645024"/>
            <a:ext cx="7931296" cy="288438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Скругленная прямоугольная выноска 1"/>
          <p:cNvSpPr/>
          <p:nvPr/>
        </p:nvSpPr>
        <p:spPr>
          <a:xfrm>
            <a:off x="611560" y="500392"/>
            <a:ext cx="7056784" cy="1056400"/>
          </a:xfrm>
          <a:prstGeom prst="wedgeRoundRectCallou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500392"/>
            <a:ext cx="78488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Подросток с наибольший силой начинает рефлексировать на себя, на общество, на других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19554" y="1556792"/>
            <a:ext cx="519499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по другому расставляет интересы и приоритеты, другой смысл в его жизни приобретают друзья и сверстники, семья, школа.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01978" y="3933056"/>
            <a:ext cx="7848872" cy="230832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ru-RU" sz="2400" dirty="0"/>
              <a:t>Подросток, при сравнении себя с взрослыми и с более младшими детьми, приходит к заключению, что он уже совсем не ребенок, а скорее взрослый, впоследствии стремится к признанию окружающими его значимости и самостоятельности, начинает чувствовать себя взрослым.</a:t>
            </a:r>
          </a:p>
        </p:txBody>
      </p:sp>
    </p:spTree>
    <p:extLst>
      <p:ext uri="{BB962C8B-B14F-4D97-AF65-F5344CB8AC3E}">
        <p14:creationId xmlns:p14="http://schemas.microsoft.com/office/powerpoint/2010/main" val="2809358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 animBg="1"/>
      <p:bldP spid="4" grpId="0"/>
      <p:bldP spid="5" grpId="0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Багетная рамка 2"/>
          <p:cNvSpPr/>
          <p:nvPr/>
        </p:nvSpPr>
        <p:spPr>
          <a:xfrm>
            <a:off x="539553" y="4709862"/>
            <a:ext cx="8064896" cy="1992417"/>
          </a:xfrm>
          <a:prstGeom prst="bevel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Багетная рамка 1"/>
          <p:cNvSpPr/>
          <p:nvPr/>
        </p:nvSpPr>
        <p:spPr>
          <a:xfrm>
            <a:off x="755576" y="330476"/>
            <a:ext cx="7992888" cy="1636731"/>
          </a:xfrm>
          <a:prstGeom prst="bevel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548680"/>
            <a:ext cx="78488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В период 16-17 лет подросткам необходимо сдавать экзамены и поэтому им приходится переживать очень много эмоций и переживаний</a:t>
            </a:r>
            <a:endParaRPr lang="ru-RU" sz="2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4924619"/>
            <a:ext cx="784887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Экзаменационный стресс не только снижает работоспособность, но и сопротивляемость к различным болезням, провоцирует обострение имеющихся хронических заболеваний. </a:t>
            </a:r>
            <a:endParaRPr lang="ru-RU" sz="2400" dirty="0"/>
          </a:p>
        </p:txBody>
      </p:sp>
      <p:pic>
        <p:nvPicPr>
          <p:cNvPr id="3074" name="Picture 2" descr="https://st03.kakprosto.ru/images/article/2018/2/28/284473_5a965a96aba875a965a96abac8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5" y="2091922"/>
            <a:ext cx="3888432" cy="2589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2727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 animBg="1"/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2776"/>
          </a:xfrm>
        </p:spPr>
        <p:txBody>
          <a:bodyPr/>
          <a:lstStyle/>
          <a:p>
            <a:r>
              <a:rPr lang="ru-RU" sz="3600" b="1" dirty="0">
                <a:effectLst/>
              </a:rPr>
              <a:t>Рекомендации психолога по подготовке к экзаменам</a:t>
            </a:r>
            <a:endParaRPr lang="ru-RU" sz="3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1340768"/>
            <a:ext cx="352839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Прежде, чем начать подготовку к экзаменам, следует подготовить свое рабочее место.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355976" y="1785973"/>
            <a:ext cx="352839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Необходимо продумать порядок подготовки к экзаменам.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72471" y="3789040"/>
            <a:ext cx="352839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При планировании ежедневных занятий целесообразно учесть </a:t>
            </a:r>
            <a:r>
              <a:rPr lang="ru-RU" sz="2400" dirty="0" smtClean="0"/>
              <a:t>индивидуальные </a:t>
            </a:r>
            <a:r>
              <a:rPr lang="ru-RU" sz="2400" dirty="0"/>
              <a:t>особенности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148064" y="4418263"/>
            <a:ext cx="35283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Составляя план на каждый день подготовки</a:t>
            </a:r>
          </a:p>
        </p:txBody>
      </p:sp>
    </p:spTree>
    <p:extLst>
      <p:ext uri="{BB962C8B-B14F-4D97-AF65-F5344CB8AC3E}">
        <p14:creationId xmlns:p14="http://schemas.microsoft.com/office/powerpoint/2010/main" val="2569020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358150"/>
            <a:ext cx="35283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Обязательно следует чередовать работу и отдых.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884040" y="617241"/>
            <a:ext cx="35283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Не тревожится о количестве баллов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971600" y="2503135"/>
            <a:ext cx="35283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Не повышать тревожность ребенка накануне экзаменов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148064" y="2872466"/>
            <a:ext cx="35283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Подбадривать подростков</a:t>
            </a:r>
            <a:endParaRPr lang="ru-RU" sz="2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616224" y="4941168"/>
            <a:ext cx="35283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Повышать их уверенность в себе</a:t>
            </a:r>
            <a:endParaRPr lang="ru-RU" sz="2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788024" y="5517256"/>
            <a:ext cx="35283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Накануне экзамена обеспечить ребенку полноценный отдых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862699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8" grpId="0"/>
      <p:bldP spid="9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73</TotalTime>
  <Words>397</Words>
  <Application>Microsoft Office PowerPoint</Application>
  <PresentationFormat>Экран (4:3)</PresentationFormat>
  <Paragraphs>34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Исполнительная</vt:lpstr>
      <vt:lpstr>Возрастные психологические особенности подростков 16-17 лет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Рекомендации психолога по подготовке к экзаменам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Возрастные психологические особенности подростков 16-17 лет</dc:title>
  <dc:creator>ПР</dc:creator>
  <cp:lastModifiedBy>Acer-PC</cp:lastModifiedBy>
  <cp:revision>10</cp:revision>
  <dcterms:created xsi:type="dcterms:W3CDTF">2020-11-07T15:01:06Z</dcterms:created>
  <dcterms:modified xsi:type="dcterms:W3CDTF">2020-11-23T13:34:52Z</dcterms:modified>
</cp:coreProperties>
</file>