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1"/>
  </p:notesMasterIdLst>
  <p:sldIdLst>
    <p:sldId id="256" r:id="rId2"/>
    <p:sldId id="257" r:id="rId3"/>
    <p:sldId id="292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3" r:id="rId29"/>
    <p:sldId id="282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3" r:id="rId39"/>
    <p:sldId id="294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4660"/>
  </p:normalViewPr>
  <p:slideViewPr>
    <p:cSldViewPr snapToGrid="0">
      <p:cViewPr>
        <p:scale>
          <a:sx n="100" d="100"/>
          <a:sy n="100" d="100"/>
        </p:scale>
        <p:origin x="-90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4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2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0.xml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FB7C5E-B8F5-41DE-B758-BB218AC662B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58E01A-787F-426A-986F-4ED2D26C12D7}">
      <dgm:prSet/>
      <dgm:spPr/>
      <dgm:t>
        <a:bodyPr/>
        <a:lstStyle/>
        <a:p>
          <a:pPr rtl="0"/>
          <a:r>
            <a:rPr lang="ru-RU" dirty="0" smtClean="0"/>
            <a:t>2.</a:t>
          </a:r>
          <a:r>
            <a:rPr lang="ru-RU" dirty="0" smtClean="0">
              <a:hlinkClick xmlns:r="http://schemas.openxmlformats.org/officeDocument/2006/relationships" r:id="rId1" action="ppaction://hlinksldjump"/>
            </a:rPr>
            <a:t>Квадратные уравнения</a:t>
          </a:r>
          <a:endParaRPr lang="ru-RU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140CC862-BE19-41DC-BC50-FDCCDD42D487}" type="parTrans" cxnId="{78D87CBB-95FE-4DF4-AC2E-8115BF109043}">
      <dgm:prSet/>
      <dgm:spPr/>
      <dgm:t>
        <a:bodyPr/>
        <a:lstStyle/>
        <a:p>
          <a:endParaRPr lang="ru-RU"/>
        </a:p>
      </dgm:t>
    </dgm:pt>
    <dgm:pt modelId="{FA0AB94D-3D85-44F3-8F77-C46A944F5021}" type="sibTrans" cxnId="{78D87CBB-95FE-4DF4-AC2E-8115BF109043}">
      <dgm:prSet/>
      <dgm:spPr/>
      <dgm:t>
        <a:bodyPr/>
        <a:lstStyle/>
        <a:p>
          <a:endParaRPr lang="ru-RU"/>
        </a:p>
      </dgm:t>
    </dgm:pt>
    <dgm:pt modelId="{905395C5-FC99-4185-ADCC-95D30C7EB86B}" type="pres">
      <dgm:prSet presAssocID="{51FB7C5E-B8F5-41DE-B758-BB218AC662B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C90ADF-FBD1-45F3-8A5A-305552BADCB2}" type="pres">
      <dgm:prSet presAssocID="{E658E01A-787F-426A-986F-4ED2D26C12D7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2A2428-4BEE-43B5-887C-76DFE9075481}" type="presOf" srcId="{51FB7C5E-B8F5-41DE-B758-BB218AC662B3}" destId="{905395C5-FC99-4185-ADCC-95D30C7EB86B}" srcOrd="0" destOrd="0" presId="urn:microsoft.com/office/officeart/2005/8/layout/process1"/>
    <dgm:cxn modelId="{78D87CBB-95FE-4DF4-AC2E-8115BF109043}" srcId="{51FB7C5E-B8F5-41DE-B758-BB218AC662B3}" destId="{E658E01A-787F-426A-986F-4ED2D26C12D7}" srcOrd="0" destOrd="0" parTransId="{140CC862-BE19-41DC-BC50-FDCCDD42D487}" sibTransId="{FA0AB94D-3D85-44F3-8F77-C46A944F5021}"/>
    <dgm:cxn modelId="{98196B61-E8C1-43F0-8542-DB6EFF905E3B}" type="presOf" srcId="{E658E01A-787F-426A-986F-4ED2D26C12D7}" destId="{06C90ADF-FBD1-45F3-8A5A-305552BADCB2}" srcOrd="0" destOrd="0" presId="urn:microsoft.com/office/officeart/2005/8/layout/process1"/>
    <dgm:cxn modelId="{C0BF82A0-4147-41BE-9434-AD5C40FAEC76}" type="presParOf" srcId="{905395C5-FC99-4185-ADCC-95D30C7EB86B}" destId="{06C90ADF-FBD1-45F3-8A5A-305552BADCB2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3CD3C4-10BC-4122-A0B6-1F50FE7C775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C02AB7-B2CF-4DD2-A1DF-B526DB8CEE8E}">
      <dgm:prSet/>
      <dgm:spPr/>
      <dgm:t>
        <a:bodyPr/>
        <a:lstStyle/>
        <a:p>
          <a:pPr rtl="0"/>
          <a:r>
            <a:rPr lang="ru-RU" b="1" dirty="0" smtClean="0">
              <a:solidFill>
                <a:schemeClr val="bg1"/>
              </a:solidFill>
            </a:rPr>
            <a:t>1.</a:t>
          </a:r>
          <a:r>
            <a:rPr lang="ru-RU" b="1" dirty="0" smtClean="0">
              <a:solidFill>
                <a:schemeClr val="bg1"/>
              </a:solidFill>
              <a:hlinkClick xmlns:r="http://schemas.openxmlformats.org/officeDocument/2006/relationships" r:id="rId1" action="ppaction://hlinksldjump"/>
            </a:rPr>
            <a:t>Линейные уравнения</a:t>
          </a:r>
          <a:endParaRPr lang="ru-RU" b="1" dirty="0">
            <a:solidFill>
              <a:schemeClr val="bg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FB19870B-C7E7-4CA0-857B-A8AA03F00E05}" type="parTrans" cxnId="{0F5ACAC9-CBD7-45F1-A23A-27CAB561AD60}">
      <dgm:prSet/>
      <dgm:spPr/>
      <dgm:t>
        <a:bodyPr/>
        <a:lstStyle/>
        <a:p>
          <a:endParaRPr lang="ru-RU"/>
        </a:p>
      </dgm:t>
    </dgm:pt>
    <dgm:pt modelId="{41241DDF-4FE4-4A1A-B602-1C0F3A5A3103}" type="sibTrans" cxnId="{0F5ACAC9-CBD7-45F1-A23A-27CAB561AD60}">
      <dgm:prSet/>
      <dgm:spPr/>
      <dgm:t>
        <a:bodyPr/>
        <a:lstStyle/>
        <a:p>
          <a:endParaRPr lang="ru-RU"/>
        </a:p>
      </dgm:t>
    </dgm:pt>
    <dgm:pt modelId="{E381CE1F-5490-4D8D-986A-EE52CD74371D}" type="pres">
      <dgm:prSet presAssocID="{5A3CD3C4-10BC-4122-A0B6-1F50FE7C775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0C3F3C-FDC3-436D-B563-7871444B9247}" type="pres">
      <dgm:prSet presAssocID="{B9C02AB7-B2CF-4DD2-A1DF-B526DB8CEE8E}" presName="node" presStyleLbl="node1" presStyleIdx="0" presStyleCnt="1" custLinFactNeighborX="-2181" custLinFactNeighborY="59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5ACAC9-CBD7-45F1-A23A-27CAB561AD60}" srcId="{5A3CD3C4-10BC-4122-A0B6-1F50FE7C7757}" destId="{B9C02AB7-B2CF-4DD2-A1DF-B526DB8CEE8E}" srcOrd="0" destOrd="0" parTransId="{FB19870B-C7E7-4CA0-857B-A8AA03F00E05}" sibTransId="{41241DDF-4FE4-4A1A-B602-1C0F3A5A3103}"/>
    <dgm:cxn modelId="{EAA0B1F3-B44F-45AC-9CDB-C51F05FE2439}" type="presOf" srcId="{B9C02AB7-B2CF-4DD2-A1DF-B526DB8CEE8E}" destId="{F90C3F3C-FDC3-436D-B563-7871444B9247}" srcOrd="0" destOrd="0" presId="urn:microsoft.com/office/officeart/2005/8/layout/process1"/>
    <dgm:cxn modelId="{398C9395-4662-4028-90D4-8141E840941F}" type="presOf" srcId="{5A3CD3C4-10BC-4122-A0B6-1F50FE7C7757}" destId="{E381CE1F-5490-4D8D-986A-EE52CD74371D}" srcOrd="0" destOrd="0" presId="urn:microsoft.com/office/officeart/2005/8/layout/process1"/>
    <dgm:cxn modelId="{0B3D97E1-65B6-48C2-AF1B-1DFBB2FF3F8C}" type="presParOf" srcId="{E381CE1F-5490-4D8D-986A-EE52CD74371D}" destId="{F90C3F3C-FDC3-436D-B563-7871444B9247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E17F65-E825-4E25-863B-202721D0F7C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B47974-67D3-49AA-B142-9FAAD264E1EF}">
      <dgm:prSet/>
      <dgm:spPr/>
      <dgm:t>
        <a:bodyPr/>
        <a:lstStyle/>
        <a:p>
          <a:pPr rtl="0"/>
          <a:r>
            <a:rPr lang="ru-RU" dirty="0" smtClean="0"/>
            <a:t>7.</a:t>
          </a:r>
          <a:r>
            <a:rPr lang="ru-RU" dirty="0" smtClean="0">
              <a:hlinkClick xmlns:r="http://schemas.openxmlformats.org/officeDocument/2006/relationships" r:id="rId1" action="ppaction://hlinksldjump"/>
            </a:rPr>
            <a:t>Тригонометрические уравнения</a:t>
          </a:r>
          <a:endParaRPr lang="ru-RU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89446941-8A12-4E48-AF74-7FD72215B1BD}" type="parTrans" cxnId="{87A501BC-864C-4AD4-922C-FE79B5171789}">
      <dgm:prSet/>
      <dgm:spPr/>
      <dgm:t>
        <a:bodyPr/>
        <a:lstStyle/>
        <a:p>
          <a:endParaRPr lang="ru-RU"/>
        </a:p>
      </dgm:t>
    </dgm:pt>
    <dgm:pt modelId="{E5B69F60-B2DF-4FCD-B4AA-AD78A2417C40}" type="sibTrans" cxnId="{87A501BC-864C-4AD4-922C-FE79B5171789}">
      <dgm:prSet/>
      <dgm:spPr/>
      <dgm:t>
        <a:bodyPr/>
        <a:lstStyle/>
        <a:p>
          <a:endParaRPr lang="ru-RU"/>
        </a:p>
      </dgm:t>
    </dgm:pt>
    <dgm:pt modelId="{A181205D-BADF-4F26-BD6E-CC05F9F7167C}" type="pres">
      <dgm:prSet presAssocID="{B3E17F65-E825-4E25-863B-202721D0F7C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EE32B1-3297-4505-82D8-F0B683B57DED}" type="pres">
      <dgm:prSet presAssocID="{C7B47974-67D3-49AA-B142-9FAAD264E1EF}" presName="node" presStyleLbl="node1" presStyleIdx="0" presStyleCnt="1" custLinFactNeighborX="819" custLinFactNeighborY="-66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95D02B-34F6-4C6F-B4D9-4C58F0BD247B}" type="presOf" srcId="{B3E17F65-E825-4E25-863B-202721D0F7C2}" destId="{A181205D-BADF-4F26-BD6E-CC05F9F7167C}" srcOrd="0" destOrd="0" presId="urn:microsoft.com/office/officeart/2005/8/layout/process1"/>
    <dgm:cxn modelId="{87A501BC-864C-4AD4-922C-FE79B5171789}" srcId="{B3E17F65-E825-4E25-863B-202721D0F7C2}" destId="{C7B47974-67D3-49AA-B142-9FAAD264E1EF}" srcOrd="0" destOrd="0" parTransId="{89446941-8A12-4E48-AF74-7FD72215B1BD}" sibTransId="{E5B69F60-B2DF-4FCD-B4AA-AD78A2417C40}"/>
    <dgm:cxn modelId="{9E06805E-8A38-463E-862A-97B88B5B27EF}" type="presOf" srcId="{C7B47974-67D3-49AA-B142-9FAAD264E1EF}" destId="{72EE32B1-3297-4505-82D8-F0B683B57DED}" srcOrd="0" destOrd="0" presId="urn:microsoft.com/office/officeart/2005/8/layout/process1"/>
    <dgm:cxn modelId="{D591133D-1D22-4297-9AB7-312EF4C70CC1}" type="presParOf" srcId="{A181205D-BADF-4F26-BD6E-CC05F9F7167C}" destId="{72EE32B1-3297-4505-82D8-F0B683B57DE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D71D528-5CC1-40AD-BD01-4EDD4CF2A82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7B7CC1-C5DD-41DC-9E65-426D954F24DC}">
      <dgm:prSet/>
      <dgm:spPr/>
      <dgm:t>
        <a:bodyPr/>
        <a:lstStyle/>
        <a:p>
          <a:pPr rtl="0"/>
          <a:r>
            <a:rPr lang="ru-RU" dirty="0" smtClean="0"/>
            <a:t>5.</a:t>
          </a:r>
          <a:r>
            <a:rPr lang="ru-RU" dirty="0" smtClean="0">
              <a:hlinkClick xmlns:r="http://schemas.openxmlformats.org/officeDocument/2006/relationships" r:id="rId1" action="ppaction://hlinksldjump"/>
            </a:rPr>
            <a:t>Логарифмические уравнения</a:t>
          </a:r>
          <a:endParaRPr lang="ru-RU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37FB311B-3F63-42F3-84D3-0C56F27B8221}" type="parTrans" cxnId="{C6647441-6254-4855-A0F5-A525DF2B64FE}">
      <dgm:prSet/>
      <dgm:spPr/>
      <dgm:t>
        <a:bodyPr/>
        <a:lstStyle/>
        <a:p>
          <a:endParaRPr lang="ru-RU"/>
        </a:p>
      </dgm:t>
    </dgm:pt>
    <dgm:pt modelId="{C1F5E5A5-BD03-44FE-B318-7185F3F2D9DD}" type="sibTrans" cxnId="{C6647441-6254-4855-A0F5-A525DF2B64FE}">
      <dgm:prSet/>
      <dgm:spPr/>
      <dgm:t>
        <a:bodyPr/>
        <a:lstStyle/>
        <a:p>
          <a:endParaRPr lang="ru-RU"/>
        </a:p>
      </dgm:t>
    </dgm:pt>
    <dgm:pt modelId="{891B8171-84E8-4FA4-9665-8364BA6A9CDC}" type="pres">
      <dgm:prSet presAssocID="{ED71D528-5CC1-40AD-BD01-4EDD4CF2A82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97B802-D18A-4650-8345-7B95B7D5AC70}" type="pres">
      <dgm:prSet presAssocID="{8F7B7CC1-C5DD-41DC-9E65-426D954F24DC}" presName="node" presStyleLbl="node1" presStyleIdx="0" presStyleCnt="1" custLinFactNeighborX="-13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647441-6254-4855-A0F5-A525DF2B64FE}" srcId="{ED71D528-5CC1-40AD-BD01-4EDD4CF2A82C}" destId="{8F7B7CC1-C5DD-41DC-9E65-426D954F24DC}" srcOrd="0" destOrd="0" parTransId="{37FB311B-3F63-42F3-84D3-0C56F27B8221}" sibTransId="{C1F5E5A5-BD03-44FE-B318-7185F3F2D9DD}"/>
    <dgm:cxn modelId="{8D90BA4D-9805-47E0-8F10-D6FB6CD600B6}" type="presOf" srcId="{8F7B7CC1-C5DD-41DC-9E65-426D954F24DC}" destId="{B097B802-D18A-4650-8345-7B95B7D5AC70}" srcOrd="0" destOrd="0" presId="urn:microsoft.com/office/officeart/2005/8/layout/process1"/>
    <dgm:cxn modelId="{457FAF3C-8AF0-49D2-B9CC-CEF171D43AD0}" type="presOf" srcId="{ED71D528-5CC1-40AD-BD01-4EDD4CF2A82C}" destId="{891B8171-84E8-4FA4-9665-8364BA6A9CDC}" srcOrd="0" destOrd="0" presId="urn:microsoft.com/office/officeart/2005/8/layout/process1"/>
    <dgm:cxn modelId="{5D471458-F82D-4D4C-AF3B-DB82B0D9D421}" type="presParOf" srcId="{891B8171-84E8-4FA4-9665-8364BA6A9CDC}" destId="{B097B802-D18A-4650-8345-7B95B7D5AC70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6A36655-D195-4120-920D-7D957D56927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256007-6E6B-4015-90E9-B1EF2999AF23}">
      <dgm:prSet/>
      <dgm:spPr/>
      <dgm:t>
        <a:bodyPr/>
        <a:lstStyle/>
        <a:p>
          <a:pPr rtl="0"/>
          <a:r>
            <a:rPr lang="ru-RU" dirty="0" smtClean="0"/>
            <a:t>4. </a:t>
          </a:r>
          <a:r>
            <a:rPr lang="ru-RU" dirty="0" smtClean="0">
              <a:hlinkClick xmlns:r="http://schemas.openxmlformats.org/officeDocument/2006/relationships" r:id="rId1" action="ppaction://hlinksldjump"/>
            </a:rPr>
            <a:t>Иррациональные уравнения</a:t>
          </a:r>
          <a:endParaRPr lang="ru-RU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4F3F9E1F-943B-4B3C-9069-B78B9303B95A}" type="parTrans" cxnId="{7EB47C1F-5467-426C-8604-B678C9080C7C}">
      <dgm:prSet/>
      <dgm:spPr/>
      <dgm:t>
        <a:bodyPr/>
        <a:lstStyle/>
        <a:p>
          <a:endParaRPr lang="ru-RU"/>
        </a:p>
      </dgm:t>
    </dgm:pt>
    <dgm:pt modelId="{E47EDBBD-043D-41EA-99F4-1E48E9D99D46}" type="sibTrans" cxnId="{7EB47C1F-5467-426C-8604-B678C9080C7C}">
      <dgm:prSet/>
      <dgm:spPr/>
      <dgm:t>
        <a:bodyPr/>
        <a:lstStyle/>
        <a:p>
          <a:endParaRPr lang="ru-RU"/>
        </a:p>
      </dgm:t>
    </dgm:pt>
    <dgm:pt modelId="{9744AE41-650C-4803-96C0-161CBD53A003}" type="pres">
      <dgm:prSet presAssocID="{46A36655-D195-4120-920D-7D957D56927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DC552F-67BC-4135-B703-C1357EF3314C}" type="pres">
      <dgm:prSet presAssocID="{23256007-6E6B-4015-90E9-B1EF2999AF23}" presName="node" presStyleLbl="node1" presStyleIdx="0" presStyleCnt="1" custLinFactNeighborX="-3796" custLinFactNeighborY="-47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478936-F31B-4EE7-8E9F-328DC55F3540}" type="presOf" srcId="{23256007-6E6B-4015-90E9-B1EF2999AF23}" destId="{1ADC552F-67BC-4135-B703-C1357EF3314C}" srcOrd="0" destOrd="0" presId="urn:microsoft.com/office/officeart/2005/8/layout/process1"/>
    <dgm:cxn modelId="{7EB47C1F-5467-426C-8604-B678C9080C7C}" srcId="{46A36655-D195-4120-920D-7D957D56927E}" destId="{23256007-6E6B-4015-90E9-B1EF2999AF23}" srcOrd="0" destOrd="0" parTransId="{4F3F9E1F-943B-4B3C-9069-B78B9303B95A}" sibTransId="{E47EDBBD-043D-41EA-99F4-1E48E9D99D46}"/>
    <dgm:cxn modelId="{43ECC3E2-745E-48DB-9A21-9038544C4F0F}" type="presOf" srcId="{46A36655-D195-4120-920D-7D957D56927E}" destId="{9744AE41-650C-4803-96C0-161CBD53A003}" srcOrd="0" destOrd="0" presId="urn:microsoft.com/office/officeart/2005/8/layout/process1"/>
    <dgm:cxn modelId="{B0EECC48-CABF-4B62-85A7-75DB4604FAA3}" type="presParOf" srcId="{9744AE41-650C-4803-96C0-161CBD53A003}" destId="{1ADC552F-67BC-4135-B703-C1357EF3314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CE6B998-19F4-407B-A12E-5A3CD97F254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62BEB8-5F47-4914-B422-435D3B71E136}">
      <dgm:prSet/>
      <dgm:spPr/>
      <dgm:t>
        <a:bodyPr/>
        <a:lstStyle/>
        <a:p>
          <a:pPr rtl="0"/>
          <a:r>
            <a:rPr lang="ru-RU" dirty="0" smtClean="0"/>
            <a:t>6.</a:t>
          </a:r>
          <a:r>
            <a:rPr lang="ru-RU" dirty="0" smtClean="0">
              <a:hlinkClick xmlns:r="http://schemas.openxmlformats.org/officeDocument/2006/relationships" r:id="rId1" action="ppaction://hlinksldjump"/>
            </a:rPr>
            <a:t>Показательные уравнения</a:t>
          </a:r>
          <a:endParaRPr lang="ru-RU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A1060662-CFFF-435C-88C8-4C829FF2837D}" type="parTrans" cxnId="{D6BFCC1D-D9FA-4E01-B36E-7529E1A633CE}">
      <dgm:prSet/>
      <dgm:spPr/>
      <dgm:t>
        <a:bodyPr/>
        <a:lstStyle/>
        <a:p>
          <a:endParaRPr lang="ru-RU"/>
        </a:p>
      </dgm:t>
    </dgm:pt>
    <dgm:pt modelId="{305EDFBC-B390-419B-ABB6-43791A6B9D27}" type="sibTrans" cxnId="{D6BFCC1D-D9FA-4E01-B36E-7529E1A633CE}">
      <dgm:prSet/>
      <dgm:spPr/>
      <dgm:t>
        <a:bodyPr/>
        <a:lstStyle/>
        <a:p>
          <a:endParaRPr lang="ru-RU"/>
        </a:p>
      </dgm:t>
    </dgm:pt>
    <dgm:pt modelId="{572145F0-5D3C-44D7-A14B-19EA98BD61AF}" type="pres">
      <dgm:prSet presAssocID="{2CE6B998-19F4-407B-A12E-5A3CD97F254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CE3445-0F37-4DC9-8618-D9881C6D4EA8}" type="pres">
      <dgm:prSet presAssocID="{1962BEB8-5F47-4914-B422-435D3B71E136}" presName="node" presStyleLbl="node1" presStyleIdx="0" presStyleCnt="1" custLinFactNeighborX="-322" custLinFactNeighborY="-281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E03ED3-303C-4C8A-AF0F-945D4464CDD1}" type="presOf" srcId="{1962BEB8-5F47-4914-B422-435D3B71E136}" destId="{BDCE3445-0F37-4DC9-8618-D9881C6D4EA8}" srcOrd="0" destOrd="0" presId="urn:microsoft.com/office/officeart/2005/8/layout/process1"/>
    <dgm:cxn modelId="{75DD8462-8E79-4A33-B94A-803BE108FD88}" type="presOf" srcId="{2CE6B998-19F4-407B-A12E-5A3CD97F2549}" destId="{572145F0-5D3C-44D7-A14B-19EA98BD61AF}" srcOrd="0" destOrd="0" presId="urn:microsoft.com/office/officeart/2005/8/layout/process1"/>
    <dgm:cxn modelId="{D6BFCC1D-D9FA-4E01-B36E-7529E1A633CE}" srcId="{2CE6B998-19F4-407B-A12E-5A3CD97F2549}" destId="{1962BEB8-5F47-4914-B422-435D3B71E136}" srcOrd="0" destOrd="0" parTransId="{A1060662-CFFF-435C-88C8-4C829FF2837D}" sibTransId="{305EDFBC-B390-419B-ABB6-43791A6B9D27}"/>
    <dgm:cxn modelId="{BF937363-8A66-41D6-9471-2F4F261CADF1}" type="presParOf" srcId="{572145F0-5D3C-44D7-A14B-19EA98BD61AF}" destId="{BDCE3445-0F37-4DC9-8618-D9881C6D4EA8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6036FE9-5B38-4B42-98D8-CAEF5D2CC34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8B27E9-0650-4EB6-AC89-25BD344721B5}">
      <dgm:prSet/>
      <dgm:spPr/>
      <dgm:t>
        <a:bodyPr/>
        <a:lstStyle/>
        <a:p>
          <a:pPr rtl="0"/>
          <a:r>
            <a:rPr lang="ru-RU" dirty="0" smtClean="0"/>
            <a:t>3.</a:t>
          </a:r>
          <a:r>
            <a:rPr lang="ru-RU" dirty="0" smtClean="0">
              <a:hlinkClick xmlns:r="http://schemas.openxmlformats.org/officeDocument/2006/relationships" r:id="rId1" action="ppaction://hlinksldjump"/>
            </a:rPr>
            <a:t>Дробно-рациональные уравнения</a:t>
          </a:r>
          <a:endParaRPr lang="ru-RU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7A6CA198-6E96-44A4-97AA-899AAC1A530E}" type="parTrans" cxnId="{9989210E-8AA7-47F2-B726-3FD9BE0AAB10}">
      <dgm:prSet/>
      <dgm:spPr/>
      <dgm:t>
        <a:bodyPr/>
        <a:lstStyle/>
        <a:p>
          <a:endParaRPr lang="ru-RU"/>
        </a:p>
      </dgm:t>
    </dgm:pt>
    <dgm:pt modelId="{4E09E9A6-A3D8-4AA4-9AFC-8B12848EDA6D}" type="sibTrans" cxnId="{9989210E-8AA7-47F2-B726-3FD9BE0AAB10}">
      <dgm:prSet/>
      <dgm:spPr/>
      <dgm:t>
        <a:bodyPr/>
        <a:lstStyle/>
        <a:p>
          <a:endParaRPr lang="ru-RU"/>
        </a:p>
      </dgm:t>
    </dgm:pt>
    <dgm:pt modelId="{4E730DDD-42E1-431D-A97F-A32D6374B325}" type="pres">
      <dgm:prSet presAssocID="{56036FE9-5B38-4B42-98D8-CAEF5D2CC34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B028C8-E4F5-430F-9CC7-4689F50BE877}" type="pres">
      <dgm:prSet presAssocID="{598B27E9-0650-4EB6-AC89-25BD344721B5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4DFEBD-B609-4D53-9683-FE1E24C3D084}" type="presOf" srcId="{598B27E9-0650-4EB6-AC89-25BD344721B5}" destId="{78B028C8-E4F5-430F-9CC7-4689F50BE877}" srcOrd="0" destOrd="0" presId="urn:microsoft.com/office/officeart/2005/8/layout/process1"/>
    <dgm:cxn modelId="{4CF33DFD-1BC2-4EA6-AC4E-9846EE38BD5D}" type="presOf" srcId="{56036FE9-5B38-4B42-98D8-CAEF5D2CC344}" destId="{4E730DDD-42E1-431D-A97F-A32D6374B325}" srcOrd="0" destOrd="0" presId="urn:microsoft.com/office/officeart/2005/8/layout/process1"/>
    <dgm:cxn modelId="{9989210E-8AA7-47F2-B726-3FD9BE0AAB10}" srcId="{56036FE9-5B38-4B42-98D8-CAEF5D2CC344}" destId="{598B27E9-0650-4EB6-AC89-25BD344721B5}" srcOrd="0" destOrd="0" parTransId="{7A6CA198-6E96-44A4-97AA-899AAC1A530E}" sibTransId="{4E09E9A6-A3D8-4AA4-9AFC-8B12848EDA6D}"/>
    <dgm:cxn modelId="{5027BECD-B16C-4BE5-8C9C-7F5ED5AF1A61}" type="presParOf" srcId="{4E730DDD-42E1-431D-A97F-A32D6374B325}" destId="{78B028C8-E4F5-430F-9CC7-4689F50BE877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3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5117037-A4B0-4CEB-8DF3-1C7ACA32B88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072057-5F32-44A3-98FE-7DC14D80E4AC}">
      <dgm:prSet/>
      <dgm:spPr/>
      <dgm:t>
        <a:bodyPr/>
        <a:lstStyle/>
        <a:p>
          <a:pPr rtl="0"/>
          <a:r>
            <a:rPr lang="ru-RU" u="sng" dirty="0" smtClean="0">
              <a:hlinkClick xmlns:r="http://schemas.openxmlformats.org/officeDocument/2006/relationships" r:id="rId1" action="ppaction://hlinksldjump"/>
            </a:rPr>
            <a:t>Узнать ответы</a:t>
          </a:r>
          <a:endParaRPr lang="ru-RU" dirty="0"/>
        </a:p>
      </dgm:t>
    </dgm:pt>
    <dgm:pt modelId="{5190D706-4D70-4575-9819-34993A9021FE}" type="parTrans" cxnId="{CFD8355B-9E92-40D5-AEC3-EE11FB36D294}">
      <dgm:prSet/>
      <dgm:spPr/>
      <dgm:t>
        <a:bodyPr/>
        <a:lstStyle/>
        <a:p>
          <a:endParaRPr lang="ru-RU"/>
        </a:p>
      </dgm:t>
    </dgm:pt>
    <dgm:pt modelId="{E1323092-8E6F-400B-A00C-0C3D8EB5607B}" type="sibTrans" cxnId="{CFD8355B-9E92-40D5-AEC3-EE11FB36D294}">
      <dgm:prSet/>
      <dgm:spPr/>
      <dgm:t>
        <a:bodyPr/>
        <a:lstStyle/>
        <a:p>
          <a:endParaRPr lang="ru-RU"/>
        </a:p>
      </dgm:t>
    </dgm:pt>
    <dgm:pt modelId="{19B0B51D-CE24-48DA-B0EB-7B57B68FC12D}" type="pres">
      <dgm:prSet presAssocID="{65117037-A4B0-4CEB-8DF3-1C7ACA32B883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D1E2E2-36CE-405E-889E-8639C9EE7056}" type="pres">
      <dgm:prSet presAssocID="{65117037-A4B0-4CEB-8DF3-1C7ACA32B883}" presName="arrow" presStyleLbl="bgShp" presStyleIdx="0" presStyleCnt="1" custLinFactNeighborX="41392"/>
      <dgm:spPr/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6199CFCF-083A-4F35-8B01-F66D6A4B5FEF}" type="pres">
      <dgm:prSet presAssocID="{65117037-A4B0-4CEB-8DF3-1C7ACA32B883}" presName="linearProcess" presStyleCnt="0"/>
      <dgm:spPr/>
    </dgm:pt>
    <dgm:pt modelId="{D26A2B93-F42C-4531-BF5C-62AF5CD628BF}" type="pres">
      <dgm:prSet presAssocID="{9F072057-5F32-44A3-98FE-7DC14D80E4AC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88C9A7-1A20-475F-9FED-2733811F9BC2}" type="presOf" srcId="{9F072057-5F32-44A3-98FE-7DC14D80E4AC}" destId="{D26A2B93-F42C-4531-BF5C-62AF5CD628BF}" srcOrd="0" destOrd="0" presId="urn:microsoft.com/office/officeart/2005/8/layout/hProcess9"/>
    <dgm:cxn modelId="{CFD8355B-9E92-40D5-AEC3-EE11FB36D294}" srcId="{65117037-A4B0-4CEB-8DF3-1C7ACA32B883}" destId="{9F072057-5F32-44A3-98FE-7DC14D80E4AC}" srcOrd="0" destOrd="0" parTransId="{5190D706-4D70-4575-9819-34993A9021FE}" sibTransId="{E1323092-8E6F-400B-A00C-0C3D8EB5607B}"/>
    <dgm:cxn modelId="{7869A189-26A8-4A64-B7E7-9A537CB043B6}" type="presOf" srcId="{65117037-A4B0-4CEB-8DF3-1C7ACA32B883}" destId="{19B0B51D-CE24-48DA-B0EB-7B57B68FC12D}" srcOrd="0" destOrd="0" presId="urn:microsoft.com/office/officeart/2005/8/layout/hProcess9"/>
    <dgm:cxn modelId="{D2BE1C23-BB2D-420F-AE84-4F37E87C6F3A}" type="presParOf" srcId="{19B0B51D-CE24-48DA-B0EB-7B57B68FC12D}" destId="{C2D1E2E2-36CE-405E-889E-8639C9EE7056}" srcOrd="0" destOrd="0" presId="urn:microsoft.com/office/officeart/2005/8/layout/hProcess9"/>
    <dgm:cxn modelId="{2D35516D-11F2-4D10-B53A-F3143E1FF2B2}" type="presParOf" srcId="{19B0B51D-CE24-48DA-B0EB-7B57B68FC12D}" destId="{6199CFCF-083A-4F35-8B01-F66D6A4B5FEF}" srcOrd="1" destOrd="0" presId="urn:microsoft.com/office/officeart/2005/8/layout/hProcess9"/>
    <dgm:cxn modelId="{BF6F0B7C-9C88-460C-80F8-50849AFE9ADC}" type="presParOf" srcId="{6199CFCF-083A-4F35-8B01-F66D6A4B5FEF}" destId="{D26A2B93-F42C-4531-BF5C-62AF5CD628BF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C90ADF-FBD1-45F3-8A5A-305552BADCB2}">
      <dsp:nvSpPr>
        <dsp:cNvPr id="0" name=""/>
        <dsp:cNvSpPr/>
      </dsp:nvSpPr>
      <dsp:spPr>
        <a:xfrm>
          <a:off x="1903" y="0"/>
          <a:ext cx="3894812" cy="9932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2.</a:t>
          </a:r>
          <a:r>
            <a:rPr lang="ru-RU" sz="2600" kern="1200" dirty="0" smtClean="0">
              <a:hlinkClick xmlns:r="http://schemas.openxmlformats.org/officeDocument/2006/relationships" r:id="" action="ppaction://hlinksldjump"/>
            </a:rPr>
            <a:t>Квадратные уравнения</a:t>
          </a:r>
          <a:endParaRPr lang="ru-RU" sz="2600" kern="1200" dirty="0"/>
        </a:p>
      </dsp:txBody>
      <dsp:txXfrm>
        <a:off x="30995" y="29092"/>
        <a:ext cx="3836628" cy="9350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0C3F3C-FDC3-436D-B563-7871444B9247}">
      <dsp:nvSpPr>
        <dsp:cNvPr id="0" name=""/>
        <dsp:cNvSpPr/>
      </dsp:nvSpPr>
      <dsp:spPr>
        <a:xfrm>
          <a:off x="0" y="0"/>
          <a:ext cx="3543664" cy="10772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bg1"/>
              </a:solidFill>
            </a:rPr>
            <a:t>1.</a:t>
          </a:r>
          <a:r>
            <a:rPr lang="ru-RU" sz="2800" b="1" kern="1200" dirty="0" smtClean="0">
              <a:solidFill>
                <a:schemeClr val="bg1"/>
              </a:solidFill>
              <a:hlinkClick xmlns:r="http://schemas.openxmlformats.org/officeDocument/2006/relationships" r:id="" action="ppaction://hlinksldjump"/>
            </a:rPr>
            <a:t>Линейные уравнения</a:t>
          </a:r>
          <a:endParaRPr lang="ru-RU" sz="2800" b="1" kern="1200" dirty="0">
            <a:solidFill>
              <a:schemeClr val="bg1"/>
            </a:solidFill>
          </a:endParaRPr>
        </a:p>
      </dsp:txBody>
      <dsp:txXfrm>
        <a:off x="31551" y="31551"/>
        <a:ext cx="3480562" cy="10141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EE32B1-3297-4505-82D8-F0B683B57DED}">
      <dsp:nvSpPr>
        <dsp:cNvPr id="0" name=""/>
        <dsp:cNvSpPr/>
      </dsp:nvSpPr>
      <dsp:spPr>
        <a:xfrm>
          <a:off x="4610" y="0"/>
          <a:ext cx="4717012" cy="13634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7.</a:t>
          </a:r>
          <a:r>
            <a:rPr lang="ru-RU" sz="3400" kern="1200" dirty="0" smtClean="0">
              <a:hlinkClick xmlns:r="http://schemas.openxmlformats.org/officeDocument/2006/relationships" r:id="" action="ppaction://hlinksldjump"/>
            </a:rPr>
            <a:t>Тригонометрические уравнения</a:t>
          </a:r>
          <a:endParaRPr lang="ru-RU" sz="3400" kern="1200" dirty="0"/>
        </a:p>
      </dsp:txBody>
      <dsp:txXfrm>
        <a:off x="44544" y="39934"/>
        <a:ext cx="4637144" cy="12835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97B802-D18A-4650-8345-7B95B7D5AC70}">
      <dsp:nvSpPr>
        <dsp:cNvPr id="0" name=""/>
        <dsp:cNvSpPr/>
      </dsp:nvSpPr>
      <dsp:spPr>
        <a:xfrm>
          <a:off x="0" y="0"/>
          <a:ext cx="3692142" cy="10772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5.</a:t>
          </a:r>
          <a:r>
            <a:rPr lang="ru-RU" sz="2800" kern="1200" dirty="0" smtClean="0">
              <a:hlinkClick xmlns:r="http://schemas.openxmlformats.org/officeDocument/2006/relationships" r:id="" action="ppaction://hlinksldjump"/>
            </a:rPr>
            <a:t>Логарифмические уравнения</a:t>
          </a:r>
          <a:endParaRPr lang="ru-RU" sz="2800" kern="1200" dirty="0"/>
        </a:p>
      </dsp:txBody>
      <dsp:txXfrm>
        <a:off x="31551" y="31551"/>
        <a:ext cx="3629040" cy="10141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DC552F-67BC-4135-B703-C1357EF3314C}">
      <dsp:nvSpPr>
        <dsp:cNvPr id="0" name=""/>
        <dsp:cNvSpPr/>
      </dsp:nvSpPr>
      <dsp:spPr>
        <a:xfrm>
          <a:off x="0" y="0"/>
          <a:ext cx="4411079" cy="10772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4. </a:t>
          </a:r>
          <a:r>
            <a:rPr lang="ru-RU" sz="2800" kern="1200" dirty="0" smtClean="0">
              <a:hlinkClick xmlns:r="http://schemas.openxmlformats.org/officeDocument/2006/relationships" r:id="" action="ppaction://hlinksldjump"/>
            </a:rPr>
            <a:t>Иррациональные уравнения</a:t>
          </a:r>
          <a:endParaRPr lang="ru-RU" sz="2800" kern="1200" dirty="0"/>
        </a:p>
      </dsp:txBody>
      <dsp:txXfrm>
        <a:off x="31551" y="31551"/>
        <a:ext cx="4347977" cy="10141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CE3445-0F37-4DC9-8618-D9881C6D4EA8}">
      <dsp:nvSpPr>
        <dsp:cNvPr id="0" name=""/>
        <dsp:cNvSpPr/>
      </dsp:nvSpPr>
      <dsp:spPr>
        <a:xfrm>
          <a:off x="0" y="0"/>
          <a:ext cx="3999930" cy="12821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6.</a:t>
          </a:r>
          <a:r>
            <a:rPr lang="ru-RU" sz="3300" kern="1200" dirty="0" smtClean="0">
              <a:hlinkClick xmlns:r="http://schemas.openxmlformats.org/officeDocument/2006/relationships" r:id="" action="ppaction://hlinksldjump"/>
            </a:rPr>
            <a:t>Показательные уравнения</a:t>
          </a:r>
          <a:endParaRPr lang="ru-RU" sz="3300" kern="1200" dirty="0"/>
        </a:p>
      </dsp:txBody>
      <dsp:txXfrm>
        <a:off x="37551" y="37551"/>
        <a:ext cx="3924828" cy="12069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B028C8-E4F5-430F-9CC7-4689F50BE877}">
      <dsp:nvSpPr>
        <dsp:cNvPr id="0" name=""/>
        <dsp:cNvSpPr/>
      </dsp:nvSpPr>
      <dsp:spPr>
        <a:xfrm>
          <a:off x="1931" y="0"/>
          <a:ext cx="3952673" cy="15696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3.</a:t>
          </a:r>
          <a:r>
            <a:rPr lang="ru-RU" sz="2900" kern="1200" dirty="0" smtClean="0">
              <a:hlinkClick xmlns:r="http://schemas.openxmlformats.org/officeDocument/2006/relationships" r:id="" action="ppaction://hlinksldjump"/>
            </a:rPr>
            <a:t>Дробно-рациональные уравнения</a:t>
          </a:r>
          <a:endParaRPr lang="ru-RU" sz="2900" kern="1200" dirty="0"/>
        </a:p>
      </dsp:txBody>
      <dsp:txXfrm>
        <a:off x="47905" y="45974"/>
        <a:ext cx="3860725" cy="147771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D1E2E2-36CE-405E-889E-8639C9EE7056}">
      <dsp:nvSpPr>
        <dsp:cNvPr id="0" name=""/>
        <dsp:cNvSpPr/>
      </dsp:nvSpPr>
      <dsp:spPr>
        <a:xfrm>
          <a:off x="370911" y="0"/>
          <a:ext cx="2101832" cy="78647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6A2B93-F42C-4531-BF5C-62AF5CD628BF}">
      <dsp:nvSpPr>
        <dsp:cNvPr id="0" name=""/>
        <dsp:cNvSpPr/>
      </dsp:nvSpPr>
      <dsp:spPr>
        <a:xfrm>
          <a:off x="649095" y="235942"/>
          <a:ext cx="1174553" cy="3145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u="sng" kern="1200" dirty="0" smtClean="0">
              <a:hlinkClick xmlns:r="http://schemas.openxmlformats.org/officeDocument/2006/relationships" r:id="" action="ppaction://hlinksldjump"/>
            </a:rPr>
            <a:t>Узнать ответы</a:t>
          </a:r>
          <a:endParaRPr lang="ru-RU" sz="1300" kern="1200" dirty="0"/>
        </a:p>
      </dsp:txBody>
      <dsp:txXfrm>
        <a:off x="664452" y="251299"/>
        <a:ext cx="1143839" cy="2838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A36E1-E43C-456F-8692-AB608C460FC6}" type="datetimeFigureOut">
              <a:rPr lang="ru-RU"/>
              <a:t>07.04.2015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5B78D-B0C7-45BF-948E-485A405F298A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877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5B78D-B0C7-45BF-948E-485A405F298A}" type="slidenum">
              <a:rPr lang="ru-RU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376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5B78D-B0C7-45BF-948E-485A405F298A}" type="slidenum">
              <a:rPr lang="ru-RU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678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5B78D-B0C7-45BF-948E-485A405F298A}" type="slidenum">
              <a:rPr lang="ru-RU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196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ln w="15875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1"/>
                  </a:outerShdw>
                </a:effectLst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4/7/2015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2248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4/7/2015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835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ое назва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4/7/2015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804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4/7/2015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484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lang="en-US" sz="6000" b="1" kern="1200" cap="all" baseline="0" dirty="0">
                <a:ln w="15875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4/7/2015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6333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4/7/2015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503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4/7/2015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66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4/7/2015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955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4/7/2015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227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4/7/2015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517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4/7/2015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067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4/7/2015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00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image" Target="../media/image19.png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26" Type="http://schemas.openxmlformats.org/officeDocument/2006/relationships/diagramColors" Target="../diagrams/colors5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34" Type="http://schemas.openxmlformats.org/officeDocument/2006/relationships/diagramLayout" Target="../diagrams/layout7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5" Type="http://schemas.openxmlformats.org/officeDocument/2006/relationships/diagramQuickStyle" Target="../diagrams/quickStyle5.xml"/><Relationship Id="rId33" Type="http://schemas.openxmlformats.org/officeDocument/2006/relationships/diagramData" Target="../diagrams/data7.xml"/><Relationship Id="rId38" Type="http://schemas.openxmlformats.org/officeDocument/2006/relationships/slide" Target="slide3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29" Type="http://schemas.openxmlformats.org/officeDocument/2006/relationships/diagramLayout" Target="../diagrams/layout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openxmlformats.org/officeDocument/2006/relationships/diagramLayout" Target="../diagrams/layout5.xml"/><Relationship Id="rId32" Type="http://schemas.microsoft.com/office/2007/relationships/diagramDrawing" Target="../diagrams/drawing6.xml"/><Relationship Id="rId37" Type="http://schemas.microsoft.com/office/2007/relationships/diagramDrawing" Target="../diagrams/drawing7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openxmlformats.org/officeDocument/2006/relationships/diagramData" Target="../diagrams/data5.xml"/><Relationship Id="rId28" Type="http://schemas.openxmlformats.org/officeDocument/2006/relationships/diagramData" Target="../diagrams/data6.xml"/><Relationship Id="rId36" Type="http://schemas.openxmlformats.org/officeDocument/2006/relationships/diagramColors" Target="../diagrams/colors7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31" Type="http://schemas.openxmlformats.org/officeDocument/2006/relationships/diagramColors" Target="../diagrams/colors6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Relationship Id="rId27" Type="http://schemas.microsoft.com/office/2007/relationships/diagramDrawing" Target="../diagrams/drawing5.xml"/><Relationship Id="rId30" Type="http://schemas.openxmlformats.org/officeDocument/2006/relationships/diagramQuickStyle" Target="../diagrams/quickStyle6.xml"/><Relationship Id="rId35" Type="http://schemas.openxmlformats.org/officeDocument/2006/relationships/diagramQuickStyle" Target="../diagrams/quickStyle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8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8.png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B6 </a:t>
            </a:r>
            <a:r>
              <a:rPr lang="az-Cyrl-AZ" dirty="0">
                <a:solidFill>
                  <a:srgbClr val="FF0000"/>
                </a:solidFill>
              </a:rPr>
              <a:t>Егэ математика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143499"/>
            <a:ext cx="6467475" cy="13049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Выполнила: Абдуллина </a:t>
            </a:r>
            <a:r>
              <a:rPr lang="ru-RU" dirty="0" err="1" smtClean="0">
                <a:solidFill>
                  <a:schemeClr val="tx1"/>
                </a:solidFill>
              </a:rPr>
              <a:t>Рамиля</a:t>
            </a:r>
            <a:r>
              <a:rPr lang="ru-RU" dirty="0" smtClean="0">
                <a:solidFill>
                  <a:schemeClr val="tx1"/>
                </a:solidFill>
              </a:rPr>
              <a:t>  </a:t>
            </a:r>
            <a:r>
              <a:rPr lang="ru-RU" dirty="0" err="1" smtClean="0">
                <a:solidFill>
                  <a:schemeClr val="tx1"/>
                </a:solidFill>
              </a:rPr>
              <a:t>Р</a:t>
            </a:r>
            <a:r>
              <a:rPr lang="ru-RU" dirty="0" err="1" smtClean="0">
                <a:solidFill>
                  <a:schemeClr val="tx1"/>
                </a:solidFill>
              </a:rPr>
              <a:t>амазановна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Учитель математики, МБОУ Гимназия, г. </a:t>
            </a:r>
            <a:r>
              <a:rPr lang="ru-RU" dirty="0" err="1" smtClean="0">
                <a:solidFill>
                  <a:schemeClr val="tx1"/>
                </a:solidFill>
              </a:rPr>
              <a:t>Урай</a:t>
            </a:r>
            <a:endParaRPr lang="ru-RU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22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2472743" y="2541431"/>
                <a:ext cx="8457073" cy="1356360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80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ru-RU" sz="8000" b="0" i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m:rPr>
                            <m:sty m:val="p"/>
                          </m:rPr>
                          <a:rPr lang="en-US" sz="800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800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8000" dirty="0" smtClean="0">
                    <a:solidFill>
                      <a:schemeClr val="tx1"/>
                    </a:solidFill>
                  </a:rPr>
                  <a:t>=49</a:t>
                </a:r>
                <a:r>
                  <a:rPr lang="ru-RU" sz="8000" dirty="0" smtClean="0"/>
                  <a:t/>
                </a:r>
                <a:br>
                  <a:rPr lang="ru-RU" sz="8000" dirty="0" smtClean="0"/>
                </a:br>
                <a:r>
                  <a:rPr lang="ru-RU" sz="8000" dirty="0" smtClean="0"/>
                  <a:t>    </a:t>
                </a:r>
                <a:r>
                  <a:rPr lang="en-US" sz="8000" dirty="0" smtClean="0">
                    <a:solidFill>
                      <a:schemeClr val="tx1"/>
                    </a:solidFill>
                  </a:rPr>
                  <a:t>x=</a:t>
                </a:r>
                <a14:m>
                  <m:oMath xmlns:m="http://schemas.openxmlformats.org/officeDocument/2006/math">
                    <m:r>
                      <a:rPr lang="en-US" sz="8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sz="8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ru-RU" sz="8000" b="0" dirty="0" smtClean="0">
                    <a:ea typeface="Cambria Math" panose="02040503050406030204" pitchFamily="18" charset="0"/>
                  </a:rPr>
                  <a:t/>
                </a:r>
                <a:br>
                  <a:rPr lang="ru-RU" sz="8000" b="0" dirty="0" smtClean="0">
                    <a:ea typeface="Cambria Math" panose="02040503050406030204" pitchFamily="18" charset="0"/>
                  </a:rPr>
                </a:br>
                <a:r>
                  <a:rPr lang="ru-RU" sz="8000" b="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Ответ: -7</a:t>
                </a:r>
                <a:endParaRPr lang="ru-RU" sz="8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472743" y="2541431"/>
                <a:ext cx="8457073" cy="1356360"/>
              </a:xfrm>
              <a:blipFill rotWithShape="1">
                <a:blip r:embed="rId2"/>
                <a:stretch>
                  <a:fillRect l="-5479" t="-87387" b="-10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5-конечная звезда 4">
            <a:hlinkClick r:id="rId3" action="ppaction://hlinksldjump"/>
          </p:cNvPr>
          <p:cNvSpPr/>
          <p:nvPr/>
        </p:nvSpPr>
        <p:spPr>
          <a:xfrm>
            <a:off x="7843234" y="5821250"/>
            <a:ext cx="1068946" cy="77273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6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Дробно-рациональные уравнения</a:t>
            </a:r>
            <a:endParaRPr lang="ru-RU" sz="4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59237" y="2418008"/>
                <a:ext cx="7404653" cy="4038600"/>
              </a:xfrm>
            </p:spPr>
            <p:txBody>
              <a:bodyPr/>
              <a:lstStyle/>
              <a:p>
                <a:pPr marL="34290" indent="0">
                  <a:buNone/>
                </a:pPr>
                <a:endParaRPr lang="ru-RU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3429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4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Q</m:t>
                        </m:r>
                        <m:r>
                          <a:rPr lang="en-US" sz="4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4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4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  <m:r>
                          <a:rPr lang="en-US" sz="4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4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4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4400" dirty="0" smtClean="0">
                    <a:solidFill>
                      <a:schemeClr val="tx1"/>
                    </a:solidFill>
                  </a:rPr>
                  <a:t>=0;    </a:t>
                </a:r>
              </a:p>
              <a:p>
                <a:pPr marL="34290" indent="0" algn="ctr">
                  <a:buNone/>
                </a:pPr>
                <a:r>
                  <a:rPr lang="en-US" sz="4400" dirty="0" smtClean="0">
                    <a:solidFill>
                      <a:schemeClr val="tx1"/>
                    </a:solidFill>
                  </a:rPr>
                  <a:t>Q(x), R(x) – </a:t>
                </a:r>
                <a:r>
                  <a:rPr lang="ru-RU" sz="4400" dirty="0" smtClean="0">
                    <a:solidFill>
                      <a:schemeClr val="tx1"/>
                    </a:solidFill>
                  </a:rPr>
                  <a:t>многочлены</a:t>
                </a:r>
              </a:p>
              <a:p>
                <a:pPr marL="34290" indent="0" algn="ctr">
                  <a:buNone/>
                </a:pPr>
                <a:r>
                  <a:rPr lang="ru-RU" sz="4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R(x)</a:t>
                </a:r>
                <a14:m>
                  <m:oMath xmlns:m="http://schemas.openxmlformats.org/officeDocument/2006/math">
                    <m:r>
                      <a:rPr lang="en-US" sz="44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ru-RU" sz="4400" dirty="0" smtClean="0">
                  <a:solidFill>
                    <a:schemeClr val="tx1"/>
                  </a:solidFill>
                </a:endParaRPr>
              </a:p>
              <a:p>
                <a:pPr marL="34290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59237" y="2418008"/>
                <a:ext cx="7404653" cy="40386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957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34171" y="310487"/>
                <a:ext cx="8327692" cy="6281382"/>
              </a:xfrm>
            </p:spPr>
            <p:txBody>
              <a:bodyPr>
                <a:normAutofit fontScale="70000" lnSpcReduction="20000"/>
              </a:bodyPr>
              <a:lstStyle/>
              <a:p>
                <a:pPr marL="34290" indent="0">
                  <a:buNone/>
                </a:pPr>
                <a:r>
                  <a:rPr lang="ru-RU" sz="4000" b="1" dirty="0" smtClean="0">
                    <a:solidFill>
                      <a:schemeClr val="tx1"/>
                    </a:solidFill>
                  </a:rPr>
                  <a:t>Если уравнение имеет более одного корня, в ответе запишите больший из корней. 	</a:t>
                </a:r>
              </a:p>
              <a:p>
                <a:pPr marL="3429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40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sSup>
                          <m:sSupPr>
                            <m:ctrlPr>
                              <a:rPr lang="ru-RU" sz="4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sz="40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US" sz="4000" b="1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=1</a:t>
                </a:r>
              </a:p>
              <a:p>
                <a:pPr marL="34290" indent="0" algn="ctr">
                  <a:buNone/>
                </a:pPr>
                <a:endParaRPr lang="ru-RU" sz="4000" b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40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𝟗</m:t>
                        </m:r>
                        <m:r>
                          <a:rPr lang="en-US" sz="4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sz="40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𝟏𝟔</m:t>
                        </m:r>
                      </m:num>
                      <m:den>
                        <m:sSup>
                          <m:sSupPr>
                            <m:ctrlPr>
                              <a:rPr lang="ru-RU" sz="4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sz="40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US" sz="4000" b="1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=0</a:t>
                </a:r>
              </a:p>
              <a:p>
                <a:pPr marL="34290" indent="0" algn="ctr">
                  <a:buNone/>
                </a:pPr>
                <a:endParaRPr lang="ru-RU" sz="4000" b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40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𝟐𝟓</m:t>
                        </m:r>
                        <m:r>
                          <a:rPr lang="en-US" sz="4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sz="40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sz="4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sz="40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US" sz="4000" b="1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=0</a:t>
                </a:r>
              </a:p>
              <a:p>
                <a:pPr marL="34290" indent="0" algn="ctr">
                  <a:buNone/>
                </a:pPr>
                <a:endParaRPr lang="ru-RU" sz="4000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40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4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0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𝟐𝟓</m:t>
                              </m:r>
                              <m:r>
                                <a:rPr lang="en-US" sz="40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0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p>
                                  <m:r>
                                    <a:rPr lang="en-US" sz="4000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0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ru-RU" sz="40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p>
                                  <m:r>
                                    <a:rPr lang="en-US" sz="4000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𝟏𝟔</m:t>
                              </m:r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≠</m:t>
                              </m:r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000" b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" indent="0" algn="ctr">
                  <a:buNone/>
                </a:pPr>
                <a:endParaRPr lang="ru-RU" sz="4000" b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" indent="0" algn="ctr">
                  <a:buNone/>
                </a:pPr>
                <a:r>
                  <a:rPr lang="en-US" sz="4000" b="1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X=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sz="4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</m:oMath>
                </a14:m>
                <a:endParaRPr lang="ru-RU" sz="4000" b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" indent="0" algn="ctr">
                  <a:buNone/>
                </a:pPr>
                <a:endParaRPr lang="ru-RU" sz="4000" b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" indent="0" algn="ctr">
                  <a:buNone/>
                </a:pPr>
                <a:r>
                  <a:rPr lang="ru-RU" sz="4000" b="1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Ответ: 5</a:t>
                </a:r>
                <a:endParaRPr lang="en-US" sz="4000" b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" indent="0">
                  <a:buNone/>
                </a:pPr>
                <a:endParaRPr lang="ru-RU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4171" y="310487"/>
                <a:ext cx="8327692" cy="6281382"/>
              </a:xfrm>
              <a:blipFill rotWithShape="1">
                <a:blip r:embed="rId2"/>
                <a:stretch>
                  <a:fillRect l="-1025" t="-2621" b="-5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601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Заголовок 1"/>
              <p:cNvSpPr>
                <a:spLocks noGrp="1"/>
              </p:cNvSpPr>
              <p:nvPr>
                <p:ph idx="1"/>
              </p:nvPr>
            </p:nvSpPr>
            <p:spPr>
              <a:xfrm>
                <a:off x="341194" y="259307"/>
                <a:ext cx="8325133" cy="6414448"/>
              </a:xfrm>
            </p:spPr>
            <p:txBody>
              <a:bodyPr>
                <a:normAutofit lnSpcReduction="10000"/>
              </a:bodyPr>
              <a:lstStyle/>
              <a:p>
                <a:pPr marL="34290" indent="0">
                  <a:buNone/>
                </a:pPr>
                <a:r>
                  <a:rPr lang="ru-RU" sz="2300" dirty="0" smtClean="0">
                    <a:solidFill>
                      <a:schemeClr val="tx1"/>
                    </a:solidFill>
                  </a:rPr>
                  <a:t>Если уравнение имеет более одного корня, в ответе запишите больший из корней. 	</a:t>
                </a:r>
              </a:p>
              <a:p>
                <a:pPr marL="3429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23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3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  <m:r>
                          <a:rPr lang="en-US" sz="23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+8</m:t>
                        </m:r>
                      </m:num>
                      <m:den>
                        <m:r>
                          <a:rPr lang="en-US" sz="23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en-US" sz="23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  <m:r>
                          <a:rPr lang="en-US" sz="23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+7</m:t>
                        </m:r>
                      </m:den>
                    </m:f>
                  </m:oMath>
                </a14:m>
                <a:r>
                  <a:rPr lang="en-US" sz="23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30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3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  <m:r>
                          <a:rPr lang="en-US" sz="23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+8</m:t>
                        </m:r>
                      </m:num>
                      <m:den>
                        <m:r>
                          <a:rPr lang="en-US" sz="23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  <m:r>
                          <m:rPr>
                            <m:sty m:val="p"/>
                          </m:rPr>
                          <a:rPr lang="en-US" sz="23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  <m:r>
                          <a:rPr lang="en-US" sz="23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+5</m:t>
                        </m:r>
                      </m:den>
                    </m:f>
                  </m:oMath>
                </a14:m>
                <a:endParaRPr lang="ru-RU" sz="230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" indent="0" algn="ctr">
                  <a:buNone/>
                </a:pPr>
                <a:endParaRPr lang="en-US" sz="230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2300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3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  <m:r>
                          <a:rPr lang="en-US" sz="23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+8</m:t>
                        </m:r>
                      </m:num>
                      <m:den>
                        <m:r>
                          <a:rPr lang="en-US" sz="23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en-US" sz="23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  <m:r>
                          <a:rPr lang="en-US" sz="23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+7</m:t>
                        </m:r>
                      </m:den>
                    </m:f>
                    <m:r>
                      <a:rPr lang="en-US" sz="23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30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30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  <m:r>
                          <a:rPr lang="en-US" sz="230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+8</m:t>
                        </m:r>
                      </m:num>
                      <m:den>
                        <m:r>
                          <a:rPr lang="en-US" sz="230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  <m:r>
                          <m:rPr>
                            <m:sty m:val="p"/>
                          </m:rPr>
                          <a:rPr lang="en-US" sz="230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  <m:r>
                          <a:rPr lang="en-US" sz="230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+5</m:t>
                        </m:r>
                      </m:den>
                    </m:f>
                  </m:oMath>
                </a14:m>
                <a:r>
                  <a:rPr lang="en-US" sz="23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=0</a:t>
                </a:r>
                <a:endParaRPr lang="ru-RU" sz="230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" indent="0" algn="ctr">
                  <a:buNone/>
                </a:pPr>
                <a:endParaRPr lang="en-US" sz="230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3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3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3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23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+8</m:t>
                            </m:r>
                          </m:e>
                        </m:d>
                        <m:d>
                          <m:dPr>
                            <m:ctrlPr>
                              <a:rPr lang="en-US" sz="23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3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7</m:t>
                            </m:r>
                            <m:r>
                              <m:rPr>
                                <m:sty m:val="p"/>
                              </m:rPr>
                              <a:rPr lang="en-US" sz="23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23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+5</m:t>
                            </m:r>
                          </m:e>
                        </m:d>
                        <m:r>
                          <a:rPr lang="en-US" sz="23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−(</m:t>
                        </m:r>
                        <m:r>
                          <m:rPr>
                            <m:sty m:val="p"/>
                          </m:rPr>
                          <a:rPr lang="en-US" sz="23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  <m:r>
                          <a:rPr lang="en-US" sz="23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+8)(5</m:t>
                        </m:r>
                        <m:r>
                          <m:rPr>
                            <m:sty m:val="p"/>
                          </m:rPr>
                          <a:rPr lang="en-US" sz="23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  <m:r>
                          <a:rPr lang="en-US" sz="23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+7)</m:t>
                        </m:r>
                      </m:num>
                      <m:den>
                        <m:r>
                          <a:rPr lang="en-US" sz="23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(5</m:t>
                        </m:r>
                        <m:r>
                          <m:rPr>
                            <m:sty m:val="p"/>
                          </m:rPr>
                          <a:rPr lang="en-US" sz="23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  <m:r>
                          <a:rPr lang="en-US" sz="23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+7)(7</m:t>
                        </m:r>
                        <m:r>
                          <m:rPr>
                            <m:sty m:val="p"/>
                          </m:rPr>
                          <a:rPr lang="en-US" sz="23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  <m:r>
                          <a:rPr lang="en-US" sz="23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+5)</m:t>
                        </m:r>
                      </m:den>
                    </m:f>
                  </m:oMath>
                </a14:m>
                <a:r>
                  <a:rPr lang="en-US" sz="23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=0</a:t>
                </a:r>
                <a:endParaRPr lang="ru-RU" sz="230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" indent="0" algn="ctr">
                  <a:buNone/>
                </a:pPr>
                <a:endParaRPr lang="en-US" sz="230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3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3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3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</m:t>
                              </m:r>
                              <m:sSup>
                                <m:sSupPr>
                                  <m:ctrlPr>
                                    <a:rPr lang="en-US" sz="23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3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p>
                                  <m:r>
                                    <a:rPr lang="en-US" sz="23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3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+5</m:t>
                              </m:r>
                              <m:r>
                                <m:rPr>
                                  <m:sty m:val="p"/>
                                </m:rPr>
                                <a:rPr lang="en-US" sz="23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en-US" sz="23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+56</m:t>
                              </m:r>
                              <m:r>
                                <m:rPr>
                                  <m:sty m:val="p"/>
                                </m:rPr>
                                <a:rPr lang="en-US" sz="23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en-US" sz="23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+40−5</m:t>
                              </m:r>
                              <m:sSup>
                                <m:sSupPr>
                                  <m:ctrlPr>
                                    <a:rPr lang="en-US" sz="23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3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p>
                                  <m:r>
                                    <a:rPr lang="en-US" sz="23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3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−7</m:t>
                              </m:r>
                              <m:r>
                                <m:rPr>
                                  <m:sty m:val="p"/>
                                </m:rPr>
                                <a:rPr lang="en-US" sz="23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en-US" sz="23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−40</m:t>
                              </m:r>
                              <m:r>
                                <m:rPr>
                                  <m:sty m:val="p"/>
                                </m:rPr>
                                <a:rPr lang="en-US" sz="23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en-US" sz="23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−56=0</m:t>
                              </m:r>
                            </m:e>
                            <m:e>
                              <m:r>
                                <a:rPr lang="en-US" sz="23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(5</m:t>
                              </m:r>
                              <m:r>
                                <m:rPr>
                                  <m:sty m:val="p"/>
                                </m:rPr>
                                <a:rPr lang="en-US" sz="23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en-US" sz="23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+7)(7</m:t>
                              </m:r>
                              <m:r>
                                <m:rPr>
                                  <m:sty m:val="p"/>
                                </m:rPr>
                                <a:rPr lang="en-US" sz="23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en-US" sz="23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+5)≠0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30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" indent="0" algn="ctr">
                  <a:buNone/>
                </a:pPr>
                <a:endParaRPr lang="en-US" sz="230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" indent="0" algn="ctr">
                  <a:buNone/>
                </a:pPr>
                <a:r>
                  <a:rPr lang="en-US" sz="23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300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3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3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3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+14x-16=0</a:t>
                </a:r>
              </a:p>
              <a:p>
                <a:pPr marL="3429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300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3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3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3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+7x-8=0</a:t>
                </a:r>
              </a:p>
              <a:p>
                <a:pPr marL="34290" indent="0" algn="ctr">
                  <a:buNone/>
                </a:pPr>
                <a:r>
                  <a:rPr lang="en-US" sz="23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X=-8; x=1</a:t>
                </a:r>
              </a:p>
              <a:p>
                <a:pPr marL="34290" indent="0" algn="ctr">
                  <a:buNone/>
                </a:pPr>
                <a:r>
                  <a:rPr lang="ru-RU" sz="23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Ответ: 1</a:t>
                </a:r>
                <a:endParaRPr lang="en-US" sz="230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" indent="0">
                  <a:buNone/>
                </a:pPr>
                <a:endParaRPr lang="en-US" dirty="0" smtClean="0">
                  <a:latin typeface="Cambria Math" panose="02040503050406030204" pitchFamily="18" charset="0"/>
                </a:endParaRPr>
              </a:p>
              <a:p>
                <a:pPr marL="34290" indent="0">
                  <a:buNone/>
                </a:pPr>
                <a:endParaRPr lang="en-US" dirty="0" smtClean="0"/>
              </a:p>
              <a:p>
                <a:pPr marL="34290" indent="0">
                  <a:buNone/>
                </a:pPr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5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1194" y="259307"/>
                <a:ext cx="8325133" cy="6414448"/>
              </a:xfrm>
              <a:blipFill rotWithShape="1">
                <a:blip r:embed="rId2"/>
                <a:stretch>
                  <a:fillRect l="-659" t="-16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251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037231" y="883692"/>
                <a:ext cx="7593164" cy="5162266"/>
              </a:xfrm>
            </p:spPr>
            <p:txBody>
              <a:bodyPr>
                <a:normAutofit fontScale="92500" lnSpcReduction="20000"/>
              </a:bodyPr>
              <a:lstStyle/>
              <a:p>
                <a:pPr marL="34290" indent="0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34290" indent="0" algn="ctr">
                  <a:buNone/>
                </a:pPr>
                <a:r>
                  <a:rPr lang="ru-RU" sz="4400" dirty="0" smtClean="0">
                    <a:solidFill>
                      <a:schemeClr val="tx1"/>
                    </a:solidFill>
                  </a:rPr>
                  <a:t>Решите самостоятельно:</a:t>
                </a:r>
              </a:p>
              <a:p>
                <a:pPr marL="34290" indent="0" algn="ctr">
                  <a:buNone/>
                </a:pPr>
                <a:endParaRPr lang="en-US" sz="440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3429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44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  <m:r>
                          <m:rPr>
                            <m:sty m:val="p"/>
                          </m:rPr>
                          <a:rPr lang="en-US" sz="4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num>
                      <m:den>
                        <m:r>
                          <a:rPr lang="en-US" sz="4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4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4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−7</m:t>
                        </m:r>
                      </m:den>
                    </m:f>
                  </m:oMath>
                </a14:m>
                <a:r>
                  <a:rPr lang="en-US" sz="44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=0</a:t>
                </a:r>
                <a:endParaRPr lang="ru-RU" sz="440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" indent="0" algn="ctr">
                  <a:buNone/>
                </a:pPr>
                <a:endParaRPr lang="ru-RU" sz="440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" indent="0" algn="ctr">
                  <a:buNone/>
                </a:pPr>
                <a:r>
                  <a:rPr lang="ru-RU" sz="4400" dirty="0">
                    <a:solidFill>
                      <a:schemeClr val="tx1"/>
                    </a:solidFill>
                  </a:rPr>
                  <a:t>Если уравнение имеет более одного корня, в ответе запишите меньший из корн</a:t>
                </a:r>
                <a:r>
                  <a:rPr lang="ru-RU" sz="4400" dirty="0"/>
                  <a:t>ей. 	</a:t>
                </a:r>
              </a:p>
              <a:p>
                <a:pPr marL="34290" indent="0" algn="ctr">
                  <a:buNone/>
                </a:pPr>
                <a:endParaRPr lang="en-US" sz="44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37231" y="883692"/>
                <a:ext cx="7593164" cy="5162266"/>
              </a:xfrm>
              <a:blipFill rotWithShape="1">
                <a:blip r:embed="rId2"/>
                <a:stretch>
                  <a:fillRect r="-7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593206" y="4671745"/>
            <a:ext cx="32068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u="sng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hlinkClick r:id="rId3" action="ppaction://hlinksldjump"/>
            </a:endParaRPr>
          </a:p>
          <a:p>
            <a:endParaRPr lang="ru-RU" sz="3200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hlinkClick r:id="rId3" action="ppaction://hlinksldjump"/>
            </a:endParaRPr>
          </a:p>
          <a:p>
            <a:r>
              <a:rPr lang="ru-RU" sz="32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3" action="ppaction://hlinksldjump"/>
              </a:rPr>
              <a:t>Узнать ответ</a:t>
            </a:r>
            <a:endParaRPr lang="ru-RU" sz="3200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44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9380" y="2515673"/>
            <a:ext cx="7406640" cy="1356360"/>
          </a:xfrm>
        </p:spPr>
        <p:txBody>
          <a:bodyPr>
            <a:normAutofit/>
          </a:bodyPr>
          <a:lstStyle/>
          <a:p>
            <a:r>
              <a:rPr lang="ru-RU" sz="8000" dirty="0" smtClean="0">
                <a:solidFill>
                  <a:schemeClr val="tx1"/>
                </a:solidFill>
              </a:rPr>
              <a:t>Ответ: -0,5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4" name="5-конечная звезда 3">
            <a:hlinkClick r:id="rId2" action="ppaction://hlinksldjump"/>
          </p:cNvPr>
          <p:cNvSpPr/>
          <p:nvPr/>
        </p:nvSpPr>
        <p:spPr>
          <a:xfrm>
            <a:off x="7843234" y="5821250"/>
            <a:ext cx="1068946" cy="77273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13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Иррациональные уравнения</a:t>
            </a:r>
            <a:endParaRPr lang="ru-RU" sz="4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59237" y="1965960"/>
                <a:ext cx="7404653" cy="4038600"/>
              </a:xfrm>
            </p:spPr>
            <p:txBody>
              <a:bodyPr/>
              <a:lstStyle/>
              <a:p>
                <a:pPr marL="34290" indent="0" algn="ctr">
                  <a:buNone/>
                </a:pPr>
                <a:endParaRPr lang="en-US" sz="5400" dirty="0" smtClean="0">
                  <a:latin typeface="Cambria Math" panose="02040503050406030204" pitchFamily="18" charset="0"/>
                </a:endParaRPr>
              </a:p>
              <a:p>
                <a:pPr marL="34290" indent="0" algn="ctr">
                  <a:buNone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5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sz="5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en-US" sz="5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5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5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</m:oMath>
                </a14:m>
                <a:r>
                  <a:rPr lang="en-US" sz="5400" dirty="0" smtClean="0">
                    <a:solidFill>
                      <a:schemeClr val="tx1"/>
                    </a:solidFill>
                  </a:rPr>
                  <a:t>=g(x)</a:t>
                </a:r>
              </a:p>
              <a:p>
                <a:pPr marL="34290" indent="0" algn="ctr">
                  <a:buNone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5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sz="5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en-US" sz="5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5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5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</m:oMath>
                </a14:m>
                <a:r>
                  <a:rPr lang="en-US" sz="5400" dirty="0" smtClean="0">
                    <a:solidFill>
                      <a:schemeClr val="tx1"/>
                    </a:solidFill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54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5400" dirty="0">
                            <a:solidFill>
                              <a:schemeClr val="tx1"/>
                            </a:solidFill>
                          </a:rPr>
                          <m:t>g</m:t>
                        </m:r>
                        <m:r>
                          <m:rPr>
                            <m:nor/>
                          </m:rPr>
                          <a:rPr lang="en-US" sz="5400" dirty="0">
                            <a:solidFill>
                              <a:schemeClr val="tx1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5400" dirty="0">
                            <a:solidFill>
                              <a:schemeClr val="tx1"/>
                            </a:solidFill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5400" dirty="0">
                            <a:solidFill>
                              <a:schemeClr val="tx1"/>
                            </a:solidFill>
                          </a:rPr>
                          <m:t>) </m:t>
                        </m:r>
                      </m:e>
                    </m:rad>
                  </m:oMath>
                </a14:m>
                <a:endParaRPr lang="ru-RU" sz="54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59237" y="1965960"/>
                <a:ext cx="7404653" cy="40386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514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712364" y="212904"/>
                <a:ext cx="7772506" cy="4038600"/>
              </a:xfrm>
            </p:spPr>
            <p:txBody>
              <a:bodyPr>
                <a:noAutofit/>
              </a:bodyPr>
              <a:lstStyle/>
              <a:p>
                <a:pPr marL="34290" indent="0" algn="ctr">
                  <a:buNone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ru-RU" sz="24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−54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40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" indent="0" algn="ctr">
                  <a:buNone/>
                </a:pPr>
                <a:endParaRPr lang="en-US" sz="240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ru-RU" sz="24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ctrlPr>
                                      <a:rPr lang="ru-RU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−54</m:t>
                                    </m:r>
                                  </m:den>
                                </m:f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" indent="0" algn="ctr">
                  <a:buNone/>
                </a:pPr>
                <a:endParaRPr lang="en-US" sz="240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−54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49</m:t>
                        </m:r>
                      </m:den>
                    </m:f>
                  </m:oMath>
                </a14:m>
                <a:endParaRPr lang="en-US" sz="240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" indent="0" algn="ctr">
                  <a:buNone/>
                </a:pPr>
                <a:endParaRPr lang="en-US" sz="24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6∙49−(4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−54)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49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(4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−54)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=0</a:t>
                </a:r>
              </a:p>
              <a:p>
                <a:pPr marL="34290" indent="0" algn="ctr">
                  <a:buNone/>
                </a:pPr>
                <a:endParaRPr lang="en-US" sz="240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" indent="0" algn="ctr">
                  <a:buNone/>
                </a:pPr>
                <a:r>
                  <a:rPr lang="en-US" sz="24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-4x+348=0</a:t>
                </a:r>
              </a:p>
              <a:p>
                <a:pPr marL="34290" indent="0" algn="ctr">
                  <a:buNone/>
                </a:pPr>
                <a:endParaRPr lang="en-US" sz="24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" indent="0" algn="ctr">
                  <a:buNone/>
                </a:pPr>
                <a:r>
                  <a:rPr lang="en-US" sz="24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X=87</a:t>
                </a:r>
                <a:endParaRPr lang="ru-RU" sz="2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2364" y="212904"/>
                <a:ext cx="7772506" cy="4038600"/>
              </a:xfrm>
              <a:blipFill rotWithShape="1">
                <a:blip r:embed="rId2"/>
                <a:stretch>
                  <a:fillRect b="-554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458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934524" y="334851"/>
                <a:ext cx="7404653" cy="6420118"/>
              </a:xfrm>
            </p:spPr>
            <p:txBody>
              <a:bodyPr>
                <a:normAutofit lnSpcReduction="10000"/>
              </a:bodyPr>
              <a:lstStyle/>
              <a:p>
                <a:pPr marL="34290" indent="0" algn="ctr">
                  <a:buNone/>
                </a:pPr>
                <a:r>
                  <a:rPr lang="ru-RU" sz="3000" dirty="0" smtClean="0">
                    <a:solidFill>
                      <a:schemeClr val="tx1"/>
                    </a:solidFill>
                  </a:rPr>
                  <a:t>Если уравнение имеет более одного корня, в ответе запишите меньший из корней. 	</a:t>
                </a:r>
              </a:p>
              <a:p>
                <a:pPr marL="34290" indent="0" algn="ctr">
                  <a:buNone/>
                </a:pPr>
                <a:endParaRPr lang="ru-RU" sz="300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34290" indent="0" algn="ctr">
                  <a:buNone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30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6+5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</m:rad>
                  </m:oMath>
                </a14:m>
                <a:r>
                  <a:rPr lang="en-US" sz="30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=x</a:t>
                </a:r>
                <a:endParaRPr lang="ru-RU" sz="300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" indent="0" algn="ctr">
                  <a:buNone/>
                </a:pPr>
                <a:endParaRPr lang="en-US" sz="300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30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30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6+5</m:t>
                              </m:r>
                              <m:r>
                                <m:rPr>
                                  <m:sty m:val="p"/>
                                </m:rPr>
                                <a:rPr lang="en-US" sz="3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en-US" sz="3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3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0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p>
                                  <m:r>
                                    <a:rPr lang="en-US" sz="30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sz="3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en-US" sz="3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00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" indent="0" algn="ctr">
                  <a:buNone/>
                </a:pPr>
                <a:endParaRPr lang="en-US" sz="300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3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−5</m:t>
                      </m:r>
                      <m:r>
                        <m:rPr>
                          <m:sty m:val="p"/>
                        </m:rPr>
                        <a:rPr lang="en-US" sz="3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x</m:t>
                      </m:r>
                      <m:r>
                        <a:rPr lang="en-US" sz="3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−6=0</m:t>
                      </m:r>
                    </m:oMath>
                  </m:oMathPara>
                </a14:m>
                <a:endParaRPr lang="ru-RU" sz="3000" b="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" indent="0" algn="ctr">
                  <a:buNone/>
                </a:pPr>
                <a:endParaRPr lang="en-US" sz="3000" b="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sz="3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0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=6</a:t>
                </a:r>
              </a:p>
              <a:p>
                <a:pPr marL="3429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sz="3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0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=-1</a:t>
                </a:r>
              </a:p>
              <a:p>
                <a:pPr marL="34290" indent="0" algn="ctr">
                  <a:buNone/>
                </a:pPr>
                <a:r>
                  <a:rPr lang="ru-RU" sz="30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Ответ: 6</a:t>
                </a:r>
                <a:endParaRPr lang="en-US" sz="300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" indent="0">
                  <a:buNone/>
                </a:pPr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4524" y="334851"/>
                <a:ext cx="7404653" cy="6420118"/>
              </a:xfrm>
              <a:blipFill rotWithShape="1">
                <a:blip r:embed="rId2"/>
                <a:stretch>
                  <a:fillRect l="-1070" t="-2469" r="-24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696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960282" y="292993"/>
                <a:ext cx="7404653" cy="4038600"/>
              </a:xfrm>
            </p:spPr>
            <p:txBody>
              <a:bodyPr>
                <a:normAutofit/>
              </a:bodyPr>
              <a:lstStyle/>
              <a:p>
                <a:pPr marL="3429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44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44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ctrlPr>
                                  <a:rPr lang="ru-RU" sz="44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m:rPr>
                                    <m:brk m:alnAt="7"/>
                                  </m:rPr>
                                  <a:rPr lang="ru-RU" sz="44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deg>
                              <m:e>
                                <m:r>
                                  <m:rPr>
                                    <m:sty m:val="p"/>
                                  </m:rPr>
                                  <a:rPr lang="en-US" sz="44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a:rPr lang="en-US" sz="44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ru-RU" sz="4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4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  <m:sup>
                        <m:r>
                          <a:rPr lang="en-US" sz="4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440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" indent="0" algn="ctr">
                  <a:buNone/>
                </a:pPr>
                <a:r>
                  <a:rPr lang="en-US" sz="44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X-4=27</a:t>
                </a:r>
              </a:p>
              <a:p>
                <a:pPr marL="34290" indent="0" algn="ctr">
                  <a:buNone/>
                </a:pPr>
                <a:r>
                  <a:rPr lang="en-US" sz="44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X=31</a:t>
                </a:r>
              </a:p>
              <a:p>
                <a:pPr marL="34290" indent="0" algn="ctr">
                  <a:buNone/>
                </a:pPr>
                <a:r>
                  <a:rPr lang="ru-RU" sz="44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Ответ: 31</a:t>
                </a:r>
                <a:endParaRPr lang="ru-RU" sz="4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60282" y="292993"/>
                <a:ext cx="7404653" cy="4038600"/>
              </a:xfrm>
              <a:blipFill rotWithShape="1">
                <a:blip r:embed="rId2"/>
                <a:stretch>
                  <a:fillRect t="-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единительная линия 3"/>
          <p:cNvCxnSpPr/>
          <p:nvPr/>
        </p:nvCxnSpPr>
        <p:spPr>
          <a:xfrm>
            <a:off x="425003" y="3571741"/>
            <a:ext cx="652524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86206" y="3500148"/>
            <a:ext cx="7406640" cy="13563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Решите самостоятельно</a:t>
            </a:r>
            <a:r>
              <a:rPr lang="ru-RU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89878" y="4660415"/>
                <a:ext cx="5507891" cy="1795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8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800" i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−72−17</m:t>
                        </m:r>
                        <m:r>
                          <m:rPr>
                            <m:sty m:val="p"/>
                          </m:rPr>
                          <a:rPr lang="en-US" sz="2800" i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</m:rad>
                  </m:oMath>
                </a14:m>
                <a:r>
                  <a:rPr lang="en-US" sz="2800" dirty="0" smtClean="0">
                    <a:ln w="0"/>
                    <a:solidFill>
                      <a:schemeClr val="tx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=-x</a:t>
                </a:r>
                <a:r>
                  <a:rPr lang="ru-RU" sz="2800" dirty="0" smtClean="0">
                    <a:ln w="0"/>
                    <a:solidFill>
                      <a:schemeClr val="tx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  <a:r>
                  <a:rPr lang="ru-RU" sz="2400" dirty="0">
                    <a:ln w="0"/>
                    <a:solidFill>
                      <a:schemeClr val="tx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Если уравнение имеет более одного корня, укажите меньший из них. </a:t>
                </a:r>
                <a:r>
                  <a:rPr lang="ru-RU" sz="2800" dirty="0"/>
                  <a:t>	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ru-RU" sz="28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878" y="4660415"/>
                <a:ext cx="5507891" cy="1795620"/>
              </a:xfrm>
              <a:prstGeom prst="rect">
                <a:avLst/>
              </a:prstGeom>
              <a:blipFill rotWithShape="1">
                <a:blip r:embed="rId3"/>
                <a:stretch>
                  <a:fillRect t="-1701" r="-2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297769" y="4914745"/>
            <a:ext cx="2442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4" action="ppaction://hlinksldjump"/>
              </a:rPr>
              <a:t>Узнать ответ</a:t>
            </a:r>
            <a:endParaRPr lang="ru-RU" sz="3200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04191" y="5892291"/>
                <a:ext cx="4271519" cy="563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8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sz="2800" i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  <m:r>
                          <a:rPr lang="en-US" sz="2800" i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−8</m:t>
                        </m:r>
                      </m:e>
                    </m:rad>
                  </m:oMath>
                </a14:m>
                <a:r>
                  <a:rPr lang="en-US" sz="2800" dirty="0" smtClean="0">
                    <a:ln w="0"/>
                    <a:solidFill>
                      <a:schemeClr val="tx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=5</a:t>
                </a:r>
                <a:endParaRPr lang="ru-RU" sz="2800" dirty="0">
                  <a:ln w="0"/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191" y="5892291"/>
                <a:ext cx="4271519" cy="563744"/>
              </a:xfrm>
              <a:prstGeom prst="rect">
                <a:avLst/>
              </a:prstGeom>
              <a:blipFill rotWithShape="1">
                <a:blip r:embed="rId5"/>
                <a:stretch>
                  <a:fillRect t="-6522" b="-358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297768" y="5848312"/>
            <a:ext cx="2442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6" action="ppaction://hlinksldjump"/>
              </a:rPr>
              <a:t>Узнать ответ</a:t>
            </a:r>
            <a:endParaRPr lang="ru-RU" sz="3200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167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val="3424031657"/>
              </p:ext>
            </p:extLst>
          </p:nvPr>
        </p:nvGraphicFramePr>
        <p:xfrm>
          <a:off x="402925" y="2137893"/>
          <a:ext cx="3898620" cy="993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2618559616"/>
              </p:ext>
            </p:extLst>
          </p:nvPr>
        </p:nvGraphicFramePr>
        <p:xfrm>
          <a:off x="398522" y="506221"/>
          <a:ext cx="3547128" cy="1077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3754185779"/>
              </p:ext>
            </p:extLst>
          </p:nvPr>
        </p:nvGraphicFramePr>
        <p:xfrm>
          <a:off x="4159875" y="592428"/>
          <a:ext cx="4721623" cy="1363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899375227"/>
              </p:ext>
            </p:extLst>
          </p:nvPr>
        </p:nvGraphicFramePr>
        <p:xfrm>
          <a:off x="4833938" y="4017963"/>
          <a:ext cx="3695752" cy="1077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2719728762"/>
              </p:ext>
            </p:extLst>
          </p:nvPr>
        </p:nvGraphicFramePr>
        <p:xfrm>
          <a:off x="2672346" y="5440744"/>
          <a:ext cx="4415391" cy="1077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127995265"/>
              </p:ext>
            </p:extLst>
          </p:nvPr>
        </p:nvGraphicFramePr>
        <p:xfrm>
          <a:off x="4868212" y="2343954"/>
          <a:ext cx="4003841" cy="1282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3975164643"/>
              </p:ext>
            </p:extLst>
          </p:nvPr>
        </p:nvGraphicFramePr>
        <p:xfrm>
          <a:off x="398522" y="3561713"/>
          <a:ext cx="3956537" cy="1569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3" r:lo="rId34" r:qs="rId35" r:cs="rId36"/>
          </a:graphicData>
        </a:graphic>
      </p:graphicFrame>
      <p:sp>
        <p:nvSpPr>
          <p:cNvPr id="25" name="Стрелка вправо 24">
            <a:hlinkClick r:id="rId38" action="ppaction://hlinksldjump"/>
          </p:cNvPr>
          <p:cNvSpPr/>
          <p:nvPr/>
        </p:nvSpPr>
        <p:spPr>
          <a:xfrm>
            <a:off x="7972023" y="6181859"/>
            <a:ext cx="914400" cy="412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</p:spTree>
    <p:extLst>
      <p:ext uri="{BB962C8B-B14F-4D97-AF65-F5344CB8AC3E}">
        <p14:creationId xmlns:p14="http://schemas.microsoft.com/office/powerpoint/2010/main" val="211931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2867" y="2657341"/>
            <a:ext cx="7406640" cy="1356360"/>
          </a:xfrm>
        </p:spPr>
        <p:txBody>
          <a:bodyPr>
            <a:normAutofit/>
          </a:bodyPr>
          <a:lstStyle/>
          <a:p>
            <a:r>
              <a:rPr lang="ru-RU" sz="8000" dirty="0" smtClean="0">
                <a:solidFill>
                  <a:schemeClr val="tx1"/>
                </a:solidFill>
              </a:rPr>
              <a:t>Ответ: -9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>
          <a:xfrm>
            <a:off x="7543800" y="5857875"/>
            <a:ext cx="1085850" cy="7000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15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8169" y="2695978"/>
            <a:ext cx="7406640" cy="1356360"/>
          </a:xfrm>
        </p:spPr>
        <p:txBody>
          <a:bodyPr>
            <a:normAutofit/>
          </a:bodyPr>
          <a:lstStyle/>
          <a:p>
            <a:r>
              <a:rPr lang="ru-RU" sz="8000" dirty="0" smtClean="0">
                <a:solidFill>
                  <a:schemeClr val="tx1"/>
                </a:solidFill>
              </a:rPr>
              <a:t>Ответ: 11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5" name="5-конечная звезда 4">
            <a:hlinkClick r:id="rId2" action="ppaction://hlinksldjump"/>
          </p:cNvPr>
          <p:cNvSpPr/>
          <p:nvPr/>
        </p:nvSpPr>
        <p:spPr>
          <a:xfrm>
            <a:off x="7843234" y="5821250"/>
            <a:ext cx="1068946" cy="77273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07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Логарифмические уравнения</a:t>
            </a:r>
            <a:endParaRPr lang="ru-RU" sz="4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34290" indent="0">
                  <a:buNone/>
                </a:pPr>
                <a:r>
                  <a:rPr lang="ru-RU" sz="3600" dirty="0" smtClean="0">
                    <a:solidFill>
                      <a:schemeClr val="tx1"/>
                    </a:solidFill>
                  </a:rPr>
                  <a:t>Свойства:</a:t>
                </a:r>
                <a:endParaRPr lang="ru-RU" sz="360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36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</m:e>
                      <m:sup>
                        <m:func>
                          <m:funcPr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36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360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36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a</m:t>
                                </m:r>
                              </m:sub>
                            </m:sSub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b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=b;</a:t>
                </a:r>
              </a:p>
              <a:p>
                <a:pPr marL="34290" indent="0"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60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</m:t>
                            </m:r>
                          </m:sub>
                        </m:sSub>
                      </m:fName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</m:t>
                        </m:r>
                      </m:e>
                    </m:func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+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60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60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36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</m:t>
                            </m:r>
                          </m:sub>
                        </m:sSub>
                      </m:fName>
                      <m:e>
                        <m:r>
                          <m:rPr>
                            <m:sty m:val="p"/>
                          </m:rPr>
                          <a:rPr lang="en-US" sz="36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</m:e>
                    </m:func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60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60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36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</m:t>
                            </m:r>
                          </m:sub>
                        </m:sSub>
                      </m:fName>
                      <m:e>
                        <m:r>
                          <m:rPr>
                            <m:sty m:val="p"/>
                          </m:rPr>
                          <a:rPr lang="en-US" sz="36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bc</m:t>
                        </m:r>
                      </m:e>
                    </m:func>
                  </m:oMath>
                </a14:m>
                <a:endParaRPr lang="en-US" sz="360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" indent="0"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60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</m:t>
                            </m:r>
                          </m:sub>
                        </m:sSub>
                      </m:fName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</m:t>
                        </m:r>
                      </m:e>
                    </m:func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60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600" i="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3600" i="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</m:t>
                            </m:r>
                          </m:sub>
                        </m:sSub>
                      </m:fName>
                      <m:e>
                        <m:r>
                          <m:rPr>
                            <m:sty m:val="p"/>
                          </m:rPr>
                          <a:rPr lang="en-US" sz="360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</m:e>
                    </m:func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60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60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36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sz="360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36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b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36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</m:t>
                            </m:r>
                          </m:den>
                        </m:f>
                      </m:e>
                    </m:func>
                  </m:oMath>
                </a14:m>
                <a:endParaRPr lang="en-US" sz="360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36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func>
                          <m:func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36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36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a</m:t>
                                </m:r>
                              </m:sub>
                            </m:sSub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36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b</m:t>
                            </m:r>
                          </m:e>
                        </m:func>
                      </m:e>
                      <m:sup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</m:sup>
                    </m:sSup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=p</a:t>
                </a:r>
                <a14:m>
                  <m:oMath xmlns:m="http://schemas.openxmlformats.org/officeDocument/2006/math">
                    <m:r>
                      <a:rPr lang="en-US" sz="36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60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</m:t>
                            </m:r>
                          </m:sub>
                        </m:sSub>
                      </m:fName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</m:t>
                        </m:r>
                      </m:e>
                    </m:func>
                  </m:oMath>
                </a14:m>
                <a:endParaRPr lang="en-US" sz="360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" indent="0"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360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60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600" i="0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sSubSup>
                              <m:sSubSupPr>
                                <m:ctrlPr>
                                  <a:rPr lang="en-US" sz="36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 sz="3600" b="0" i="0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a</m:t>
                                </m:r>
                              </m:e>
                              <m:sub/>
                              <m:sup>
                                <m:r>
                                  <m:rPr>
                                    <m:sty m:val="p"/>
                                  </m:rPr>
                                  <a:rPr lang="en-US" sz="3600" b="0" i="0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p</m:t>
                                </m:r>
                              </m:sup>
                            </m:sSubSup>
                          </m:sub>
                        </m:sSub>
                      </m:fName>
                      <m:e>
                        <m:r>
                          <m:rPr>
                            <m:sty m:val="p"/>
                          </m:rPr>
                          <a:rPr lang="en-US" sz="3600" b="0" i="0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b</m:t>
                        </m:r>
                      </m:e>
                    </m:func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6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</m:den>
                    </m:f>
                    <m:func>
                      <m:funcPr>
                        <m:ctrlPr>
                          <a:rPr lang="en-US" sz="360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60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60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36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</m:t>
                            </m:r>
                          </m:sub>
                        </m:sSub>
                      </m:fName>
                      <m:e>
                        <m:r>
                          <m:rPr>
                            <m:sty m:val="p"/>
                          </m:rPr>
                          <a:rPr lang="en-US" sz="36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</m:t>
                        </m:r>
                      </m:e>
                    </m:func>
                  </m:oMath>
                </a14:m>
                <a:endParaRPr lang="en-US" sz="36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059" t="-46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792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57251" y="566671"/>
                <a:ext cx="7404653" cy="5709634"/>
              </a:xfrm>
            </p:spPr>
            <p:txBody>
              <a:bodyPr>
                <a:normAutofit/>
              </a:bodyPr>
              <a:lstStyle/>
              <a:p>
                <a:pPr marL="34290" indent="0"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60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=&gt;</m:t>
                    </m:r>
                  </m:oMath>
                </a14:m>
                <a:endParaRPr lang="en-US" sz="3600" dirty="0" smtClean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34290" indent="0" algn="ctr">
                  <a:buNone/>
                </a:pPr>
                <a:endParaRPr lang="en-US" sz="3600" dirty="0" smtClean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3429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6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)&gt;0</m:t>
                              </m:r>
                            </m:e>
                            <m:e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en-US" sz="3600" dirty="0" smtClean="0">
                  <a:solidFill>
                    <a:schemeClr val="tx1"/>
                  </a:solidFill>
                </a:endParaRPr>
              </a:p>
              <a:p>
                <a:pPr marL="34290" indent="0">
                  <a:buNone/>
                </a:pPr>
                <a:endParaRPr lang="en-US" sz="3600" dirty="0" smtClean="0">
                  <a:solidFill>
                    <a:schemeClr val="tx1"/>
                  </a:solidFill>
                </a:endParaRPr>
              </a:p>
              <a:p>
                <a:pPr marL="3429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6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6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6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3600" dirty="0" smtClean="0">
                  <a:solidFill>
                    <a:schemeClr val="tx1"/>
                  </a:solidFill>
                </a:endParaRPr>
              </a:p>
              <a:p>
                <a:pPr marL="34290" indent="0">
                  <a:buNone/>
                </a:pPr>
                <a:endParaRPr lang="en-US" sz="3600" dirty="0" smtClean="0">
                  <a:solidFill>
                    <a:schemeClr val="tx1"/>
                  </a:solidFill>
                </a:endParaRPr>
              </a:p>
              <a:p>
                <a:pPr marL="3429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6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)&gt;0</m:t>
                              </m:r>
                            </m:e>
                            <m:e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)&gt;0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600" dirty="0" smtClean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57251" y="566671"/>
                <a:ext cx="7404653" cy="5709634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908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908766" y="1349062"/>
                <a:ext cx="7404653" cy="4038600"/>
              </a:xfrm>
            </p:spPr>
            <p:txBody>
              <a:bodyPr>
                <a:normAutofit/>
              </a:bodyPr>
              <a:lstStyle/>
              <a:p>
                <a:pPr marL="3429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8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8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4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4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4+</m:t>
                              </m:r>
                              <m:r>
                                <m:rPr>
                                  <m:sty m:val="p"/>
                                </m:rPr>
                                <a:rPr lang="en-US" sz="4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x</m:t>
                              </m:r>
                            </m:e>
                          </m:d>
                          <m:r>
                            <a:rPr lang="en-US" sz="4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=2</m:t>
                          </m:r>
                        </m:e>
                      </m:func>
                    </m:oMath>
                  </m:oMathPara>
                </a14:m>
                <a:endParaRPr lang="en-US" sz="480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" indent="0" algn="ctr">
                  <a:buNone/>
                </a:pPr>
                <a:r>
                  <a:rPr lang="en-US" sz="48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4+x</a:t>
                </a:r>
                <a14:m>
                  <m:oMath xmlns:m="http://schemas.openxmlformats.org/officeDocument/2006/math">
                    <m:r>
                      <a:rPr lang="en-US" sz="48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4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4800" b="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" indent="0" algn="ctr">
                  <a:buNone/>
                </a:pPr>
                <a:r>
                  <a:rPr lang="en-US" sz="48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4+x=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4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ru-RU" sz="4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80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" indent="0" algn="ctr">
                  <a:buNone/>
                </a:pPr>
                <a:r>
                  <a:rPr lang="en-US" sz="48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x=2</a:t>
                </a:r>
                <a:r>
                  <a:rPr lang="ru-RU" sz="48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endParaRPr lang="en-US" sz="480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" indent="0" algn="ctr">
                  <a:buNone/>
                </a:pPr>
                <a:r>
                  <a:rPr lang="ru-RU" sz="48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Ответ: 21</a:t>
                </a:r>
                <a:endParaRPr lang="en-US" sz="480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08766" y="1349062"/>
                <a:ext cx="7404653" cy="4038600"/>
              </a:xfrm>
              <a:blipFill rotWithShape="1">
                <a:blip r:embed="rId2"/>
                <a:stretch>
                  <a:fillRect b="-43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382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998919" y="1529366"/>
                <a:ext cx="7404653" cy="4038600"/>
              </a:xfrm>
            </p:spPr>
            <p:txBody>
              <a:bodyPr>
                <a:normAutofit/>
              </a:bodyPr>
              <a:lstStyle/>
              <a:p>
                <a:pPr marL="3429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6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6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ru-RU" sz="3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ru-RU" sz="3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en-US" sz="3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  <m:r>
                            <a:rPr lang="en-US" sz="3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6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36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3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(4</m:t>
                              </m:r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en-US" sz="3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−15)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360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" indent="0" algn="ctr">
                  <a:buNone/>
                </a:pPr>
                <a:r>
                  <a:rPr lang="en-US" sz="36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X+3</a:t>
                </a:r>
                <a14:m>
                  <m:oMath xmlns:m="http://schemas.openxmlformats.org/officeDocument/2006/math">
                    <m:r>
                      <a:rPr lang="en-US" sz="36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3600" b="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" indent="0" algn="ctr">
                  <a:buNone/>
                </a:pPr>
                <a:r>
                  <a:rPr lang="en-US" sz="36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4x-15</a:t>
                </a:r>
                <a14:m>
                  <m:oMath xmlns:m="http://schemas.openxmlformats.org/officeDocument/2006/math">
                    <m:r>
                      <a:rPr lang="en-US" sz="36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15</m:t>
                    </m:r>
                  </m:oMath>
                </a14:m>
                <a:endParaRPr lang="en-US" sz="3600" b="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" indent="0" algn="ctr">
                  <a:buNone/>
                </a:pPr>
                <a:r>
                  <a:rPr lang="en-US" sz="36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X+3=4x-15</a:t>
                </a:r>
              </a:p>
              <a:p>
                <a:pPr marL="34290" indent="0" algn="ctr">
                  <a:buNone/>
                </a:pPr>
                <a:r>
                  <a:rPr lang="en-US" sz="36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-3x=-18</a:t>
                </a:r>
              </a:p>
              <a:p>
                <a:pPr marL="34290" indent="0" algn="ctr">
                  <a:buNone/>
                </a:pPr>
                <a:r>
                  <a:rPr lang="en-US" sz="36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X=6</a:t>
                </a:r>
                <a:endParaRPr lang="ru-RU" sz="36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98919" y="1529366"/>
                <a:ext cx="7404653" cy="40386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641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960282" y="988453"/>
                <a:ext cx="7404653" cy="4038600"/>
              </a:xfrm>
            </p:spPr>
            <p:txBody>
              <a:bodyPr>
                <a:noAutofit/>
              </a:bodyPr>
              <a:lstStyle/>
              <a:p>
                <a:pPr marL="34290" indent="0"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40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44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den>
                            </m:f>
                          </m:sub>
                        </m:sSub>
                      </m:fName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(7−</m:t>
                        </m:r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4400" dirty="0" smtClean="0">
                    <a:solidFill>
                      <a:schemeClr val="tx1"/>
                    </a:solidFill>
                  </a:rPr>
                  <a:t>=-2</a:t>
                </a:r>
              </a:p>
              <a:p>
                <a:pPr marL="34290" indent="0" algn="ctr">
                  <a:buNone/>
                </a:pPr>
                <a:r>
                  <a:rPr lang="en-US" sz="4400" dirty="0" smtClean="0">
                    <a:solidFill>
                      <a:schemeClr val="tx1"/>
                    </a:solidFill>
                  </a:rPr>
                  <a:t>7-x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4400" b="0" dirty="0" smtClean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34290" indent="0" algn="ctr">
                  <a:buNone/>
                </a:pPr>
                <a:r>
                  <a:rPr lang="en-US" sz="4400" dirty="0" smtClean="0">
                    <a:solidFill>
                      <a:schemeClr val="tx1"/>
                    </a:solidFill>
                  </a:rPr>
                  <a:t>7-x=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 lang="en-US" sz="4400" dirty="0" smtClean="0">
                  <a:solidFill>
                    <a:schemeClr val="tx1"/>
                  </a:solidFill>
                </a:endParaRPr>
              </a:p>
              <a:p>
                <a:pPr marL="34290" indent="0" algn="ctr">
                  <a:buNone/>
                </a:pPr>
                <a:r>
                  <a:rPr lang="en-US" sz="4400" dirty="0" smtClean="0">
                    <a:solidFill>
                      <a:schemeClr val="tx1"/>
                    </a:solidFill>
                  </a:rPr>
                  <a:t>7-x=49</a:t>
                </a:r>
              </a:p>
              <a:p>
                <a:pPr marL="34290" indent="0" algn="ctr">
                  <a:buNone/>
                </a:pPr>
                <a:r>
                  <a:rPr lang="en-US" sz="4400" dirty="0" smtClean="0">
                    <a:solidFill>
                      <a:schemeClr val="tx1"/>
                    </a:solidFill>
                  </a:rPr>
                  <a:t>X=-42</a:t>
                </a:r>
              </a:p>
              <a:p>
                <a:pPr marL="34290" indent="0" algn="ctr">
                  <a:buNone/>
                </a:pPr>
                <a:r>
                  <a:rPr lang="ru-RU" sz="4400" dirty="0" smtClean="0">
                    <a:solidFill>
                      <a:schemeClr val="tx1"/>
                    </a:solidFill>
                  </a:rPr>
                  <a:t>Ответ: -42</a:t>
                </a:r>
                <a:endParaRPr lang="ru-RU" sz="4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60282" y="988453"/>
                <a:ext cx="7404653" cy="4038600"/>
              </a:xfrm>
              <a:blipFill rotWithShape="1">
                <a:blip r:embed="rId2"/>
                <a:stretch>
                  <a:fillRect t="-4676" b="-318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802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908766" y="357388"/>
                <a:ext cx="7404653" cy="4038600"/>
              </a:xfrm>
            </p:spPr>
            <p:txBody>
              <a:bodyPr>
                <a:normAutofit/>
              </a:bodyPr>
              <a:lstStyle/>
              <a:p>
                <a:pPr marL="34290" indent="0"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60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6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36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</m:t>
                            </m:r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36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−4</m:t>
                            </m:r>
                          </m:sup>
                        </m:sSup>
                      </m:e>
                    </m:func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=4</a:t>
                </a:r>
              </a:p>
              <a:p>
                <a:pPr marL="3429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36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  <m:r>
                          <a:rPr lang="en-US" sz="3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e>
                      <m:sup>
                        <m:r>
                          <a:rPr lang="en-US" sz="36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sz="360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36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  <m:r>
                          <a:rPr lang="en-US" sz="3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6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sup>
                    </m:sSup>
                  </m:oMath>
                </a14:m>
                <a:endParaRPr lang="en-US" sz="360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" indent="0" algn="ctr">
                  <a:buNone/>
                </a:pPr>
                <a:r>
                  <a:rPr lang="en-US" sz="36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8x=16</a:t>
                </a:r>
              </a:p>
              <a:p>
                <a:pPr marL="34290" indent="0" algn="ctr">
                  <a:buNone/>
                </a:pPr>
                <a:r>
                  <a:rPr lang="en-US" sz="36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X=2</a:t>
                </a:r>
              </a:p>
              <a:p>
                <a:pPr marL="34290" indent="0" algn="ctr">
                  <a:buNone/>
                </a:pPr>
                <a:r>
                  <a:rPr lang="ru-RU" sz="36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Ответ: 2</a:t>
                </a:r>
                <a:endParaRPr lang="ru-RU" sz="36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08766" y="357388"/>
                <a:ext cx="7404653" cy="4038600"/>
              </a:xfrm>
              <a:blipFill rotWithShape="1">
                <a:blip r:embed="rId2"/>
                <a:stretch>
                  <a:fillRect t="-36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единительная линия 3"/>
          <p:cNvCxnSpPr/>
          <p:nvPr/>
        </p:nvCxnSpPr>
        <p:spPr>
          <a:xfrm>
            <a:off x="437882" y="4086896"/>
            <a:ext cx="652524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-327607" y="3833717"/>
            <a:ext cx="7406640" cy="13563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Решите самостоятельно</a:t>
            </a:r>
            <a:r>
              <a:rPr lang="ru-RU" dirty="0">
                <a:solidFill>
                  <a:schemeClr val="tx1"/>
                </a:solidFill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631065" y="4984124"/>
                <a:ext cx="36576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6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60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600" i="0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ru-RU" sz="2600" i="0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ru-RU" sz="260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2600" i="0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5−</m:t>
                            </m:r>
                            <m:r>
                              <m:rPr>
                                <m:sty m:val="p"/>
                              </m:rPr>
                              <a:rPr lang="en-US" sz="2600" i="0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x</m:t>
                            </m:r>
                          </m:e>
                        </m:d>
                        <m:r>
                          <a:rPr lang="en-US" sz="2600" i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</m:t>
                        </m:r>
                        <m:func>
                          <m:funcPr>
                            <m:ctrlPr>
                              <a:rPr lang="en-US" sz="260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600" i="1" smtClean="0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25400" dir="5400000" algn="ctr" rotWithShape="0">
                                        <a:srgbClr val="6E747A">
                                          <a:alpha val="43000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600" i="0" smtClean="0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25400" dir="5400000" algn="ctr" rotWithShape="0">
                                        <a:srgbClr val="6E747A">
                                          <a:alpha val="43000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600" i="0" smtClean="0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25400" dir="5400000" algn="ctr" rotWithShape="0">
                                        <a:srgbClr val="6E747A">
                                          <a:alpha val="43000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600" i="0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func>
                      </m:e>
                    </m:func>
                  </m:oMath>
                </a14:m>
                <a:endParaRPr lang="ru-RU" sz="2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065" y="4984124"/>
                <a:ext cx="3657600" cy="49244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631065" y="5836402"/>
                <a:ext cx="316820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600" dirty="0" smtClean="0">
                    <a:ln w="0"/>
                    <a:solidFill>
                      <a:schemeClr val="tx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3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6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60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600" i="0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600" i="0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9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60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i="0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  <m:r>
                              <m:rPr>
                                <m:sty m:val="p"/>
                              </m:rPr>
                              <a:rPr lang="en-US" sz="2600" i="0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2600" i="0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−5</m:t>
                            </m:r>
                          </m:e>
                        </m:d>
                        <m:r>
                          <a:rPr lang="en-US" sz="2600" i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=5</m:t>
                        </m:r>
                      </m:e>
                    </m:func>
                  </m:oMath>
                </a14:m>
                <a:endParaRPr lang="ru-RU" sz="2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065" y="5836402"/>
                <a:ext cx="3168203" cy="492443"/>
              </a:xfrm>
              <a:prstGeom prst="rect">
                <a:avLst/>
              </a:prstGeom>
              <a:blipFill rotWithShape="1">
                <a:blip r:embed="rId4"/>
                <a:stretch>
                  <a:fillRect l="-3661" t="-12346" b="-370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031577" y="4935265"/>
            <a:ext cx="2442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5" action="ppaction://hlinksldjump"/>
              </a:rPr>
              <a:t>Узнать ответ</a:t>
            </a:r>
            <a:endParaRPr lang="ru-RU" sz="3200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31576" y="5787479"/>
            <a:ext cx="2442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6" action="ppaction://hlinksldjump"/>
              </a:rPr>
              <a:t>Узнать ответ</a:t>
            </a:r>
            <a:endParaRPr lang="ru-RU" sz="3200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922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1504" y="2670220"/>
            <a:ext cx="7406640" cy="1356360"/>
          </a:xfrm>
        </p:spPr>
        <p:txBody>
          <a:bodyPr>
            <a:normAutofit/>
          </a:bodyPr>
          <a:lstStyle/>
          <a:p>
            <a:r>
              <a:rPr lang="ru-RU" sz="8000" dirty="0" smtClean="0">
                <a:solidFill>
                  <a:schemeClr val="tx1"/>
                </a:solidFill>
              </a:rPr>
              <a:t>Ответ: -4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7572777" y="5473521"/>
            <a:ext cx="1081826" cy="103031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23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0292" y="2695978"/>
            <a:ext cx="7406640" cy="1356360"/>
          </a:xfrm>
        </p:spPr>
        <p:txBody>
          <a:bodyPr>
            <a:normAutofit/>
          </a:bodyPr>
          <a:lstStyle/>
          <a:p>
            <a:r>
              <a:rPr lang="ru-RU" sz="8000" dirty="0" smtClean="0">
                <a:solidFill>
                  <a:schemeClr val="tx1"/>
                </a:solidFill>
              </a:rPr>
              <a:t>Ответ: 6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4" name="5-конечная звезда 3">
            <a:hlinkClick r:id="rId2" action="ppaction://hlinksldjump"/>
          </p:cNvPr>
          <p:cNvSpPr/>
          <p:nvPr/>
        </p:nvSpPr>
        <p:spPr>
          <a:xfrm>
            <a:off x="7843234" y="5821250"/>
            <a:ext cx="1068946" cy="77273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89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0432" y="0"/>
            <a:ext cx="7406640" cy="135636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Самостоятельная работа</a:t>
            </a:r>
            <a:endParaRPr lang="ru-RU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4"/>
              <p:cNvSpPr>
                <a:spLocks noGrp="1"/>
              </p:cNvSpPr>
              <p:nvPr>
                <p:ph idx="1"/>
              </p:nvPr>
            </p:nvSpPr>
            <p:spPr>
              <a:xfrm>
                <a:off x="1050432" y="1078605"/>
                <a:ext cx="7404653" cy="4600977"/>
              </a:xfrm>
            </p:spPr>
            <p:txBody>
              <a:bodyPr>
                <a:normAutofit fontScale="25000" lnSpcReduction="20000"/>
              </a:bodyPr>
              <a:lstStyle/>
              <a:p>
                <a:pPr marL="491490" indent="-457200">
                  <a:lnSpc>
                    <a:spcPct val="12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9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9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96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ru-RU" sz="96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9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96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ru-RU" sz="96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96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  <m:r>
                          <a:rPr lang="en-US" sz="96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func>
                    <m:func>
                      <m:funcPr>
                        <m:ctrlPr>
                          <a:rPr lang="en-US" sz="9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9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96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96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</m:fName>
                      <m:e>
                        <m:r>
                          <a:rPr lang="en-US" sz="96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func>
                  </m:oMath>
                </a14:m>
                <a:endParaRPr lang="en-US" sz="9600" b="1" dirty="0" smtClean="0">
                  <a:solidFill>
                    <a:schemeClr val="tx1"/>
                  </a:solidFill>
                </a:endParaRPr>
              </a:p>
              <a:p>
                <a:pPr marL="491490" indent="-457200">
                  <a:lnSpc>
                    <a:spcPct val="120000"/>
                  </a:lnSpc>
                  <a:buFont typeface="+mj-lt"/>
                  <a:buAutoNum type="arabicPeriod"/>
                </a:pPr>
                <a:r>
                  <a:rPr lang="en-US" sz="9600" b="1" dirty="0" smtClean="0">
                    <a:solidFill>
                      <a:schemeClr val="tx1"/>
                    </a:solidFill>
                  </a:rPr>
                  <a:t>X=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9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96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𝟔𝐱</m:t>
                        </m:r>
                        <m:r>
                          <a:rPr lang="en-US" sz="96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96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96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sz="96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96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9600" b="1" dirty="0" smtClean="0">
                    <a:solidFill>
                      <a:schemeClr val="tx1"/>
                    </a:solidFill>
                  </a:rPr>
                  <a:t>.</a:t>
                </a:r>
                <a:r>
                  <a:rPr lang="ru-RU" sz="96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96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ru-RU" sz="9600" b="1" dirty="0" smtClean="0">
                    <a:solidFill>
                      <a:schemeClr val="tx1"/>
                    </a:solidFill>
                  </a:rPr>
                  <a:t>Если </a:t>
                </a:r>
                <a:r>
                  <a:rPr lang="ru-RU" sz="9600" b="1" dirty="0">
                    <a:solidFill>
                      <a:schemeClr val="tx1"/>
                    </a:solidFill>
                  </a:rPr>
                  <a:t>уравнение имеет более одного корня, в ответе укажите больший из них. </a:t>
                </a:r>
                <a:endParaRPr lang="en-US" sz="9600" b="1" dirty="0" smtClean="0">
                  <a:solidFill>
                    <a:schemeClr val="tx1"/>
                  </a:solidFill>
                </a:endParaRPr>
              </a:p>
              <a:p>
                <a:pPr marL="491490" indent="-457200">
                  <a:lnSpc>
                    <a:spcPct val="12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9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96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96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sz="96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96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sup>
                    </m:sSup>
                  </m:oMath>
                </a14:m>
                <a:r>
                  <a:rPr lang="en-US" sz="9600" b="1" dirty="0" smtClean="0">
                    <a:solidFill>
                      <a:schemeClr val="tx1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96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96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96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𝟏𝟐𝟓</m:t>
                        </m:r>
                      </m:den>
                    </m:f>
                  </m:oMath>
                </a14:m>
                <a:endParaRPr lang="en-US" sz="9600" b="1" dirty="0" smtClean="0">
                  <a:solidFill>
                    <a:schemeClr val="tx1"/>
                  </a:solidFill>
                </a:endParaRPr>
              </a:p>
              <a:p>
                <a:pPr marL="491490" indent="-457200">
                  <a:lnSpc>
                    <a:spcPct val="12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9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96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sz="96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9600" b="1" dirty="0" smtClean="0">
                    <a:solidFill>
                      <a:schemeClr val="tx1"/>
                    </a:solidFill>
                  </a:rPr>
                  <a:t>-17x+72=0. </a:t>
                </a:r>
                <a:r>
                  <a:rPr lang="ru-RU" sz="9600" b="1" dirty="0">
                    <a:solidFill>
                      <a:schemeClr val="tx1"/>
                    </a:solidFill>
                  </a:rPr>
                  <a:t>Если уравнение имеет более одного корня, укажите меньший из них. 	</a:t>
                </a:r>
              </a:p>
              <a:p>
                <a:pPr marL="491490" indent="-457200">
                  <a:lnSpc>
                    <a:spcPct val="12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9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9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96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𝟐𝐱</m:t>
                            </m:r>
                            <m:r>
                              <a:rPr lang="en-US" sz="96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96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96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9600" b="1" dirty="0" smtClean="0">
                    <a:solidFill>
                      <a:schemeClr val="tx1"/>
                    </a:solidFill>
                  </a:rPr>
                  <a:t>=5</a:t>
                </a:r>
              </a:p>
              <a:p>
                <a:pPr marL="491490" indent="-457200">
                  <a:lnSpc>
                    <a:spcPct val="12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9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9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96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96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</m:fName>
                      <m:e>
                        <m:r>
                          <a:rPr lang="en-US" sz="96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9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96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sz="96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func>
                  </m:oMath>
                </a14:m>
                <a:r>
                  <a:rPr lang="en-US" sz="9600" b="1" dirty="0" smtClean="0">
                    <a:solidFill>
                      <a:schemeClr val="tx1"/>
                    </a:solidFill>
                  </a:rPr>
                  <a:t>+2x)=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9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9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96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96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</m:fName>
                      <m:e>
                        <m:r>
                          <a:rPr lang="en-US" sz="96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9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96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sz="96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func>
                  </m:oMath>
                </a14:m>
                <a:r>
                  <a:rPr lang="en-US" sz="9600" b="1" dirty="0" smtClean="0">
                    <a:solidFill>
                      <a:schemeClr val="tx1"/>
                    </a:solidFill>
                  </a:rPr>
                  <a:t>+10).</a:t>
                </a:r>
              </a:p>
              <a:p>
                <a:pPr marL="491490" indent="-457200">
                  <a:lnSpc>
                    <a:spcPct val="12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9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96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96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𝟒𝐱</m:t>
                        </m:r>
                        <m:r>
                          <a:rPr lang="en-US" sz="96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96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9600" b="1" dirty="0" smtClean="0">
                    <a:solidFill>
                      <a:schemeClr val="tx1"/>
                    </a:solidFill>
                  </a:rPr>
                  <a:t>=5</a:t>
                </a:r>
              </a:p>
              <a:p>
                <a:pPr marL="491490" indent="-457200">
                  <a:lnSpc>
                    <a:spcPct val="12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9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96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96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96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96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sup>
                    </m:sSup>
                  </m:oMath>
                </a14:m>
                <a:r>
                  <a:rPr lang="en-US" sz="9600" b="1" dirty="0" smtClean="0">
                    <a:solidFill>
                      <a:schemeClr val="tx1"/>
                    </a:solidFill>
                  </a:rPr>
                  <a:t>=0,4</a:t>
                </a:r>
                <a14:m>
                  <m:oMath xmlns:m="http://schemas.openxmlformats.org/officeDocument/2006/math">
                    <m:r>
                      <a:rPr lang="en-US" sz="9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96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96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96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lang="en-US" sz="96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96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sup>
                    </m:sSup>
                  </m:oMath>
                </a14:m>
                <a:endParaRPr lang="en-US" sz="9600" b="1" dirty="0" smtClean="0">
                  <a:solidFill>
                    <a:schemeClr val="tx1"/>
                  </a:solidFill>
                </a:endParaRPr>
              </a:p>
              <a:p>
                <a:pPr marL="34290" indent="0">
                  <a:buNone/>
                </a:pPr>
                <a:r>
                  <a:rPr lang="ru-RU" dirty="0">
                    <a:solidFill>
                      <a:schemeClr val="tx1"/>
                    </a:solidFill>
                  </a:rPr>
                  <a:t>	</a:t>
                </a:r>
              </a:p>
              <a:p>
                <a:pPr marL="34290" indent="0">
                  <a:buNone/>
                </a:pPr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Объек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50432" y="1078605"/>
                <a:ext cx="7404653" cy="4600977"/>
              </a:xfrm>
              <a:blipFill rotWithShape="1">
                <a:blip r:embed="rId2"/>
                <a:stretch>
                  <a:fillRect l="-247" r="-1893" b="-233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015506278"/>
              </p:ext>
            </p:extLst>
          </p:nvPr>
        </p:nvGraphicFramePr>
        <p:xfrm>
          <a:off x="6452315" y="5872766"/>
          <a:ext cx="2472744" cy="786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4458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0434" y="455054"/>
            <a:ext cx="7406640" cy="135636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Показательные уравнения</a:t>
            </a:r>
            <a:endParaRPr lang="ru-RU" sz="5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050434" y="2958921"/>
                <a:ext cx="7404653" cy="4038600"/>
              </a:xfrm>
            </p:spPr>
            <p:txBody>
              <a:bodyPr>
                <a:normAutofit/>
              </a:bodyPr>
              <a:lstStyle/>
              <a:p>
                <a:pPr marL="3429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5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5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5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sup>
                    </m:sSup>
                  </m:oMath>
                </a14:m>
                <a:r>
                  <a:rPr lang="en-US" sz="5400" dirty="0" smtClean="0">
                    <a:solidFill>
                      <a:schemeClr val="tx1"/>
                    </a:solidFill>
                  </a:rPr>
                  <a:t>=b</a:t>
                </a:r>
              </a:p>
              <a:p>
                <a:pPr marL="3429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5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5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5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sup>
                    </m:sSup>
                  </m:oMath>
                </a14:m>
                <a:r>
                  <a:rPr lang="en-US" sz="5400" dirty="0" smtClean="0">
                    <a:solidFill>
                      <a:schemeClr val="tx1"/>
                    </a:solidFill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5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5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sup>
                    </m:sSup>
                  </m:oMath>
                </a14:m>
                <a:r>
                  <a:rPr lang="en-US" sz="54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&lt;=&gt;</m:t>
                    </m:r>
                    <m:r>
                      <m:rPr>
                        <m:sty m:val="p"/>
                      </m:rPr>
                      <a:rPr lang="en-US" sz="5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sz="5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5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</m:oMath>
                </a14:m>
                <a:endParaRPr lang="ru-RU" sz="5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50434" y="2958921"/>
                <a:ext cx="7404653" cy="4038600"/>
              </a:xfrm>
              <a:blipFill rotWithShape="1">
                <a:blip r:embed="rId2"/>
                <a:stretch>
                  <a:fillRect t="-61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502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57251" y="592428"/>
                <a:ext cx="7404653" cy="5503572"/>
              </a:xfrm>
            </p:spPr>
            <p:txBody>
              <a:bodyPr>
                <a:normAutofit/>
              </a:bodyPr>
              <a:lstStyle/>
              <a:p>
                <a:pPr marL="3429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5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sup>
                        <m:r>
                          <a:rPr lang="en-US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9−</m:t>
                        </m:r>
                        <m:r>
                          <a:rPr lang="en-US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5400" dirty="0" smtClean="0">
                    <a:solidFill>
                      <a:schemeClr val="tx1"/>
                    </a:solidFill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5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64</m:t>
                        </m:r>
                      </m:e>
                      <m:sup>
                        <m:r>
                          <a:rPr lang="en-US" sz="5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sz="5400" dirty="0" smtClean="0">
                  <a:solidFill>
                    <a:schemeClr val="tx1"/>
                  </a:solidFill>
                </a:endParaRPr>
              </a:p>
              <a:p>
                <a:pPr marL="3429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5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sup>
                        <m:r>
                          <a:rPr lang="en-US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9−</m:t>
                        </m:r>
                        <m:r>
                          <a:rPr lang="en-US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5400" dirty="0" smtClean="0">
                    <a:solidFill>
                      <a:schemeClr val="tx1"/>
                    </a:solidFill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5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sup>
                        <m:r>
                          <a:rPr lang="en-US" sz="5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5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sz="5400" dirty="0" smtClean="0">
                  <a:solidFill>
                    <a:schemeClr val="tx1"/>
                  </a:solidFill>
                </a:endParaRPr>
              </a:p>
              <a:p>
                <a:pPr marL="34290" indent="0" algn="ctr">
                  <a:buNone/>
                </a:pPr>
                <a:r>
                  <a:rPr lang="en-US" sz="5400" dirty="0" smtClean="0">
                    <a:solidFill>
                      <a:schemeClr val="tx1"/>
                    </a:solidFill>
                  </a:rPr>
                  <a:t>9-x=2x</a:t>
                </a:r>
              </a:p>
              <a:p>
                <a:pPr marL="34290" indent="0" algn="ctr">
                  <a:buNone/>
                </a:pPr>
                <a:r>
                  <a:rPr lang="en-US" sz="5400" dirty="0" smtClean="0">
                    <a:solidFill>
                      <a:schemeClr val="tx1"/>
                    </a:solidFill>
                  </a:rPr>
                  <a:t>3x=9</a:t>
                </a:r>
              </a:p>
              <a:p>
                <a:pPr marL="34290" indent="0" algn="ctr">
                  <a:buNone/>
                </a:pPr>
                <a:r>
                  <a:rPr lang="en-US" sz="5400" dirty="0" smtClean="0">
                    <a:solidFill>
                      <a:schemeClr val="tx1"/>
                    </a:solidFill>
                  </a:rPr>
                  <a:t>X=3</a:t>
                </a:r>
              </a:p>
              <a:p>
                <a:pPr marL="34290" indent="0" algn="ctr">
                  <a:buNone/>
                </a:pPr>
                <a:r>
                  <a:rPr lang="ru-RU" sz="5400" dirty="0" smtClean="0">
                    <a:solidFill>
                      <a:schemeClr val="tx1"/>
                    </a:solidFill>
                  </a:rPr>
                  <a:t>Ответ: 3</a:t>
                </a:r>
                <a:endParaRPr lang="ru-RU" sz="5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57251" y="592428"/>
                <a:ext cx="7404653" cy="5503572"/>
              </a:xfrm>
              <a:blipFill rotWithShape="1">
                <a:blip r:embed="rId2"/>
                <a:stretch>
                  <a:fillRect t="-4430" b="-6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927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57251" y="386367"/>
                <a:ext cx="7404653" cy="6117464"/>
              </a:xfrm>
            </p:spPr>
            <p:txBody>
              <a:bodyPr>
                <a:noAutofit/>
              </a:bodyPr>
              <a:lstStyle/>
              <a:p>
                <a:pPr marL="3429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7−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(3−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400" b="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" indent="0" algn="ctr">
                  <a:buNone/>
                </a:pPr>
                <a:endParaRPr lang="en-US" sz="2400" b="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7−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(5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3−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240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" indent="0" algn="ctr">
                  <a:buNone/>
                </a:pPr>
                <a:endParaRPr lang="en-US" sz="240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" indent="0" algn="ctr">
                  <a:buNone/>
                </a:pPr>
                <a:r>
                  <a:rPr lang="en-US" sz="24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7-x=15-5x</a:t>
                </a:r>
              </a:p>
              <a:p>
                <a:pPr marL="34290" indent="0" algn="ctr">
                  <a:buNone/>
                </a:pPr>
                <a:endParaRPr lang="en-US" sz="240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" indent="0" algn="ctr">
                  <a:buNone/>
                </a:pPr>
                <a:r>
                  <a:rPr lang="en-US" sz="24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4x=8</a:t>
                </a:r>
              </a:p>
              <a:p>
                <a:pPr marL="34290" indent="0" algn="ctr">
                  <a:buNone/>
                </a:pPr>
                <a:endParaRPr lang="en-US" sz="240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" indent="0" algn="ctr">
                  <a:buNone/>
                </a:pPr>
                <a:r>
                  <a:rPr lang="en-US" sz="24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X=2</a:t>
                </a:r>
                <a:endParaRPr lang="ru-RU" sz="2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57251" y="386367"/>
                <a:ext cx="7404653" cy="6117464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256495" y="5460642"/>
                <a:ext cx="3470050" cy="82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8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80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25400" dir="5400000" algn="ctr" rotWithShape="0">
                                        <a:srgbClr val="6E747A">
                                          <a:alpha val="43000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ru-RU" sz="2800" i="0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25400" dir="5400000" algn="ctr" rotWithShape="0">
                                        <a:srgbClr val="6E747A">
                                          <a:alpha val="43000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ru-RU" sz="2800" i="0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25400" dir="5400000" algn="ctr" rotWithShape="0">
                                        <a:srgbClr val="6E747A">
                                          <a:alpha val="43000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sz="2800" i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800" i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−8</m:t>
                        </m:r>
                      </m:sup>
                    </m:sSup>
                  </m:oMath>
                </a14:m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0" dirty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800" i="0" dirty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x</m:t>
                        </m:r>
                      </m:sup>
                    </m:sSup>
                  </m:oMath>
                </a14:m>
                <a:endParaRPr lang="ru-RU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495" y="5460642"/>
                <a:ext cx="3470050" cy="822276"/>
              </a:xfrm>
              <a:prstGeom prst="rect">
                <a:avLst/>
              </a:prstGeom>
              <a:blipFill rotWithShape="1"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единительная линия 6"/>
          <p:cNvCxnSpPr/>
          <p:nvPr/>
        </p:nvCxnSpPr>
        <p:spPr>
          <a:xfrm>
            <a:off x="463639" y="4395989"/>
            <a:ext cx="652524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-276092" y="4250136"/>
            <a:ext cx="7406640" cy="13563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Решите самостоятельно</a:t>
            </a:r>
            <a:r>
              <a:rPr lang="ru-RU" dirty="0"/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31577" y="5698143"/>
            <a:ext cx="2442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4" action="ppaction://hlinksldjump"/>
              </a:rPr>
              <a:t>Узнать ответ</a:t>
            </a:r>
            <a:endParaRPr lang="ru-RU" sz="3200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979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5594" y="2708856"/>
            <a:ext cx="7406640" cy="1356360"/>
          </a:xfrm>
        </p:spPr>
        <p:txBody>
          <a:bodyPr>
            <a:normAutofit/>
          </a:bodyPr>
          <a:lstStyle/>
          <a:p>
            <a:r>
              <a:rPr lang="ru-RU" sz="8000" dirty="0" smtClean="0">
                <a:solidFill>
                  <a:schemeClr val="tx1"/>
                </a:solidFill>
              </a:rPr>
              <a:t>Ответ: 4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4" name="5-конечная звезда 3">
            <a:hlinkClick r:id="rId2" action="ppaction://hlinksldjump"/>
          </p:cNvPr>
          <p:cNvSpPr/>
          <p:nvPr/>
        </p:nvSpPr>
        <p:spPr>
          <a:xfrm>
            <a:off x="7843234" y="5821250"/>
            <a:ext cx="1068946" cy="77273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94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1" y="403538"/>
            <a:ext cx="7406640" cy="135636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Тригонометрические уравнения</a:t>
            </a:r>
            <a:endParaRPr lang="ru-RU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59238" y="1851339"/>
                <a:ext cx="7404653" cy="4497946"/>
              </a:xfrm>
            </p:spPr>
            <p:txBody>
              <a:bodyPr>
                <a:normAutofit fontScale="92500" lnSpcReduction="10000"/>
              </a:bodyPr>
              <a:lstStyle/>
              <a:p>
                <a:pPr marL="3429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9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9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n-US" sz="39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39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39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</m:t>
                          </m:r>
                          <m:r>
                            <a:rPr lang="en-US" sz="39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</m:e>
                      </m:func>
                      <m:d>
                        <m:dPr>
                          <m:begChr m:val="|"/>
                          <m:endChr m:val="|"/>
                          <m:ctrlPr>
                            <a:rPr lang="en-US" sz="39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9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</m:t>
                          </m:r>
                        </m:e>
                      </m:d>
                      <m:r>
                        <a:rPr lang="en-US" sz="39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39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900" b="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" indent="0" algn="ctr">
                  <a:buNone/>
                </a:pPr>
                <a:r>
                  <a:rPr lang="en-US" sz="39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9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9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9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sz="39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p>
                    </m:sSup>
                    <m:func>
                      <m:funcPr>
                        <m:ctrlPr>
                          <a:rPr lang="en-US" sz="39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9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arc</m:t>
                        </m:r>
                        <m:r>
                          <m:rPr>
                            <m:sty m:val="p"/>
                          </m:rPr>
                          <a:rPr lang="en-US" sz="390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sz="39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  <m:r>
                          <a:rPr lang="en-US" sz="39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39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πn</m:t>
                        </m:r>
                        <m:r>
                          <a:rPr lang="en-US" sz="39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39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  <m:r>
                          <a:rPr lang="en-US" sz="39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sz="39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Z</m:t>
                        </m:r>
                      </m:e>
                    </m:func>
                  </m:oMath>
                </a14:m>
                <a:endParaRPr lang="en-US" sz="390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9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9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n-US" sz="39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39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39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</m:t>
                          </m:r>
                          <m:r>
                            <a:rPr lang="en-US" sz="39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</m:e>
                      </m:func>
                      <m:d>
                        <m:dPr>
                          <m:begChr m:val="|"/>
                          <m:endChr m:val="|"/>
                          <m:ctrlPr>
                            <a:rPr lang="en-US" sz="39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9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</m:t>
                          </m:r>
                        </m:e>
                      </m:d>
                      <m:r>
                        <a:rPr lang="en-US" sz="39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US" sz="39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" indent="0" algn="ctr">
                  <a:buNone/>
                </a:pPr>
                <a:r>
                  <a:rPr lang="en-US" sz="39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X=</a:t>
                </a:r>
                <a14:m>
                  <m:oMath xmlns:m="http://schemas.openxmlformats.org/officeDocument/2006/math">
                    <m:r>
                      <a:rPr lang="en-US" sz="39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func>
                      <m:funcPr>
                        <m:ctrlPr>
                          <a:rPr lang="en-US" sz="39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9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arc</m:t>
                        </m:r>
                        <m:r>
                          <m:rPr>
                            <m:sty m:val="p"/>
                          </m:rPr>
                          <a:rPr lang="en-US" sz="390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sz="39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</m:e>
                    </m:func>
                  </m:oMath>
                </a14:m>
                <a:r>
                  <a:rPr lang="en-US" sz="39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+2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9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m:rPr>
                        <m:sty m:val="p"/>
                      </m:rPr>
                      <a:rPr lang="en-US" sz="39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US" sz="39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 k</a:t>
                </a:r>
                <a:r>
                  <a:rPr lang="en-US" sz="39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9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39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</m:oMath>
                </a14:m>
                <a:endParaRPr lang="en-US" sz="390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" indent="0"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39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90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  <m:r>
                          <m:rPr>
                            <m:sty m:val="p"/>
                          </m:rPr>
                          <a:rPr lang="en-US" sz="39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sz="39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  <m:r>
                          <a:rPr lang="en-US" sz="39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39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  <m:r>
                          <a:rPr lang="en-US" sz="39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 </m:t>
                        </m:r>
                      </m:e>
                    </m:func>
                  </m:oMath>
                </a14:m>
                <a:r>
                  <a:rPr lang="en-US" sz="39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a</a:t>
                </a:r>
                <a:r>
                  <a:rPr lang="en-US" sz="39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9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39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9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R</a:t>
                </a:r>
              </a:p>
              <a:p>
                <a:pPr marL="34290" indent="0" algn="ctr">
                  <a:buNone/>
                </a:pPr>
                <a:r>
                  <a:rPr lang="en-US" sz="39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9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9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arctg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sz="39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  <m:r>
                          <a:rPr lang="en-US" sz="39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e>
                    </m:func>
                    <m:r>
                      <m:rPr>
                        <m:sty m:val="p"/>
                      </m:rPr>
                      <a:rPr lang="en-US" sz="39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m:rPr>
                        <m:sty m:val="p"/>
                      </m:rPr>
                      <a:rPr lang="en-US" sz="39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</m:t>
                    </m:r>
                    <m:r>
                      <a:rPr lang="en-US" sz="39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39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</m:t>
                    </m:r>
                  </m:oMath>
                </a14:m>
                <a:r>
                  <a:rPr lang="en-US" sz="39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9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39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Z</a:t>
                </a:r>
              </a:p>
              <a:p>
                <a:pPr marL="34290" indent="0"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39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9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ctg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sz="39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  <m:r>
                          <a:rPr lang="en-US" sz="39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39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  <m:r>
                          <a:rPr lang="en-US" sz="39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</m:e>
                    </m:func>
                  </m:oMath>
                </a14:m>
                <a:r>
                  <a:rPr lang="en-US" sz="39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sz="39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</m:oMath>
                </a14:m>
                <a:r>
                  <a:rPr lang="en-US" sz="39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R</a:t>
                </a:r>
              </a:p>
              <a:p>
                <a:pPr marL="34290" indent="0" algn="ctr">
                  <a:buNone/>
                </a:pPr>
                <a:r>
                  <a:rPr lang="en-US" sz="39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900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9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arc</m:t>
                        </m:r>
                        <m:r>
                          <m:rPr>
                            <m:sty m:val="p"/>
                          </m:rPr>
                          <a:rPr lang="en-US" sz="39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sz="39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tg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sz="39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  <m:r>
                          <a:rPr lang="en-US" sz="39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e>
                    </m:func>
                    <m:r>
                      <m:rPr>
                        <m:sty m:val="p"/>
                      </m:rPr>
                      <a:rPr lang="en-US" sz="39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m:rPr>
                        <m:sty m:val="p"/>
                      </m:rPr>
                      <a:rPr lang="en-US" sz="39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</m:t>
                    </m:r>
                    <m:r>
                      <a:rPr lang="en-US" sz="39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39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</m:t>
                    </m:r>
                  </m:oMath>
                </a14:m>
                <a:r>
                  <a:rPr lang="en-US" sz="39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9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39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Z</a:t>
                </a:r>
              </a:p>
              <a:p>
                <a:pPr marL="34290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59238" y="1851339"/>
                <a:ext cx="7404653" cy="4497946"/>
              </a:xfrm>
              <a:blipFill rotWithShape="1">
                <a:blip r:embed="rId2"/>
                <a:stretch>
                  <a:fillRect b="-46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410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57251" y="463639"/>
                <a:ext cx="7404653" cy="6181860"/>
              </a:xfrm>
            </p:spPr>
            <p:txBody>
              <a:bodyPr>
                <a:normAutofit/>
              </a:bodyPr>
              <a:lstStyle/>
              <a:p>
                <a:pPr marL="34290" indent="0" algn="ctr">
                  <a:buNone/>
                </a:pPr>
                <a:r>
                  <a:rPr lang="ru-RU" sz="3000" dirty="0" smtClean="0">
                    <a:solidFill>
                      <a:schemeClr val="tx1"/>
                    </a:solidFill>
                  </a:rPr>
                  <a:t>В ответе напишите наибольший отрицательный корень. 	</a:t>
                </a:r>
              </a:p>
              <a:p>
                <a:pPr marL="34290" indent="0" algn="ctr">
                  <a:buNone/>
                </a:pPr>
                <a:r>
                  <a:rPr lang="en-US" sz="30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tg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300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0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US" sz="3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arctg</m:t>
                    </m:r>
                  </m:oMath>
                </a14:m>
                <a:r>
                  <a:rPr lang="en-US" sz="30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(-1)+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πn</m:t>
                    </m:r>
                    <m:r>
                      <a:rPr lang="en-US" sz="3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30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en-US" sz="3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3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</m:oMath>
                </a14:m>
                <a:endParaRPr lang="en-US" sz="300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0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en-US" sz="3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0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30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n</a:t>
                </a:r>
              </a:p>
              <a:p>
                <a:pPr marL="3429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30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x=-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30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+4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30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n,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en-US" sz="3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3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</m:oMath>
                </a14:m>
                <a:endParaRPr lang="en-US" sz="30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" indent="0" algn="ctr">
                  <a:buNone/>
                </a:pPr>
                <a:r>
                  <a:rPr lang="en-US" sz="30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X=-1+4n;</a:t>
                </a:r>
              </a:p>
              <a:p>
                <a:pPr marL="34290" indent="0" algn="ctr">
                  <a:buNone/>
                </a:pPr>
                <a:r>
                  <a:rPr lang="ru-RU" sz="30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Наибольший отрицательный при </a:t>
                </a:r>
                <a:r>
                  <a:rPr lang="en-US" sz="30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n=0 – </a:t>
                </a:r>
              </a:p>
              <a:p>
                <a:pPr marL="34290" indent="0" algn="ctr">
                  <a:buNone/>
                </a:pPr>
                <a:r>
                  <a:rPr lang="en-US" sz="30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X=-1</a:t>
                </a:r>
              </a:p>
              <a:p>
                <a:pPr marL="34290" indent="0" algn="ctr">
                  <a:buNone/>
                </a:pPr>
                <a:r>
                  <a:rPr lang="ru-RU" sz="30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Ответ: -1.</a:t>
                </a:r>
                <a:endParaRPr lang="en-US" sz="300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57251" y="463639"/>
                <a:ext cx="7404653" cy="6181860"/>
              </a:xfrm>
              <a:blipFill rotWithShape="1">
                <a:blip r:embed="rId2"/>
                <a:stretch>
                  <a:fillRect t="-19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134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986040" y="109470"/>
                <a:ext cx="7404653" cy="6658378"/>
              </a:xfrm>
            </p:spPr>
            <p:txBody>
              <a:bodyPr>
                <a:normAutofit/>
              </a:bodyPr>
              <a:lstStyle/>
              <a:p>
                <a:pPr marL="34290" indent="0" algn="ctr">
                  <a:buNone/>
                </a:pPr>
                <a:r>
                  <a:rPr lang="ru-RU" dirty="0" smtClean="0">
                    <a:solidFill>
                      <a:schemeClr val="tx1"/>
                    </a:solidFill>
                  </a:rPr>
                  <a:t>В ответе напишите наименьший положительный корень. 	</a:t>
                </a:r>
              </a:p>
              <a:p>
                <a:pPr marL="3429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sin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πx</m:t>
                        </m:r>
                      </m:num>
                      <m:den>
                        <m:r>
                          <a:rPr lang="ru-RU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=0,5</a:t>
                </a:r>
              </a:p>
              <a:p>
                <a:pPr marL="3429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πx</m:t>
                        </m:r>
                      </m:num>
                      <m:den>
                        <m:r>
                          <a:rPr lang="ru-RU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p>
                    </m:sSup>
                    <m:func>
                      <m:func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arcsin</m:t>
                        </m:r>
                        <m:f>
                          <m:f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u-RU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fName>
                      <m:e>
                        <m:r>
                          <a:rPr lang="en-US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πn</m:t>
                        </m:r>
                      </m:e>
                    </m:func>
                  </m:oMath>
                </a14:m>
                <a:endParaRPr lang="ru-RU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πx</m:t>
                        </m:r>
                      </m:num>
                      <m:den>
                        <m:r>
                          <a:rPr lang="ru-RU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p>
                    </m:sSup>
                    <m:f>
                      <m:f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ru-RU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ru-RU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ru-RU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πn</m:t>
                    </m:r>
                  </m:oMath>
                </a14:m>
                <a:endParaRPr lang="en-US" b="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ru-RU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  <m:sSub>
                          <m:sSubPr>
                            <m:ctrlPr>
                              <a:rPr lang="ru-RU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πk</m:t>
                    </m:r>
                  </m:oMath>
                </a14:m>
                <a:r>
                  <a:rPr lang="en-US" b="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k </a:t>
                </a:r>
                <a14:m>
                  <m:oMath xmlns:m="http://schemas.openxmlformats.org/officeDocument/2006/math">
                    <m:r>
                      <a:rPr lang="en-US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</m:oMath>
                </a14:m>
                <a:endParaRPr lang="en-US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+6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</m:oMath>
                </a14:m>
                <a:endParaRPr lang="en-US" b="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" indent="0" algn="ctr">
                  <a:buNone/>
                </a:pPr>
                <a:r>
                  <a:rPr lang="ru-RU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Н</a:t>
                </a:r>
                <a:r>
                  <a:rPr lang="ru-RU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аименьший положительный - </a:t>
                </a:r>
              </a:p>
              <a:p>
                <a:pPr marL="3429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ru-RU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ru-RU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  <m:sSub>
                          <m:sSubPr>
                            <m:ctrlPr>
                              <a:rPr lang="ru-RU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ru-RU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en-US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en-US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  <m:r>
                      <m:rPr>
                        <m:sty m:val="p"/>
                      </m:rPr>
                      <a:rPr lang="en-US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l,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Z</a:t>
                </a:r>
              </a:p>
              <a:p>
                <a:pPr marL="34290" indent="0" algn="ctr">
                  <a:buNone/>
                </a:pPr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sSub>
                      <m:sSub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ru-RU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=5</a:t>
                </a:r>
                <a:r>
                  <a:rPr lang="ru-RU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+12</a:t>
                </a:r>
                <a:r>
                  <a:rPr lang="ru-RU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l</a:t>
                </a:r>
              </a:p>
              <a:p>
                <a:pPr marL="3429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ru-RU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+6l;</a:t>
                </a:r>
              </a:p>
              <a:p>
                <a:pPr marL="34290" indent="0" algn="ctr">
                  <a:buNone/>
                </a:pPr>
                <a:r>
                  <a:rPr lang="ru-RU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Наименьший положительный –</a:t>
                </a:r>
              </a:p>
              <a:p>
                <a:pPr marL="3429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ru-RU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ru-RU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" indent="0" algn="ctr">
                  <a:buNone/>
                </a:pPr>
                <a:r>
                  <a:rPr lang="ru-RU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Ответ: 0,5</a:t>
                </a:r>
              </a:p>
              <a:p>
                <a:pPr marL="34290" indent="0">
                  <a:buNone/>
                </a:pPr>
                <a:endParaRPr lang="en-US" dirty="0"/>
              </a:p>
              <a:p>
                <a:pPr marL="34290" indent="0">
                  <a:buNone/>
                </a:pPr>
                <a:endParaRPr lang="en-US" dirty="0">
                  <a:ea typeface="Cambria Math" panose="02040503050406030204" pitchFamily="18" charset="0"/>
                </a:endParaRPr>
              </a:p>
              <a:p>
                <a:pPr marL="34290" indent="0">
                  <a:buNone/>
                </a:pPr>
                <a:endParaRPr lang="ru-RU" dirty="0" smtClean="0"/>
              </a:p>
              <a:p>
                <a:pPr marL="34290" indent="0">
                  <a:buNone/>
                </a:pPr>
                <a:endParaRPr lang="ru-RU" dirty="0" smtClean="0"/>
              </a:p>
              <a:p>
                <a:pPr marL="34290" indent="0">
                  <a:buNone/>
                </a:pPr>
                <a:endParaRPr lang="ru-RU" dirty="0" smtClean="0"/>
              </a:p>
              <a:p>
                <a:pPr marL="34290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86040" y="109470"/>
                <a:ext cx="7404653" cy="6658378"/>
              </a:xfrm>
              <a:blipFill rotWithShape="1">
                <a:blip r:embed="rId2"/>
                <a:stretch>
                  <a:fillRect t="-9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053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57251" y="270457"/>
                <a:ext cx="7404653" cy="6465194"/>
              </a:xfrm>
            </p:spPr>
            <p:txBody>
              <a:bodyPr>
                <a:normAutofit lnSpcReduction="10000"/>
              </a:bodyPr>
              <a:lstStyle/>
              <a:p>
                <a:pPr marL="34290" indent="0" algn="ctr">
                  <a:buNone/>
                </a:pPr>
                <a:r>
                  <a:rPr lang="ru-RU" sz="2400" dirty="0" smtClean="0">
                    <a:solidFill>
                      <a:schemeClr val="tx1"/>
                    </a:solidFill>
                  </a:rPr>
                  <a:t>В ответе запишите наибольший отрицательный корень. 	</a:t>
                </a:r>
              </a:p>
              <a:p>
                <a:pPr marL="34290" indent="0" algn="ctr">
                  <a:buNone/>
                </a:pPr>
                <a:endParaRPr lang="ru-RU" sz="2600" dirty="0" smtClean="0">
                  <a:solidFill>
                    <a:schemeClr val="tx1"/>
                  </a:solidFill>
                </a:endParaRPr>
              </a:p>
              <a:p>
                <a:pPr marL="3429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6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6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f>
                            <m:fPr>
                              <m:ctrlPr>
                                <a:rPr lang="en-US" sz="26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6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  <m:r>
                                <a:rPr lang="ru-RU" sz="2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en-US" sz="2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−7)</m:t>
                              </m:r>
                            </m:num>
                            <m:den>
                              <m:r>
                                <a:rPr lang="en-US" sz="2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60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6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  <m:r>
                          <a:rPr lang="ru-RU" sz="26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6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  <m:r>
                          <a:rPr lang="en-US" sz="26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−7)</m:t>
                        </m:r>
                      </m:num>
                      <m:den>
                        <m:r>
                          <a:rPr lang="en-US" sz="26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6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60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func>
                      <m:funcPr>
                        <m:ctrlPr>
                          <a:rPr lang="en-US" sz="26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arccos</m:t>
                        </m:r>
                      </m:fName>
                      <m:e>
                        <m:f>
                          <m:fPr>
                            <m:ctrlPr>
                              <a:rPr lang="en-US" sz="26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6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26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+2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en-US" sz="2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en-US" sz="2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</m:oMath>
                </a14:m>
                <a:endParaRPr lang="en-US" sz="2600" b="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6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  <m:r>
                          <a:rPr lang="ru-RU" sz="26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6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  <m:r>
                          <a:rPr lang="en-US" sz="26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−7)</m:t>
                        </m:r>
                      </m:num>
                      <m:den>
                        <m:r>
                          <a:rPr lang="en-US" sz="26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600" b="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60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f>
                      <m:fPr>
                        <m:ctrlPr>
                          <a:rPr lang="en-US" sz="260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60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en-US" sz="26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6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+2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en-US" sz="2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en-US" sz="26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6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</m:oMath>
                </a14:m>
                <a:endParaRPr lang="en-US" sz="260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26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(x-7)=</a:t>
                </a:r>
                <a14:m>
                  <m:oMath xmlns:m="http://schemas.openxmlformats.org/officeDocument/2006/math">
                    <m:r>
                      <a:rPr lang="en-US" sz="260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26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26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+6</a:t>
                </a:r>
                <a:r>
                  <a:rPr lang="en-US" sz="26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26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n</a:t>
                </a:r>
              </a:p>
              <a:p>
                <a:pPr marL="34290" indent="0" algn="ctr">
                  <a:buNone/>
                </a:pPr>
                <a:r>
                  <a:rPr lang="en-US" sz="26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X-7=</a:t>
                </a:r>
                <a14:m>
                  <m:oMath xmlns:m="http://schemas.openxmlformats.org/officeDocument/2006/math">
                    <m:r>
                      <a:rPr lang="en-US" sz="260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26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1+6n</a:t>
                </a:r>
              </a:p>
              <a:p>
                <a:pPr marL="3429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600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6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sz="26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6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=8+6n,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en-US" sz="26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6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</m:oMath>
                </a14:m>
                <a:endParaRPr lang="en-US" sz="26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600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6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sz="2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6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=6+6n,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en-US" sz="26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6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</m:oMath>
                </a14:m>
                <a:endParaRPr lang="en-US" sz="26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" indent="0" algn="ctr">
                  <a:buNone/>
                </a:pPr>
                <a:r>
                  <a:rPr lang="ru-RU" sz="26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Наиб. </a:t>
                </a:r>
                <a:r>
                  <a:rPr lang="ru-RU" sz="26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о</a:t>
                </a:r>
                <a:r>
                  <a:rPr lang="ru-RU" sz="26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трицат</a:t>
                </a:r>
                <a:r>
                  <a:rPr lang="ru-RU" sz="26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600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6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sz="26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26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=-4, при </a:t>
                </a:r>
                <a:r>
                  <a:rPr lang="en-US" sz="26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n=-2</a:t>
                </a:r>
              </a:p>
              <a:p>
                <a:pPr marL="34290" indent="0" algn="ctr">
                  <a:buNone/>
                </a:pPr>
                <a:r>
                  <a:rPr lang="en-US" sz="26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6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600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6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sz="26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6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=-6, </a:t>
                </a:r>
                <a:r>
                  <a:rPr lang="ru-RU" sz="26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при </a:t>
                </a:r>
                <a:r>
                  <a:rPr lang="en-US" sz="26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n=-</a:t>
                </a:r>
                <a:r>
                  <a:rPr lang="en-US" sz="26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endParaRPr lang="ru-RU" sz="260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" indent="0" algn="ctr">
                  <a:buNone/>
                </a:pPr>
                <a:r>
                  <a:rPr lang="ru-RU" sz="26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Ответ: -4.</a:t>
                </a:r>
                <a:endParaRPr lang="en-US" sz="26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" indent="0">
                  <a:buNone/>
                </a:pPr>
                <a:endParaRPr lang="en-US" dirty="0" smtClean="0">
                  <a:ea typeface="Cambria Math" panose="02040503050406030204" pitchFamily="18" charset="0"/>
                </a:endParaRPr>
              </a:p>
              <a:p>
                <a:pPr marL="34290" indent="0">
                  <a:buNone/>
                </a:pPr>
                <a:endParaRPr lang="en-US" dirty="0">
                  <a:ea typeface="Cambria Math" panose="02040503050406030204" pitchFamily="18" charset="0"/>
                </a:endParaRPr>
              </a:p>
              <a:p>
                <a:pPr marL="34290" indent="0">
                  <a:buNone/>
                </a:pPr>
                <a:endParaRPr lang="en-US" dirty="0" smtClean="0"/>
              </a:p>
              <a:p>
                <a:pPr marL="34290" indent="0">
                  <a:buNone/>
                </a:pPr>
                <a:endParaRPr lang="en-US" dirty="0" smtClean="0"/>
              </a:p>
              <a:p>
                <a:pPr marL="34290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57251" y="270457"/>
                <a:ext cx="7404653" cy="6465194"/>
              </a:xfrm>
              <a:blipFill rotWithShape="1">
                <a:blip r:embed="rId2"/>
                <a:stretch>
                  <a:fillRect t="-17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5-конечная звезда 3">
            <a:hlinkClick r:id="rId3" action="ppaction://hlinksldjump"/>
          </p:cNvPr>
          <p:cNvSpPr/>
          <p:nvPr/>
        </p:nvSpPr>
        <p:spPr>
          <a:xfrm>
            <a:off x="7843234" y="5821250"/>
            <a:ext cx="1068946" cy="77273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3160" y="248992"/>
            <a:ext cx="7406640" cy="135636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Ответы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3160" y="1400577"/>
            <a:ext cx="7404653" cy="5193405"/>
          </a:xfrm>
        </p:spPr>
        <p:txBody>
          <a:bodyPr>
            <a:noAutofit/>
          </a:bodyPr>
          <a:lstStyle/>
          <a:p>
            <a:pPr marL="491490" indent="-457200" algn="ctr">
              <a:buFont typeface="+mj-lt"/>
              <a:buAutoNum type="arabicPeriod"/>
            </a:pPr>
            <a:r>
              <a:rPr lang="ru-RU" sz="3600" dirty="0" smtClean="0">
                <a:solidFill>
                  <a:schemeClr val="tx1"/>
                </a:solidFill>
              </a:rPr>
              <a:t>2</a:t>
            </a:r>
          </a:p>
          <a:p>
            <a:pPr marL="491490" indent="-457200" algn="ctr">
              <a:buFont typeface="+mj-lt"/>
              <a:buAutoNum type="arabicPeriod"/>
            </a:pPr>
            <a:r>
              <a:rPr lang="ru-RU" sz="3600" dirty="0" smtClean="0">
                <a:solidFill>
                  <a:schemeClr val="tx1"/>
                </a:solidFill>
              </a:rPr>
              <a:t>5</a:t>
            </a:r>
          </a:p>
          <a:p>
            <a:pPr marL="491490" indent="-457200" algn="ctr">
              <a:buFont typeface="+mj-lt"/>
              <a:buAutoNum type="arabicPeriod"/>
            </a:pPr>
            <a:r>
              <a:rPr lang="ru-RU" sz="3600" dirty="0" smtClean="0">
                <a:solidFill>
                  <a:schemeClr val="tx1"/>
                </a:solidFill>
              </a:rPr>
              <a:t>4</a:t>
            </a:r>
          </a:p>
          <a:p>
            <a:pPr marL="491490" indent="-457200" algn="ctr">
              <a:buFont typeface="+mj-lt"/>
              <a:buAutoNum type="arabicPeriod"/>
            </a:pPr>
            <a:r>
              <a:rPr lang="ru-RU" sz="3600" dirty="0" smtClean="0">
                <a:solidFill>
                  <a:schemeClr val="tx1"/>
                </a:solidFill>
              </a:rPr>
              <a:t>8</a:t>
            </a:r>
          </a:p>
          <a:p>
            <a:pPr marL="491490" indent="-457200" algn="ctr">
              <a:buFont typeface="+mj-lt"/>
              <a:buAutoNum type="arabicPeriod"/>
            </a:pPr>
            <a:r>
              <a:rPr lang="ru-RU" sz="3600" dirty="0" smtClean="0">
                <a:solidFill>
                  <a:schemeClr val="tx1"/>
                </a:solidFill>
              </a:rPr>
              <a:t>35</a:t>
            </a:r>
          </a:p>
          <a:p>
            <a:pPr marL="491490" indent="-457200" algn="ctr">
              <a:buFont typeface="+mj-lt"/>
              <a:buAutoNum type="arabicPeriod"/>
            </a:pPr>
            <a:r>
              <a:rPr lang="ru-RU" sz="3600" dirty="0" smtClean="0">
                <a:solidFill>
                  <a:schemeClr val="tx1"/>
                </a:solidFill>
              </a:rPr>
              <a:t>5</a:t>
            </a:r>
          </a:p>
          <a:p>
            <a:pPr marL="491490" indent="-457200" algn="ctr">
              <a:buFont typeface="+mj-lt"/>
              <a:buAutoNum type="arabicPeriod"/>
            </a:pPr>
            <a:r>
              <a:rPr lang="ru-RU" sz="3600" dirty="0" smtClean="0">
                <a:solidFill>
                  <a:schemeClr val="tx1"/>
                </a:solidFill>
              </a:rPr>
              <a:t>0,3</a:t>
            </a:r>
          </a:p>
          <a:p>
            <a:pPr marL="491490" indent="-457200" algn="ctr">
              <a:buFont typeface="+mj-lt"/>
              <a:buAutoNum type="arabicPeriod"/>
            </a:pPr>
            <a:r>
              <a:rPr lang="ru-RU" sz="3600" dirty="0" smtClean="0">
                <a:solidFill>
                  <a:schemeClr val="tx1"/>
                </a:solidFill>
              </a:rPr>
              <a:t>-2.</a:t>
            </a:r>
          </a:p>
        </p:txBody>
      </p:sp>
    </p:spTree>
    <p:extLst>
      <p:ext uri="{BB962C8B-B14F-4D97-AF65-F5344CB8AC3E}">
        <p14:creationId xmlns:p14="http://schemas.microsoft.com/office/powerpoint/2010/main" val="247236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" lvl="0">
              <a:spcBef>
                <a:spcPts val="1000"/>
              </a:spcBef>
            </a:pPr>
            <a:r>
              <a:rPr lang="ru-RU" sz="2800" dirty="0">
                <a:solidFill>
                  <a:srgbClr val="FF0000"/>
                </a:solidFill>
                <a:ea typeface="+mn-ea"/>
                <a:cs typeface="+mn-cs"/>
              </a:rPr>
              <a:t>Используемая литература и интернет- ресурс:</a:t>
            </a:r>
            <a:br>
              <a:rPr lang="ru-RU" sz="2800" dirty="0">
                <a:solidFill>
                  <a:srgbClr val="FF0000"/>
                </a:solidFill>
                <a:ea typeface="+mn-ea"/>
                <a:cs typeface="+mn-cs"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5351" y="2038350"/>
            <a:ext cx="7404653" cy="40386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Алгебра и начала анализа, 10-11 классы, учебник, Мнемозина, Москва, 2009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Открытый банк заданий ЕГЭ по математике </a:t>
            </a:r>
            <a:r>
              <a:rPr lang="en-US" dirty="0">
                <a:solidFill>
                  <a:schemeClr val="tx1"/>
                </a:solidFill>
              </a:rPr>
              <a:t>http://</a:t>
            </a:r>
            <a:r>
              <a:rPr lang="en-US" dirty="0" smtClean="0">
                <a:solidFill>
                  <a:schemeClr val="tx1"/>
                </a:solidFill>
              </a:rPr>
              <a:t>mathege.ru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150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8178" y="433802"/>
            <a:ext cx="7406640" cy="1356360"/>
          </a:xfrm>
        </p:spPr>
        <p:txBody>
          <a:bodyPr/>
          <a:lstStyle/>
          <a:p>
            <a:pPr algn="ctr"/>
            <a:r>
              <a:rPr lang="ru-RU" sz="5400" b="1" dirty="0">
                <a:solidFill>
                  <a:srgbClr val="FF0000"/>
                </a:solidFill>
              </a:rPr>
              <a:t>Линейные уравнения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59237" y="1790163"/>
                <a:ext cx="7421878" cy="4537657"/>
              </a:xfrm>
            </p:spPr>
            <p:txBody>
              <a:bodyPr>
                <a:normAutofit fontScale="77500" lnSpcReduction="20000"/>
              </a:bodyPr>
              <a:lstStyle/>
              <a:p>
                <a:pPr marL="34290" indent="0" algn="ctr">
                  <a:buNone/>
                </a:pPr>
                <a:r>
                  <a:rPr lang="en-US" sz="7200" i="1" dirty="0" smtClean="0">
                    <a:solidFill>
                      <a:schemeClr val="tx1"/>
                    </a:solidFill>
                  </a:rPr>
                  <a:t>    </a:t>
                </a:r>
                <a:r>
                  <a:rPr lang="en-US" sz="7200" i="1" dirty="0" err="1" smtClean="0">
                    <a:solidFill>
                      <a:schemeClr val="tx1"/>
                    </a:solidFill>
                  </a:rPr>
                  <a:t>ax+b</a:t>
                </a:r>
                <a:r>
                  <a:rPr lang="en-US" sz="7200" i="1" dirty="0" smtClean="0">
                    <a:solidFill>
                      <a:schemeClr val="tx1"/>
                    </a:solidFill>
                  </a:rPr>
                  <a:t>=0</a:t>
                </a:r>
              </a:p>
              <a:p>
                <a:pPr marL="34290" indent="0" algn="ctr">
                  <a:buNone/>
                </a:pPr>
                <a:endParaRPr lang="en-US" sz="7200" dirty="0">
                  <a:solidFill>
                    <a:schemeClr val="tx1"/>
                  </a:solidFill>
                </a:endParaRPr>
              </a:p>
              <a:p>
                <a:pPr marL="34290" indent="0" algn="ctr">
                  <a:buNone/>
                </a:pPr>
                <a:r>
                  <a:rPr lang="en-US" sz="7200" i="1" dirty="0" smtClean="0">
                    <a:solidFill>
                      <a:schemeClr val="tx1"/>
                    </a:solidFill>
                  </a:rPr>
                  <a:t> ax=-b</a:t>
                </a:r>
              </a:p>
              <a:p>
                <a:pPr marL="34290" indent="0" algn="ctr">
                  <a:buNone/>
                </a:pPr>
                <a:endParaRPr lang="en-US" sz="7200" i="1" dirty="0" smtClean="0">
                  <a:solidFill>
                    <a:schemeClr val="tx1"/>
                  </a:solidFill>
                </a:endParaRPr>
              </a:p>
              <a:p>
                <a:pPr marL="34290" indent="0" algn="ctr">
                  <a:buNone/>
                </a:pPr>
                <a:r>
                  <a:rPr lang="en-US" sz="7200" i="1" dirty="0" smtClean="0">
                    <a:solidFill>
                      <a:schemeClr val="tx1"/>
                    </a:solidFill>
                  </a:rPr>
                  <a:t>x=-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7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7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US" sz="7200" i="1" dirty="0" smtClean="0">
                  <a:solidFill>
                    <a:schemeClr val="tx1"/>
                  </a:solidFill>
                </a:endParaRPr>
              </a:p>
              <a:p>
                <a:pPr marL="34290" indent="0">
                  <a:buNone/>
                </a:pPr>
                <a:r>
                  <a:rPr lang="en-US" sz="5400" i="1" dirty="0">
                    <a:solidFill>
                      <a:schemeClr val="tx1"/>
                    </a:solidFill>
                  </a:rPr>
                  <a:t> </a:t>
                </a:r>
                <a:r>
                  <a:rPr lang="en-US" sz="5400" i="1" dirty="0" smtClean="0">
                    <a:solidFill>
                      <a:schemeClr val="tx1"/>
                    </a:solidFill>
                  </a:rPr>
                  <a:t>                         </a:t>
                </a:r>
                <a:endParaRPr lang="en-US" sz="5400" dirty="0" smtClean="0">
                  <a:solidFill>
                    <a:schemeClr val="tx1"/>
                  </a:solidFill>
                </a:endParaRPr>
              </a:p>
              <a:p>
                <a:pPr marL="34290" indent="0">
                  <a:buNone/>
                </a:pPr>
                <a:endParaRPr lang="ru-RU" sz="5400" i="1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59237" y="1790163"/>
                <a:ext cx="7421878" cy="4537657"/>
              </a:xfrm>
              <a:blipFill rotWithShape="1">
                <a:blip r:embed="rId3"/>
                <a:stretch>
                  <a:fillRect t="-84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208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2"/>
              <p:cNvSpPr txBox="1">
                <a:spLocks noGrp="1"/>
              </p:cNvSpPr>
              <p:nvPr>
                <p:ph idx="1"/>
              </p:nvPr>
            </p:nvSpPr>
            <p:spPr>
              <a:xfrm>
                <a:off x="895886" y="386525"/>
                <a:ext cx="7404653" cy="4038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20000"/>
              </a:bodyPr>
              <a:lstStyle>
                <a:lvl1pPr marL="171450" indent="-137160" algn="l" defTabSz="685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0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indent="-137160" algn="l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548640" indent="-137160" algn="l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754380" indent="-137160" algn="l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920120" indent="-137160" algn="l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171450" algn="l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171450" algn="l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171450" algn="l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171450" algn="l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" indent="0" algn="ctr">
                  <a:buFont typeface="Corbe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ru-RU" sz="3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3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x</m:t>
                      </m:r>
                      <m:r>
                        <a:rPr lang="en-US" sz="3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=7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60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" indent="0" algn="ctr">
                  <a:buFont typeface="Corbel" pitchFamily="34" charset="0"/>
                  <a:buNone/>
                </a:pPr>
                <a:endParaRPr lang="en-US" sz="36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" indent="0" algn="ctr">
                  <a:buFont typeface="Corbel" pitchFamily="34" charset="0"/>
                  <a:buNone/>
                </a:pPr>
                <a:r>
                  <a:rPr lang="en-US" sz="36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x=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  <m:f>
                      <m:fPr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ru-RU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ru-RU" sz="3600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ru-RU" sz="3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360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" indent="0" algn="ctr">
                  <a:buFont typeface="Corbel" pitchFamily="34" charset="0"/>
                  <a:buNone/>
                </a:pPr>
                <a:endParaRPr lang="en-US" sz="360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" indent="0" algn="ctr">
                  <a:buFont typeface="Corbel" pitchFamily="34" charset="0"/>
                  <a:buNone/>
                </a:pPr>
                <a:r>
                  <a:rPr lang="en-US" sz="36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en-US" sz="36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52</m:t>
                        </m:r>
                      </m:num>
                      <m:den>
                        <m: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ru-RU" sz="3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ru-RU" sz="360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600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" indent="0" algn="ctr">
                  <a:buFont typeface="Corbel" pitchFamily="34" charset="0"/>
                  <a:buNone/>
                </a:pPr>
                <a:endParaRPr lang="en-US" sz="360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" indent="0" algn="ctr">
                  <a:buFont typeface="Corbel" pitchFamily="34" charset="0"/>
                  <a:buNone/>
                </a:pPr>
                <a:r>
                  <a:rPr lang="en-US" sz="3600" i="1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x=13</a:t>
                </a:r>
              </a:p>
              <a:p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Объект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95886" y="386525"/>
                <a:ext cx="7404653" cy="4038600"/>
              </a:xfrm>
              <a:prstGeom prst="rect">
                <a:avLst/>
              </a:prstGeom>
              <a:blipFill rotWithShape="1">
                <a:blip r:embed="rId2"/>
                <a:stretch>
                  <a:fillRect b="-18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-211697" y="4346403"/>
            <a:ext cx="7406640" cy="13563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Решите самостоятельно</a:t>
            </a:r>
            <a:r>
              <a:rPr lang="ru-RU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95886" y="5520604"/>
                <a:ext cx="3451083" cy="703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smtClean="0">
                    <a:ln w="0"/>
                    <a:solidFill>
                      <a:schemeClr val="tx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28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x=1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 dirty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ru-RU" sz="2800" dirty="0">
                  <a:ln w="0"/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886" y="5520604"/>
                <a:ext cx="3451083" cy="703911"/>
              </a:xfrm>
              <a:prstGeom prst="rect">
                <a:avLst/>
              </a:prstGeom>
              <a:blipFill rotWithShape="1">
                <a:blip r:embed="rId3"/>
                <a:stretch>
                  <a:fillRect l="-4240" b="-147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310980" y="5958410"/>
            <a:ext cx="3979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" action="ppaction://hlinkshowjump?jump=nextslide"/>
              </a:rPr>
              <a:t>Узнать ответ</a:t>
            </a:r>
            <a:endParaRPr lang="ru-RU" sz="3200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69701" y="4602050"/>
            <a:ext cx="652524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684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435" y="1944710"/>
            <a:ext cx="5710977" cy="2597024"/>
          </a:xfrm>
        </p:spPr>
        <p:txBody>
          <a:bodyPr>
            <a:normAutofit/>
          </a:bodyPr>
          <a:lstStyle/>
          <a:p>
            <a:pPr algn="ctr"/>
            <a:r>
              <a:rPr lang="ru-RU" sz="8000" dirty="0" smtClean="0">
                <a:solidFill>
                  <a:schemeClr val="tx1"/>
                </a:solidFill>
              </a:rPr>
              <a:t>Ответ: -5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5" name="5-конечная звезда 4">
            <a:hlinkClick r:id="rId2" action="ppaction://hlinksldjump"/>
          </p:cNvPr>
          <p:cNvSpPr/>
          <p:nvPr/>
        </p:nvSpPr>
        <p:spPr>
          <a:xfrm>
            <a:off x="7843234" y="5821250"/>
            <a:ext cx="1068946" cy="77273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00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400" b="1" dirty="0">
                <a:solidFill>
                  <a:srgbClr val="FF0000"/>
                </a:solidFill>
                <a:cs typeface="Lucida Sans Unicode"/>
              </a:rPr>
              <a:t>Квадратные уравнения</a:t>
            </a:r>
            <a:r>
              <a:rPr lang="ru-RU" dirty="0">
                <a:solidFill>
                  <a:srgbClr val="FF0000"/>
                </a:solidFill>
                <a:latin typeface="Lucida Sans Unicode"/>
                <a:cs typeface="Lucida Sans Unicode"/>
              </a:rPr>
              <a:t/>
            </a:r>
            <a:br>
              <a:rPr lang="ru-RU" dirty="0">
                <a:solidFill>
                  <a:srgbClr val="FF0000"/>
                </a:solidFill>
                <a:latin typeface="Lucida Sans Unicode"/>
                <a:cs typeface="Lucida Sans Unicode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57251" y="1584101"/>
                <a:ext cx="7404653" cy="5138671"/>
              </a:xfrm>
            </p:spPr>
            <p:txBody>
              <a:bodyPr>
                <a:normAutofit/>
              </a:bodyPr>
              <a:lstStyle/>
              <a:p>
                <a:pPr marL="34290" indent="0" algn="ctr">
                  <a:buNone/>
                </a:pPr>
                <a:r>
                  <a:rPr lang="en-US" sz="24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+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bx+c</a:t>
                </a:r>
                <a:r>
                  <a:rPr lang="en-US" sz="24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=0</a:t>
                </a:r>
              </a:p>
              <a:p>
                <a:pPr marL="34290" indent="0" algn="ctr">
                  <a:buNone/>
                </a:pPr>
                <a:r>
                  <a:rPr lang="en-US" sz="24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</m:t>
                        </m:r>
                      </m:e>
                      <m:sup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-4ac</a:t>
                </a:r>
              </a:p>
              <a:p>
                <a:pPr marL="34290" indent="0" algn="ctr">
                  <a:buNone/>
                </a:pPr>
                <a:r>
                  <a:rPr lang="en-US" sz="24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</a:t>
                </a:r>
                <a14:m>
                  <m:oMath xmlns:m="http://schemas.openxmlformats.org/officeDocument/2006/math">
                    <m:r>
                      <a:rPr lang="en-US" sz="24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0, </m:t>
                    </m:r>
                    <m:r>
                      <a:rPr lang="ru-R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2 корня </m:t>
                    </m:r>
                  </m:oMath>
                </a14:m>
                <a:r>
                  <a:rPr lang="ru-RU" sz="24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sz="2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</m:t>
                        </m:r>
                        <m:r>
                          <a:rPr lang="en-US" sz="2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D</m:t>
                            </m:r>
                          </m:e>
                        </m:rad>
                      </m:num>
                      <m:den>
                        <m:r>
                          <a:rPr lang="en-US" sz="2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</m:den>
                    </m:f>
                  </m:oMath>
                </a14:m>
                <a:endParaRPr lang="en-US" sz="240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" indent="0" algn="ctr">
                  <a:buNone/>
                </a:pPr>
                <a:endParaRPr lang="en-US" sz="2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" indent="0" algn="ctr">
                  <a:buNone/>
                </a:pPr>
                <a:r>
                  <a:rPr lang="en-US" sz="24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D=0, </a:t>
                </a:r>
                <a:r>
                  <a:rPr lang="ru-RU" sz="24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1 корень        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</m:t>
                        </m:r>
                      </m:num>
                      <m:den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</m:den>
                    </m:f>
                  </m:oMath>
                </a14:m>
                <a:endParaRPr lang="en-US" sz="240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" indent="0" algn="ctr">
                  <a:buNone/>
                </a:pPr>
                <a:endParaRPr lang="en-US" sz="2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" indent="0" algn="ctr">
                  <a:buNone/>
                </a:pPr>
                <a:r>
                  <a:rPr lang="en-US" sz="24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</a:t>
                </a:r>
                <a14:m>
                  <m:oMath xmlns:m="http://schemas.openxmlformats.org/officeDocument/2006/math">
                    <m:r>
                      <a:rPr lang="en-US" sz="24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ru-R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корней нет </m:t>
                    </m:r>
                  </m:oMath>
                </a14:m>
                <a:endParaRPr lang="en-US" sz="2400" b="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" indent="0" algn="ctr">
                  <a:buNone/>
                </a:pPr>
                <a:endParaRPr lang="ru-RU" sz="2400" b="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b</m:t>
                            </m:r>
                          </m:e>
                        </m:d>
                      </m:e>
                      <m:sup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b="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en-US" sz="2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b="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+2ab+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</m:t>
                        </m:r>
                      </m:e>
                      <m:sup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b="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d>
                          <m:d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b</m:t>
                            </m:r>
                          </m:e>
                        </m:d>
                      </m:e>
                      <m:sup>
                        <m: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en-US" sz="240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2ab</a:t>
                </a:r>
                <a:r>
                  <a:rPr lang="en-US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</m:t>
                        </m:r>
                      </m:e>
                      <m:sup>
                        <m: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b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" indent="0" algn="ctr">
                  <a:buNone/>
                </a:pPr>
                <a:endParaRPr lang="ru-RU" sz="2400" b="0" dirty="0" smtClean="0">
                  <a:latin typeface="+mj-lt"/>
                  <a:ea typeface="Cambria Math" panose="02040503050406030204" pitchFamily="18" charset="0"/>
                </a:endParaRPr>
              </a:p>
              <a:p>
                <a:pPr marL="34290" indent="0">
                  <a:buNone/>
                </a:pPr>
                <a:endParaRPr lang="ru-RU" dirty="0" smtClean="0"/>
              </a:p>
              <a:p>
                <a:pPr marL="3429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57251" y="1584101"/>
                <a:ext cx="7404653" cy="5138671"/>
              </a:xfrm>
              <a:blipFill rotWithShape="1">
                <a:blip r:embed="rId2"/>
                <a:stretch>
                  <a:fillRect t="-16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889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57251" y="553792"/>
                <a:ext cx="7404653" cy="5542208"/>
              </a:xfrm>
            </p:spPr>
            <p:txBody>
              <a:bodyPr>
                <a:normAutofit/>
              </a:bodyPr>
              <a:lstStyle/>
              <a:p>
                <a:pPr marL="3429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40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(2</m:t>
                        </m:r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+7)</m:t>
                        </m:r>
                      </m:e>
                      <m:sup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(2</m:t>
                        </m:r>
                        <m:r>
                          <m:rPr>
                            <m:sty m:val="p"/>
                          </m:rPr>
                          <a:rPr lang="en-US" sz="40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  <m:r>
                          <a:rPr lang="en-US" sz="40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−1)</m:t>
                        </m:r>
                      </m:e>
                      <m:sup>
                        <m:r>
                          <a:rPr lang="en-US" sz="40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00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" indent="0" algn="ctr">
                  <a:buNone/>
                </a:pPr>
                <a:r>
                  <a:rPr lang="en-US" sz="40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+28x+49=</a:t>
                </a:r>
                <a:r>
                  <a:rPr lang="en-US" sz="4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-4x+1</a:t>
                </a:r>
              </a:p>
              <a:p>
                <a:pPr marL="34290" indent="0" algn="ctr">
                  <a:buNone/>
                </a:pPr>
                <a:r>
                  <a:rPr lang="en-US" sz="40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32x=-48</a:t>
                </a:r>
              </a:p>
              <a:p>
                <a:pPr marL="34290" indent="0" algn="ctr">
                  <a:buNone/>
                </a:pPr>
                <a:r>
                  <a:rPr lang="en-US" sz="40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X=-48</a:t>
                </a:r>
                <a:r>
                  <a:rPr lang="ru-RU" sz="40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:</a:t>
                </a:r>
                <a:r>
                  <a:rPr lang="en-US" sz="40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32</a:t>
                </a:r>
              </a:p>
              <a:p>
                <a:pPr marL="34290" indent="0" algn="ctr">
                  <a:buNone/>
                </a:pPr>
                <a:r>
                  <a:rPr lang="en-US" sz="40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X=-1,5</a:t>
                </a:r>
                <a:endParaRPr lang="ru-RU" sz="40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57251" y="553792"/>
                <a:ext cx="7404653" cy="5542208"/>
              </a:xfrm>
              <a:blipFill rotWithShape="1">
                <a:blip r:embed="rId2"/>
                <a:stretch>
                  <a:fillRect t="-30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единительная линия 3"/>
          <p:cNvCxnSpPr/>
          <p:nvPr/>
        </p:nvCxnSpPr>
        <p:spPr>
          <a:xfrm>
            <a:off x="489397" y="4022501"/>
            <a:ext cx="652524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-392001" y="3805491"/>
            <a:ext cx="7406640" cy="13563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Решите самостоятельно</a:t>
            </a:r>
            <a:r>
              <a:rPr lang="ru-RU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89397" y="4844095"/>
                <a:ext cx="3631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i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800" i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>
                    <a:ln w="0"/>
                    <a:solidFill>
                      <a:schemeClr val="tx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+9=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800" i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  <m:r>
                          <a:rPr lang="en-US" sz="2800" i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+9)</m:t>
                        </m:r>
                      </m:e>
                      <m:sup>
                        <m:r>
                          <a:rPr lang="en-US" sz="2800" i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ru-RU" sz="28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397" y="4844095"/>
                <a:ext cx="3631843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2941" b="-388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387921" y="4977185"/>
            <a:ext cx="2202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4" action="ppaction://hlinksldjump"/>
              </a:rPr>
              <a:t>Узнать ответ</a:t>
            </a:r>
            <a:endParaRPr lang="ru-RU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89397" y="5404816"/>
                <a:ext cx="5898524" cy="1632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ru-RU" sz="2400" dirty="0" smtClean="0">
                    <a:ln w="0"/>
                    <a:solidFill>
                      <a:schemeClr val="tx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i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ru-RU" sz="24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i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400" i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ln w="0"/>
                    <a:solidFill>
                      <a:schemeClr val="tx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=16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i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000" i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lang="ru-RU" sz="20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  <m:r>
                      <m:rPr>
                        <m:nor/>
                      </m:rPr>
                      <a:rPr lang="ru-RU" sz="200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rPr>
                      <m:t>Если уравнение имеет более одного корня, в ответе запишите меньший из корней. </m:t>
                    </m:r>
                    <m:r>
                      <m:rPr>
                        <m:nor/>
                      </m:rPr>
                      <a:rPr lang="ru-RU" sz="200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rPr>
                      <m:t>	</m:t>
                    </m:r>
                  </m:oMath>
                </a14:m>
                <a:endParaRPr lang="ru-RU" sz="20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ru-RU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397" y="5404816"/>
                <a:ext cx="5898524" cy="1632370"/>
              </a:xfrm>
              <a:prstGeom prst="rect">
                <a:avLst/>
              </a:prstGeom>
              <a:blipFill rotWithShape="1">
                <a:blip r:embed="rId5"/>
                <a:stretch>
                  <a:fillRect l="-17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6387921" y="5738214"/>
            <a:ext cx="2278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6" action="ppaction://hlinksldjump"/>
              </a:rPr>
              <a:t>Узнать ответ</a:t>
            </a:r>
            <a:endParaRPr lang="ru-RU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591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1200" y="2618704"/>
            <a:ext cx="7406640" cy="1356360"/>
          </a:xfrm>
        </p:spPr>
        <p:txBody>
          <a:bodyPr>
            <a:normAutofit/>
          </a:bodyPr>
          <a:lstStyle/>
          <a:p>
            <a:r>
              <a:rPr lang="ru-RU" sz="8000" dirty="0" smtClean="0">
                <a:solidFill>
                  <a:schemeClr val="tx1"/>
                </a:solidFill>
              </a:rPr>
              <a:t>Ответ: -4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7572777" y="5473521"/>
            <a:ext cx="1081826" cy="103031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31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Базис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446C221D-F63F-4DD8-B509-CFE168687BF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408</TotalTime>
  <Words>1163</Words>
  <Application>Microsoft Office PowerPoint</Application>
  <PresentationFormat>Экран (4:3)</PresentationFormat>
  <Paragraphs>274</Paragraphs>
  <Slides>39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Базис</vt:lpstr>
      <vt:lpstr>B6 Егэ математика</vt:lpstr>
      <vt:lpstr>Презентация PowerPoint</vt:lpstr>
      <vt:lpstr>Самостоятельная работа</vt:lpstr>
      <vt:lpstr>Линейные уравнения</vt:lpstr>
      <vt:lpstr>Решите самостоятельно:</vt:lpstr>
      <vt:lpstr>Ответ: -5</vt:lpstr>
      <vt:lpstr>Квадратные уравнения </vt:lpstr>
      <vt:lpstr>Решите самостоятельно:</vt:lpstr>
      <vt:lpstr>Ответ: -4</vt:lpstr>
      <vt:lpstr>〖    x〗^2=49     x=±7 Ответ: -7</vt:lpstr>
      <vt:lpstr>Дробно-рациональные уравнения</vt:lpstr>
      <vt:lpstr>Презентация PowerPoint</vt:lpstr>
      <vt:lpstr>Презентация PowerPoint</vt:lpstr>
      <vt:lpstr>Презентация PowerPoint</vt:lpstr>
      <vt:lpstr>Ответ: -0,5</vt:lpstr>
      <vt:lpstr>Иррациональные уравнения</vt:lpstr>
      <vt:lpstr>Презентация PowerPoint</vt:lpstr>
      <vt:lpstr>Презентация PowerPoint</vt:lpstr>
      <vt:lpstr>Решите самостоятельно:</vt:lpstr>
      <vt:lpstr>Ответ: -9</vt:lpstr>
      <vt:lpstr>Ответ: 11</vt:lpstr>
      <vt:lpstr>Логарифмические уравнения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Решите самостоятельно:</vt:lpstr>
      <vt:lpstr>Ответ: -4</vt:lpstr>
      <vt:lpstr>Ответ: 6</vt:lpstr>
      <vt:lpstr>Показательные уравнения</vt:lpstr>
      <vt:lpstr>Презентация PowerPoint</vt:lpstr>
      <vt:lpstr>Решите самостоятельно:</vt:lpstr>
      <vt:lpstr>Ответ: 4</vt:lpstr>
      <vt:lpstr>Тригонометрические уравнения</vt:lpstr>
      <vt:lpstr>Презентация PowerPoint</vt:lpstr>
      <vt:lpstr>Презентация PowerPoint</vt:lpstr>
      <vt:lpstr>Презентация PowerPoint</vt:lpstr>
      <vt:lpstr>Ответы</vt:lpstr>
      <vt:lpstr>Используемая литература и интернет- ресурс: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Пользователь</dc:creator>
  <cp:lastModifiedBy>Абдуллины</cp:lastModifiedBy>
  <cp:revision>40</cp:revision>
  <dcterms:created xsi:type="dcterms:W3CDTF">2014-09-16T21:33:07Z</dcterms:created>
  <dcterms:modified xsi:type="dcterms:W3CDTF">2015-04-07T17:01:49Z</dcterms:modified>
</cp:coreProperties>
</file>