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03" r:id="rId3"/>
    <p:sldId id="257" r:id="rId4"/>
    <p:sldId id="258" r:id="rId5"/>
    <p:sldId id="304" r:id="rId6"/>
    <p:sldId id="260" r:id="rId7"/>
    <p:sldId id="305" r:id="rId8"/>
    <p:sldId id="270" r:id="rId9"/>
    <p:sldId id="271" r:id="rId10"/>
    <p:sldId id="272" r:id="rId11"/>
    <p:sldId id="302" r:id="rId12"/>
    <p:sldId id="273" r:id="rId13"/>
    <p:sldId id="274" r:id="rId14"/>
    <p:sldId id="276" r:id="rId15"/>
    <p:sldId id="277" r:id="rId16"/>
    <p:sldId id="306" r:id="rId17"/>
    <p:sldId id="278" r:id="rId18"/>
    <p:sldId id="301" r:id="rId19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38" autoAdjust="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8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89945-AB2E-4CA9-8987-76499C770B79}" type="datetimeFigureOut">
              <a:rPr lang="ru-RU" smtClean="0"/>
              <a:t>22.03.2023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854FF3-A310-4363-8421-5F0F3DEC28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956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042C076-B4BF-4D52-9EA8-7AEC9F4F88BD}" type="datetimeFigureOut">
              <a:rPr lang="ru-RU" smtClean="0"/>
              <a:t>22.03.2023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0F872B9-6334-4EA7-8070-385328D12175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3866771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Формула успеха</a:t>
            </a:r>
            <a: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при подготовке учащихся к</a:t>
            </a:r>
            <a:r>
              <a:rPr lang="ru-RU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srgbClr val="D6009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4941168"/>
            <a:ext cx="8358246" cy="1131038"/>
          </a:xfrm>
        </p:spPr>
        <p:txBody>
          <a:bodyPr>
            <a:normAutofit fontScale="32500" lnSpcReduction="20000"/>
          </a:bodyPr>
          <a:lstStyle/>
          <a:p>
            <a:r>
              <a:rPr lang="ru-RU" sz="9600" b="1" i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Педагог-психолог </a:t>
            </a:r>
            <a:r>
              <a:rPr lang="ru-RU" sz="96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КШС </a:t>
            </a:r>
          </a:p>
          <a:p>
            <a:r>
              <a:rPr lang="ru-RU" sz="9600" b="1" i="1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Мищенко Е.Е.</a:t>
            </a:r>
            <a:endParaRPr lang="ru-RU" sz="9600" b="1" i="1" dirty="0">
              <a:solidFill>
                <a:schemeClr val="tx1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9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026" name="Picture 2" descr="C:\Users\a\Desktop\e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276872"/>
            <a:ext cx="337795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755576" y="1916832"/>
            <a:ext cx="7408333" cy="345069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«Эмоции – это ветер, который надувает паруса. Он может привести корабль в движение , а может потопить его»   </a:t>
            </a:r>
          </a:p>
          <a:p>
            <a:pPr marL="0" indent="0">
              <a:buNone/>
            </a:pPr>
            <a:r>
              <a:rPr lang="ru-RU" b="1" dirty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                                                                    Вольтер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solidFill>
                  <a:srgbClr val="5DCEAF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 </a:t>
            </a:r>
            <a:br>
              <a:rPr kumimoji="0" lang="ru-RU" sz="3600" b="1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solidFill>
                  <a:srgbClr val="5DCEAF">
                    <a:lumMod val="50000"/>
                  </a:srgbClr>
                </a:soli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</a:br>
            <a:r>
              <a:rPr kumimoji="0" lang="ru-RU" sz="3600" b="1" i="0" u="none" strike="noStrike" kern="10" cap="none" spc="0" normalizeH="0" baseline="0" noProof="0" dirty="0" smtClean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FFE701"/>
                    </a:gs>
                    <a:gs pos="100000">
                      <a:srgbClr val="FE3E02"/>
                    </a:gs>
                  </a:gsLst>
                  <a:lin ang="5400000" scaled="1"/>
                </a:gradFill>
                <a:effectLst/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>                            </a:t>
            </a:r>
            <a:r>
              <a:rPr kumimoji="0" lang="ru-RU" sz="3600" b="1" i="0" u="none" strike="noStrike" kern="0" cap="none" spc="0" normalizeH="0" baseline="0" noProof="0" dirty="0" smtClean="0">
                <a:ln w="17780" cmpd="sng">
                  <a:solidFill>
                    <a:srgbClr val="4E67C8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E67C8">
                        <a:tint val="63000"/>
                        <a:sat val="105000"/>
                      </a:srgbClr>
                    </a:gs>
                    <a:gs pos="90000">
                      <a:srgbClr val="4E67C8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  <a:t/>
            </a:r>
            <a:br>
              <a:rPr kumimoji="0" lang="ru-RU" sz="3600" b="1" i="0" u="none" strike="noStrike" kern="0" cap="none" spc="0" normalizeH="0" baseline="0" noProof="0" dirty="0" smtClean="0">
                <a:ln w="17780" cmpd="sng">
                  <a:solidFill>
                    <a:srgbClr val="4E67C8">
                      <a:tint val="3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4E67C8">
                        <a:tint val="63000"/>
                        <a:sat val="105000"/>
                      </a:srgbClr>
                    </a:gs>
                    <a:gs pos="90000">
                      <a:srgbClr val="4E67C8">
                        <a:shade val="50000"/>
                        <a:satMod val="100000"/>
                      </a:srgb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uLnTx/>
                <a:uFillTx/>
                <a:latin typeface="Arial Black" panose="020B0A04020102020204" pitchFamily="34" charset="0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087175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1"/>
            <a:ext cx="7772400" cy="1296145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Психологическое </a:t>
            </a:r>
            <a:br>
              <a:rPr lang="ru-RU" sz="4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40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ЕГЭ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700808"/>
            <a:ext cx="8358246" cy="4657150"/>
          </a:xfrm>
        </p:spPr>
        <p:txBody>
          <a:bodyPr>
            <a:normAutofit/>
          </a:bodyPr>
          <a:lstStyle/>
          <a:p>
            <a:pPr marL="82550" indent="625475" algn="l"/>
            <a:r>
              <a:rPr lang="ru-RU" dirty="0">
                <a:solidFill>
                  <a:schemeClr val="tx1"/>
                </a:solidFill>
              </a:rPr>
              <a:t>Экзамены – это испытание для личности в любом возрасте, особенно  </a:t>
            </a:r>
            <a:r>
              <a:rPr lang="ru-RU" dirty="0" smtClean="0">
                <a:solidFill>
                  <a:schemeClr val="tx1"/>
                </a:solidFill>
              </a:rPr>
              <a:t>для подростков.</a:t>
            </a:r>
          </a:p>
          <a:p>
            <a:pPr marL="82550" indent="625475" algn="l"/>
            <a:r>
              <a:rPr lang="ru-RU" dirty="0">
                <a:solidFill>
                  <a:schemeClr val="tx1"/>
                </a:solidFill>
              </a:rPr>
              <a:t>Психологическая подготовка к </a:t>
            </a:r>
            <a:r>
              <a:rPr lang="ru-RU" dirty="0" smtClean="0">
                <a:solidFill>
                  <a:schemeClr val="tx1"/>
                </a:solidFill>
              </a:rPr>
              <a:t>ЕГЭ, </a:t>
            </a:r>
            <a:r>
              <a:rPr lang="ru-RU" dirty="0">
                <a:solidFill>
                  <a:schemeClr val="tx1"/>
                </a:solidFill>
              </a:rPr>
              <a:t>позволяет ученику избежать излишнего волнения, повысить эффективность запоминания, развить навыки логического мышления и регуляции собственного психоэмоционального состояния. В ходе работы с психологом, у подростков снижается уровень предэкзаменационной тревожности возрастает уверенность в собственных силах.</a:t>
            </a:r>
            <a:endParaRPr lang="ru-RU" dirty="0" smtClean="0">
              <a:solidFill>
                <a:schemeClr val="tx1"/>
              </a:solidFill>
            </a:endParaRPr>
          </a:p>
          <a:p>
            <a:pPr marL="82550" indent="625475" algn="l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7584" y="1484784"/>
            <a:ext cx="7408333" cy="46413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 сдаче тестового экзамена требуются не только глубокие знания, но и сосредоточенность, аккуратность, высокий уровень концентрации внимания, стрессоустойчивость. В итоге получается, что экзамен -  это не только проверка знаний, но и проверка личностных качеств.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Форма организации  ЕГЭ является стрессовой: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абота в незнакомом месте, в непривычных условиях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ужно продемонстрировать свои знания по всему циклу дисциплин за короткий промежуток времени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абота с пакетом бланков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ч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асть заданий требует нахождения неправильного ответа, а учащиеся, как правило, привыкли искать правильный ответ.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404664"/>
            <a:ext cx="8643998" cy="129614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Психологическое </a:t>
            </a:r>
            <a:br>
              <a:rPr lang="ru-RU" sz="36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содержание </a:t>
            </a:r>
            <a:r>
              <a:rPr lang="ru-RU" sz="3600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ЕГЭ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132856"/>
            <a:ext cx="7408333" cy="402676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Ваши ассоциации со словом «экзамен»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Экзамен – это…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1. испытание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2.тяжелая работа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3. экстремальная ситуация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4. ничего особенного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Поиграем…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5485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Страх – «А ВДРУГ НЕ СДАМ». </a:t>
            </a: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Недостаток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подготовки.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Волнение близких и окружающих. </a:t>
            </a:r>
          </a:p>
          <a:p>
            <a:pPr algn="ctr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Причины волнения перед экзаменом</a:t>
            </a:r>
            <a:r>
              <a:rPr lang="ru-RU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pic>
        <p:nvPicPr>
          <p:cNvPr id="5122" name="Picture 2" descr="C:\Users\a\Desktop\childrenex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149080"/>
            <a:ext cx="4097635" cy="2425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к</a:t>
            </a:r>
            <a:r>
              <a:rPr lang="ru-RU" dirty="0" smtClean="0">
                <a:solidFill>
                  <a:schemeClr val="tx1"/>
                </a:solidFill>
              </a:rPr>
              <a:t>огда я думаю о предстоящих экзаменах , то …</a:t>
            </a:r>
          </a:p>
          <a:p>
            <a:r>
              <a:rPr lang="ru-RU" dirty="0">
                <a:solidFill>
                  <a:schemeClr val="tx1"/>
                </a:solidFill>
              </a:rPr>
              <a:t>к</a:t>
            </a:r>
            <a:r>
              <a:rPr lang="ru-RU" dirty="0" smtClean="0">
                <a:solidFill>
                  <a:schemeClr val="tx1"/>
                </a:solidFill>
              </a:rPr>
              <a:t>огда я волнуюсь, то…</a:t>
            </a:r>
          </a:p>
          <a:p>
            <a:r>
              <a:rPr lang="ru-RU" dirty="0">
                <a:solidFill>
                  <a:schemeClr val="tx1"/>
                </a:solidFill>
              </a:rPr>
              <a:t>к</a:t>
            </a:r>
            <a:r>
              <a:rPr lang="ru-RU" dirty="0" smtClean="0">
                <a:solidFill>
                  <a:schemeClr val="tx1"/>
                </a:solidFill>
              </a:rPr>
              <a:t>огда я не могу собраться с мыслями, то…</a:t>
            </a:r>
          </a:p>
          <a:p>
            <a:r>
              <a:rPr lang="ru-RU" dirty="0">
                <a:solidFill>
                  <a:schemeClr val="tx1"/>
                </a:solidFill>
              </a:rPr>
              <a:t>к</a:t>
            </a:r>
            <a:r>
              <a:rPr lang="ru-RU" dirty="0" smtClean="0">
                <a:solidFill>
                  <a:schemeClr val="tx1"/>
                </a:solidFill>
              </a:rPr>
              <a:t>огда я прихожу на консультацию…</a:t>
            </a:r>
          </a:p>
          <a:p>
            <a:r>
              <a:rPr lang="ru-RU" dirty="0">
                <a:solidFill>
                  <a:schemeClr val="tx1"/>
                </a:solidFill>
              </a:rPr>
              <a:t>к</a:t>
            </a:r>
            <a:r>
              <a:rPr lang="ru-RU" dirty="0" smtClean="0">
                <a:solidFill>
                  <a:schemeClr val="tx1"/>
                </a:solidFill>
              </a:rPr>
              <a:t>огда я готовлюсь к экзаменам…</a:t>
            </a:r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C0066"/>
                </a:solidFill>
              </a:rPr>
              <a:t>Закончи предложение</a:t>
            </a:r>
            <a:endParaRPr lang="ru-RU" dirty="0">
              <a:solidFill>
                <a:srgbClr val="CC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76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CC0066"/>
                </a:solidFill>
              </a:rPr>
              <a:t>Приёмы, мобилизирующие интеллектуальные возможности школьников при подготовке и сдаче экзаменов</a:t>
            </a:r>
            <a:r>
              <a:rPr lang="ru-RU" dirty="0">
                <a:solidFill>
                  <a:schemeClr val="tx1"/>
                </a:solidFill>
              </a:rPr>
              <a:t/>
            </a:r>
            <a:br>
              <a:rPr lang="ru-RU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2050" name="Picture 2" descr="C:\Users\a\Desktop\100629488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7344816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392909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Во время стресса происходит сильное обезвоживание организма. Это связано с тем, что нервные процессы происходят на основе электрохимических реакций, а для них необходимо достаточное количество жидкости. Ее недостаток резко снижает скорость нервных процессов.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В антистрессовых целях воду пьют за 20 минут до или через 30 минут после еды.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Лучше всего подходит минеральная вода, так как она содержит ионы калия или натрия, участвующие в электрохимических реакциях.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Можно пить просто чистую воду или зеленый чай.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Все остальные напитки с этой точки зрения бесполезны или вредны.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b="1" dirty="0">
                <a:solidFill>
                  <a:srgbClr val="D60093"/>
                </a:solidFill>
                <a:ea typeface="DejaVu Sans" charset="0"/>
                <a:cs typeface="DejaVu Sans" charset="0"/>
              </a:rPr>
              <a:t>Перед экзаменом или во время него выпейте несколько глотков воды</a:t>
            </a:r>
            <a:br>
              <a:rPr lang="ru-RU" b="1" dirty="0">
                <a:solidFill>
                  <a:srgbClr val="D60093"/>
                </a:solidFill>
                <a:ea typeface="DejaVu Sans" charset="0"/>
                <a:cs typeface="DejaVu Sans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76872"/>
            <a:ext cx="8147248" cy="4320480"/>
          </a:xfrm>
        </p:spPr>
        <p:txBody>
          <a:bodyPr>
            <a:normAutofit fontScale="25000" lnSpcReduction="20000"/>
          </a:bodyPr>
          <a:lstStyle/>
          <a:p>
            <a:pPr algn="just">
              <a:buFont typeface="Wingdings" pitchFamily="2" charset="2"/>
              <a:buChar char="v"/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стрессовой ситуации у человека нарушается гармоничная работа левого (логическое) и правого (образное) полушарий. Если доминирует одно из них, то у человека снижается способность оптимально решать стоящие перед ним задачи.</a:t>
            </a:r>
          </a:p>
          <a:p>
            <a:pPr algn="just">
              <a:buFont typeface="Wingdings" pitchFamily="2" charset="2"/>
              <a:buChar char="v"/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Но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можно восстановить гармонию или приблизиться к ней. Известно, что правое полушарие управляет левой половиной тела, а левое полушарие — правой половиной.</a:t>
            </a:r>
          </a:p>
          <a:p>
            <a:pPr algn="just">
              <a:buFont typeface="Wingdings" pitchFamily="2" charset="2"/>
              <a:buChar char="v"/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Эта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связь действует в обоих направлениях, поэтому координация обеих частей тела приводит к координации полушарий мозга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Активизировать работу обоих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полушарий головного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мозга можно при помощи  упражнения </a:t>
            </a:r>
            <a:r>
              <a:rPr lang="ru-RU" sz="5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"Горизонтальная </a:t>
            </a:r>
            <a:r>
              <a:rPr lang="ru-RU" sz="5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восьмерка</a:t>
            </a:r>
            <a:r>
              <a:rPr lang="ru-RU" sz="5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".</a:t>
            </a:r>
          </a:p>
          <a:p>
            <a:pPr marL="0" indent="0">
              <a:buNone/>
            </a:pP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При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выполнении упражнения «горизонтальная восьмёрка» в действие включаются одновременно оба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полушария головного 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мозга.</a:t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«Напишите» в воздухе вытянутой левой рукой «лежащую» восьмерку.</a:t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Движение начинайте с центральной точки пересечения всех линий фигуры, затем против часовой стрелки ведите руку влево, описывая круг и возвращаясь в центральную точку.</a:t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Из неё ведите руку вправо вверх по часовой стрелке и снова возвращайтесь в исходную центральную точку.</a:t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То же самое упражнение проделайте правой рукой.</a:t>
            </a:r>
            <a:b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600" dirty="0">
                <a:solidFill>
                  <a:schemeClr val="tx1"/>
                </a:solidFill>
              </a:rPr>
              <a:t/>
            </a:r>
            <a:br>
              <a:rPr lang="ru-RU" sz="5600" dirty="0">
                <a:solidFill>
                  <a:schemeClr val="tx1"/>
                </a:solidFill>
              </a:rPr>
            </a:b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• В заключение попытайтесь выполнить упражнение обеими руками одновременно.</a:t>
            </a:r>
          </a:p>
          <a:p>
            <a:pPr>
              <a:buNone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8002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Обеспечьте гармоничную работу</a:t>
            </a:r>
            <a:br>
              <a:rPr lang="ru-RU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  <a:t> левого и правого полушария</a:t>
            </a:r>
            <a:br>
              <a:rPr lang="ru-RU" b="1" dirty="0">
                <a:solidFill>
                  <a:srgbClr val="D6009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«Горизонтальная  восьмерка»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76" y="2694796"/>
            <a:ext cx="7416824" cy="273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9572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752528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 </a:t>
            </a:r>
          </a:p>
          <a:p>
            <a:pPr>
              <a:buFont typeface="Wingdings" pitchFamily="2" charset="2"/>
              <a:buChar char="v"/>
            </a:pP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Когда вы зеваете, ваши лицевые мускулы сильно сокращаются, а затем расслабляются, что вызывает приток богатой кислородом крови в </a:t>
            </a:r>
            <a:r>
              <a:rPr lang="ru-RU" sz="5600" dirty="0" smtClean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кору головного мозга</a:t>
            </a: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. </a:t>
            </a:r>
          </a:p>
          <a:p>
            <a:pPr>
              <a:buFont typeface="Wingdings" pitchFamily="2" charset="2"/>
              <a:buChar char="v"/>
            </a:pPr>
            <a:r>
              <a:rPr lang="ru-RU" sz="56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Это участки мозга, которые отвечают за планирование, организацию, принятие решений и еще за множество других функций, связанных с человеческой активностью. </a:t>
            </a:r>
          </a:p>
          <a:p>
            <a:pPr marL="0" indent="0">
              <a:buNone/>
            </a:pPr>
            <a:r>
              <a:rPr lang="ru-RU" sz="6400" b="1" dirty="0" smtClean="0">
                <a:solidFill>
                  <a:schemeClr val="tx1"/>
                </a:solidFill>
              </a:rPr>
              <a:t>Энергетическая </a:t>
            </a:r>
            <a:r>
              <a:rPr lang="ru-RU" sz="6400" b="1" dirty="0">
                <a:solidFill>
                  <a:schemeClr val="tx1"/>
                </a:solidFill>
              </a:rPr>
              <a:t>зевота. Упражнение Гимнастики </a:t>
            </a:r>
            <a:r>
              <a:rPr lang="ru-RU" sz="6400" b="1" dirty="0" smtClean="0">
                <a:solidFill>
                  <a:schemeClr val="tx1"/>
                </a:solidFill>
              </a:rPr>
              <a:t>Мозга</a:t>
            </a:r>
            <a:endParaRPr lang="ru-RU" sz="56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5600" dirty="0">
                <a:solidFill>
                  <a:schemeClr val="tx1"/>
                </a:solidFill>
              </a:rPr>
              <a:t>Упражнение улучшает зрительное внимание и восприятие, снимает напряжение мышц лица, способствует улучшению </a:t>
            </a:r>
            <a:r>
              <a:rPr lang="ru-RU" sz="5600" dirty="0" smtClean="0">
                <a:solidFill>
                  <a:schemeClr val="tx1"/>
                </a:solidFill>
              </a:rPr>
              <a:t>коммуникации.</a:t>
            </a:r>
            <a:endParaRPr lang="ru-RU" sz="56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ru-RU" sz="5600" dirty="0">
                <a:solidFill>
                  <a:schemeClr val="tx1"/>
                </a:solidFill>
              </a:rPr>
              <a:t>1. П</a:t>
            </a:r>
            <a:r>
              <a:rPr lang="ru-RU" sz="5600" dirty="0" smtClean="0">
                <a:solidFill>
                  <a:schemeClr val="tx1"/>
                </a:solidFill>
              </a:rPr>
              <a:t>оложите </a:t>
            </a:r>
            <a:r>
              <a:rPr lang="ru-RU" sz="5600" dirty="0">
                <a:solidFill>
                  <a:schemeClr val="tx1"/>
                </a:solidFill>
              </a:rPr>
              <a:t>ладони на щеки.</a:t>
            </a:r>
          </a:p>
          <a:p>
            <a:pPr>
              <a:buFont typeface="Wingdings" pitchFamily="2" charset="2"/>
              <a:buChar char="v"/>
            </a:pPr>
            <a:r>
              <a:rPr lang="ru-RU" sz="5600" dirty="0">
                <a:solidFill>
                  <a:schemeClr val="tx1"/>
                </a:solidFill>
              </a:rPr>
              <a:t>2. Откройте и закройте рот, чтобы почувствовать, где под руками ходят «желваки». Переместите туда пальцы ладоней.</a:t>
            </a:r>
          </a:p>
          <a:p>
            <a:pPr>
              <a:buFont typeface="Wingdings" pitchFamily="2" charset="2"/>
              <a:buChar char="v"/>
            </a:pPr>
            <a:r>
              <a:rPr lang="ru-RU" sz="5600" dirty="0">
                <a:solidFill>
                  <a:schemeClr val="tx1"/>
                </a:solidFill>
              </a:rPr>
              <a:t>3. Представьте, что вы зеваете, широко откройте рот и на этом «зевке» массируйте пальцами «желваки». При этом попробуйте произносить расслабляющий длинный звук «</a:t>
            </a:r>
            <a:r>
              <a:rPr lang="ru-RU" sz="5600" dirty="0" err="1">
                <a:solidFill>
                  <a:schemeClr val="tx1"/>
                </a:solidFill>
              </a:rPr>
              <a:t>вааа</a:t>
            </a:r>
            <a:r>
              <a:rPr lang="ru-RU" sz="5600" dirty="0">
                <a:solidFill>
                  <a:schemeClr val="tx1"/>
                </a:solidFill>
              </a:rPr>
              <a:t>-а-а-а-а-у-у-у-у».</a:t>
            </a:r>
          </a:p>
          <a:p>
            <a:pPr>
              <a:buFont typeface="Wingdings" pitchFamily="2" charset="2"/>
              <a:buChar char="v"/>
            </a:pPr>
            <a:r>
              <a:rPr lang="ru-RU" sz="5600" dirty="0">
                <a:solidFill>
                  <a:schemeClr val="tx1"/>
                </a:solidFill>
              </a:rPr>
              <a:t>4. Повторите упражнение 3-6 раз. При правильном выполнении вы непременно зевнете по-настоящему!</a:t>
            </a:r>
          </a:p>
          <a:p>
            <a:pPr marL="0" indent="0" algn="just">
              <a:buNone/>
            </a:pPr>
            <a:endParaRPr lang="ru-RU" sz="3200" dirty="0">
              <a:solidFill>
                <a:schemeClr val="tx1"/>
              </a:solidFill>
              <a:latin typeface="Times New Roman" pitchFamily="18" charset="0"/>
              <a:ea typeface="DejaVu Sans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D60093"/>
                </a:solidFill>
                <a:ea typeface="DejaVu Sans" charset="0"/>
                <a:cs typeface="DejaVu Sans" charset="0"/>
              </a:rPr>
              <a:t>Зевота – зарядка для мозга! </a:t>
            </a:r>
            <a:r>
              <a:rPr lang="ru-RU" sz="3600" dirty="0">
                <a:solidFill>
                  <a:srgbClr val="002060"/>
                </a:solidFill>
                <a:ea typeface="DejaVu Sans" charset="0"/>
                <a:cs typeface="DejaVu Sans" charset="0"/>
              </a:rPr>
              <a:t/>
            </a:r>
            <a:br>
              <a:rPr lang="ru-RU" sz="3600" dirty="0">
                <a:solidFill>
                  <a:srgbClr val="002060"/>
                </a:solidFill>
                <a:ea typeface="DejaVu Sans" charset="0"/>
                <a:cs typeface="DejaVu Sans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146" name="Picture 2" descr="C:\Users\a\Desktop\Zevota-620x27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291" y="4653136"/>
            <a:ext cx="3744416" cy="1649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05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27584" y="1772816"/>
            <a:ext cx="7408333" cy="3993307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algn="just">
              <a:buFont typeface="Wingdings" pitchFamily="2" charset="2"/>
              <a:buChar char="v"/>
            </a:pPr>
            <a:r>
              <a:rPr lang="ru-RU" b="1" dirty="0">
                <a:solidFill>
                  <a:schemeClr val="tx1"/>
                </a:solidFill>
                <a:ea typeface="DejaVu Sans" charset="0"/>
                <a:cs typeface="DejaVu Sans" charset="0"/>
              </a:rPr>
              <a:t>Успокаивающее дыхание – </a:t>
            </a:r>
            <a:r>
              <a:rPr lang="ru-RU" dirty="0" smtClean="0">
                <a:solidFill>
                  <a:schemeClr val="tx1"/>
                </a:solidFill>
                <a:ea typeface="DejaVu Sans" charset="0"/>
                <a:cs typeface="DejaVu Sans" charset="0"/>
              </a:rPr>
              <a:t>выдох </a:t>
            </a: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в два раза длиннее вдоха. </a:t>
            </a:r>
            <a:endParaRPr lang="ru-RU" dirty="0" smtClean="0">
              <a:solidFill>
                <a:schemeClr val="tx1"/>
              </a:solidFill>
              <a:ea typeface="DejaVu Sans" charset="0"/>
              <a:cs typeface="DejaVu Sans" charset="0"/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chemeClr val="tx1"/>
                </a:solidFill>
              </a:rPr>
              <a:t>Противострессовое дыхание</a:t>
            </a:r>
            <a:r>
              <a:rPr lang="ru-RU" dirty="0">
                <a:solidFill>
                  <a:schemeClr val="tx1"/>
                </a:solidFill>
              </a:rPr>
              <a:t>. Медленно выполняйте глубокий вдох через нос; на пике вдоха на мгновение задержите дыхание, после чего сделайте выдох как можно медленнее. Это успокаивающее дыхание. Постарайтесь представить </a:t>
            </a:r>
            <a:r>
              <a:rPr lang="ru-RU" dirty="0" smtClean="0">
                <a:solidFill>
                  <a:schemeClr val="tx1"/>
                </a:solidFill>
              </a:rPr>
              <a:t>себе, </a:t>
            </a:r>
            <a:r>
              <a:rPr lang="ru-RU" dirty="0">
                <a:solidFill>
                  <a:schemeClr val="tx1"/>
                </a:solidFill>
              </a:rPr>
              <a:t>ч</a:t>
            </a:r>
            <a:r>
              <a:rPr lang="ru-RU" dirty="0" smtClean="0">
                <a:solidFill>
                  <a:schemeClr val="tx1"/>
                </a:solidFill>
              </a:rPr>
              <a:t>то </a:t>
            </a:r>
            <a:r>
              <a:rPr lang="ru-RU" dirty="0">
                <a:solidFill>
                  <a:schemeClr val="tx1"/>
                </a:solidFill>
              </a:rPr>
              <a:t>с каждым глубоким вдохом и продолжительным выдохом вы частично избавляетесь от стрессового напряжения. </a:t>
            </a:r>
            <a:endParaRPr lang="ru-RU" dirty="0">
              <a:solidFill>
                <a:schemeClr val="tx1"/>
              </a:solidFill>
              <a:ea typeface="DejaVu Sans" charset="0"/>
              <a:cs typeface="DejaVu Sans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b="1" dirty="0">
                <a:solidFill>
                  <a:schemeClr val="tx1"/>
                </a:solidFill>
                <a:ea typeface="DejaVu Sans" charset="0"/>
                <a:cs typeface="DejaVu Sans" charset="0"/>
              </a:rPr>
              <a:t>Мобилизующее дыхание – </a:t>
            </a:r>
            <a:r>
              <a:rPr lang="ru-RU" dirty="0" smtClean="0">
                <a:solidFill>
                  <a:schemeClr val="tx1"/>
                </a:solidFill>
                <a:ea typeface="DejaVu Sans" charset="0"/>
                <a:cs typeface="DejaVu Sans" charset="0"/>
              </a:rPr>
              <a:t>вдох </a:t>
            </a: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в два раза длиннее выдоха.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>
                <a:solidFill>
                  <a:schemeClr val="tx1"/>
                </a:solidFill>
                <a:ea typeface="DejaVu Sans" charset="0"/>
                <a:cs typeface="DejaVu Sans" charset="0"/>
              </a:rPr>
              <a:t>В случае сильного напряжения нужно перед началом экзамена применять технику успокаивающего дыхания в течение нескольких минут. </a:t>
            </a:r>
          </a:p>
          <a:p>
            <a:pPr marL="0" indent="0" algn="ctr">
              <a:buNone/>
            </a:pPr>
            <a:endParaRPr lang="ru-RU" dirty="0"/>
          </a:p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7931224" cy="1252728"/>
          </a:xfrm>
        </p:spPr>
        <p:txBody>
          <a:bodyPr/>
          <a:lstStyle/>
          <a:p>
            <a:r>
              <a:rPr lang="ru-RU" b="1" dirty="0" smtClean="0">
                <a:solidFill>
                  <a:srgbClr val="D60093"/>
                </a:solidFill>
                <a:ea typeface="DejaVu Sans" charset="0"/>
                <a:cs typeface="DejaVu Sans" charset="0"/>
              </a:rPr>
              <a:t>Дыхательная гимнастика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943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Так сильно, как можете, напрягите пальцы ног. Затем расслабьте их.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Напрягите и расслабьте ступни ног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Напрягите и расслабьте икры.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Напрягите и расслабьте бедра.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Напрягите и расслабьте живот.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Расслабьте спину и плечи.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Расслабьте кисти рук.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Расслабьте 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плечи</a:t>
            </a:r>
            <a:endParaRPr lang="ru-RU" sz="6400" dirty="0">
              <a:solidFill>
                <a:schemeClr val="tx1"/>
              </a:solidFill>
              <a:latin typeface="Times New Roman" pitchFamily="18" charset="0"/>
              <a:ea typeface="DejaVu Sans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Расслабьте шею. 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Расслабьте лицевые мышцы.</a:t>
            </a:r>
          </a:p>
          <a:p>
            <a:pPr>
              <a:buFont typeface="Wingdings" pitchFamily="2" charset="2"/>
              <a:buChar char="v"/>
            </a:pP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Посидите спокойно несколько минут, наслаждаясь полным покоем. Когда вам покажется, что </a:t>
            </a:r>
            <a:r>
              <a:rPr lang="ru-RU" sz="6400" dirty="0" smtClean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 медленно </a:t>
            </a:r>
            <a:r>
              <a:rPr lang="ru-RU" sz="6400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плывете, — вы полностью расслабились. </a:t>
            </a:r>
          </a:p>
          <a:p>
            <a:pPr>
              <a:buFont typeface="Wingdings" pitchFamily="2" charset="2"/>
              <a:buChar char="v"/>
            </a:pPr>
            <a:endParaRPr lang="ru-RU" sz="6400" dirty="0">
              <a:solidFill>
                <a:schemeClr val="tx1"/>
              </a:solidFill>
              <a:latin typeface="Times New Roman" pitchFamily="18" charset="0"/>
              <a:ea typeface="DejaVu Sans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6400" b="1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Самомассаж  ушных раковин- массировать область мочек уха в течение 2-3 минут.</a:t>
            </a:r>
          </a:p>
          <a:p>
            <a:pPr marL="0" indent="0" algn="ctr">
              <a:buNone/>
            </a:pPr>
            <a:endParaRPr lang="ru-RU" dirty="0"/>
          </a:p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7931224" cy="244260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CC0066"/>
                </a:solidFill>
                <a:ea typeface="DejaVu Sans" charset="0"/>
                <a:cs typeface="DejaVu Sans" charset="0"/>
              </a:rPr>
              <a:t>Если обстановка вокруг накалена и вы чувствуете, что теряете самообладание, этот комплекс можно выполнить прямо на месте, за столом, практически незаметно для окружающих. </a:t>
            </a:r>
            <a:r>
              <a:rPr lang="ru-RU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/>
            </a:r>
            <a:br>
              <a:rPr lang="ru-RU" b="1" dirty="0">
                <a:solidFill>
                  <a:srgbClr val="002060"/>
                </a:solidFill>
                <a:ea typeface="DejaVu Sans" charset="0"/>
                <a:cs typeface="DejaVu Sans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204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628800"/>
            <a:ext cx="7408333" cy="44973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научиться использовать воображаемые образы для достижения нервно-мышечного расслабления.</a:t>
            </a:r>
            <a:r>
              <a:rPr lang="ru-RU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u-RU" b="1" i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Инструкция: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Вспомните или придумайте место, где вы чувствовали бы себя в безопасности, и вам было бы хорошо и спокойно. Это может быть картина цветущего луга, берег моря,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поляна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 лесу, </a:t>
            </a:r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освещенная </a:t>
            </a: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теплым летним солнцем, и т. д. </a:t>
            </a:r>
            <a:b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Представьте себе, что вы находитесь именно в этом месте. Ощутите запахи, прислушайтесь к шелесту травы или шуму волн, посмотрите вокруг, прикоснитесь к теплой поверхности песка или шершавому стволу сосны. Постарайтесь представить это как можно более четко, в мельчайших деталях.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7931224" cy="158417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solidFill>
                  <a:srgbClr val="CC0066"/>
                </a:solidFill>
              </a:rPr>
              <a:t>Упражнение  «Ресурсные образы»</a:t>
            </a:r>
            <a:r>
              <a:rPr lang="ru-RU" b="1" i="1" dirty="0">
                <a:solidFill>
                  <a:srgbClr val="660066"/>
                </a:solidFill>
              </a:rPr>
              <a:t/>
            </a:r>
            <a:br>
              <a:rPr lang="ru-RU" b="1" i="1" dirty="0">
                <a:solidFill>
                  <a:srgbClr val="660066"/>
                </a:solidFill>
              </a:rPr>
            </a:br>
            <a:r>
              <a:rPr lang="ru-RU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/>
            </a:r>
            <a:br>
              <a:rPr lang="ru-RU" b="1" dirty="0">
                <a:solidFill>
                  <a:srgbClr val="002060"/>
                </a:solidFill>
                <a:ea typeface="DejaVu Sans" charset="0"/>
                <a:cs typeface="DejaVu Sans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37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252728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Найдите 5 отличий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cer-PC\Desktop\отличия 2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828092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6905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Последние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ea typeface="DejaVu Sans" charset="0"/>
                <a:cs typeface="Times New Roman" pitchFamily="18" charset="0"/>
              </a:rPr>
              <a:t>12 часов перед экзаменом должны уйти на подготовку организма, а не знаний.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7931224" cy="15841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ea typeface="DejaVu Sans" charset="0"/>
                <a:cs typeface="DejaVu Sans" charset="0"/>
              </a:rPr>
            </a:br>
            <a:r>
              <a:rPr lang="ru-RU" dirty="0">
                <a:solidFill>
                  <a:srgbClr val="002060"/>
                </a:solidFill>
                <a:ea typeface="DejaVu Sans" charset="0"/>
                <a:cs typeface="DejaVu Sans" charset="0"/>
              </a:rPr>
              <a:t/>
            </a:r>
            <a:br>
              <a:rPr lang="ru-RU" dirty="0">
                <a:solidFill>
                  <a:srgbClr val="002060"/>
                </a:solidFill>
                <a:ea typeface="DejaVu Sans" charset="0"/>
                <a:cs typeface="DejaVu Sans" charset="0"/>
              </a:rPr>
            </a:br>
            <a:r>
              <a:rPr lang="ru-RU" dirty="0" smtClean="0">
                <a:solidFill>
                  <a:srgbClr val="CC0066"/>
                </a:solidFill>
                <a:ea typeface="DejaVu Sans" charset="0"/>
                <a:cs typeface="DejaVu Sans" charset="0"/>
              </a:rPr>
              <a:t>ВАЖНО!!!</a:t>
            </a:r>
            <a:r>
              <a:rPr lang="ru-RU" dirty="0">
                <a:solidFill>
                  <a:srgbClr val="CC0066"/>
                </a:solidFill>
                <a:ea typeface="DejaVu Sans" charset="0"/>
                <a:cs typeface="DejaVu Sans" charset="0"/>
              </a:rPr>
              <a:t/>
            </a:r>
            <a:br>
              <a:rPr lang="ru-RU" dirty="0">
                <a:solidFill>
                  <a:srgbClr val="CC0066"/>
                </a:solidFill>
                <a:ea typeface="DejaVu Sans" charset="0"/>
                <a:cs typeface="DejaVu Sans" charset="0"/>
              </a:rPr>
            </a:br>
            <a:r>
              <a:rPr lang="ru-RU" b="1" i="1" dirty="0">
                <a:solidFill>
                  <a:srgbClr val="660066"/>
                </a:solidFill>
              </a:rPr>
              <a:t/>
            </a:r>
            <a:br>
              <a:rPr lang="ru-RU" b="1" i="1" dirty="0">
                <a:solidFill>
                  <a:srgbClr val="660066"/>
                </a:solidFill>
              </a:rPr>
            </a:br>
            <a:r>
              <a:rPr lang="ru-RU" b="1" dirty="0">
                <a:solidFill>
                  <a:srgbClr val="002060"/>
                </a:solidFill>
                <a:ea typeface="DejaVu Sans" charset="0"/>
                <a:cs typeface="DejaVu Sans" charset="0"/>
              </a:rPr>
              <a:t/>
            </a:r>
            <a:br>
              <a:rPr lang="ru-RU" b="1" dirty="0">
                <a:solidFill>
                  <a:srgbClr val="002060"/>
                </a:solidFill>
                <a:ea typeface="DejaVu Sans" charset="0"/>
                <a:cs typeface="DejaVu Sans" charset="0"/>
              </a:rPr>
            </a:br>
            <a:endParaRPr lang="ru-RU" dirty="0"/>
          </a:p>
        </p:txBody>
      </p:sp>
      <p:pic>
        <p:nvPicPr>
          <p:cNvPr id="3074" name="Picture 2" descr="C:\Users\a\Desktop\r1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005064"/>
            <a:ext cx="2952328" cy="2140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336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3068638"/>
            <a:ext cx="7499350" cy="1143000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ЖЕЛАЮ </a:t>
            </a:r>
            <a:r>
              <a:rPr lang="ru-RU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ВСЕМ УСПЕХА НА ЭКЗАМЕНЕ!</a:t>
            </a:r>
            <a:endParaRPr lang="ru-RU" b="1" dirty="0">
              <a:solidFill>
                <a:srgbClr val="CC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a\Desktop\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512" y="908720"/>
            <a:ext cx="661035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4195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776</TotalTime>
  <Words>710</Words>
  <Application>Microsoft Office PowerPoint</Application>
  <PresentationFormat>Экран (4:3)</PresentationFormat>
  <Paragraphs>91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Arial Black</vt:lpstr>
      <vt:lpstr>Calibri</vt:lpstr>
      <vt:lpstr>Candara</vt:lpstr>
      <vt:lpstr>DejaVu Sans</vt:lpstr>
      <vt:lpstr>Symbol</vt:lpstr>
      <vt:lpstr>Times New Roman</vt:lpstr>
      <vt:lpstr>Wingdings</vt:lpstr>
      <vt:lpstr>Волна</vt:lpstr>
      <vt:lpstr>Формула успеха при подготовке учащихся к    </vt:lpstr>
      <vt:lpstr>Презентация PowerPoint</vt:lpstr>
      <vt:lpstr>Психологическое  содержание ЕГЭ </vt:lpstr>
      <vt:lpstr>Психологическое  содержание  ЕГЭ </vt:lpstr>
      <vt:lpstr>Поиграем…</vt:lpstr>
      <vt:lpstr>Причины волнения перед экзаменом  </vt:lpstr>
      <vt:lpstr>Закончи предложение</vt:lpstr>
      <vt:lpstr>Приёмы, мобилизирующие интеллектуальные возможности школьников при подготовке и сдаче экзаменов </vt:lpstr>
      <vt:lpstr> Перед экзаменом или во время него выпейте несколько глотков воды </vt:lpstr>
      <vt:lpstr>Обеспечьте гармоничную работу  левого и правого полушария  </vt:lpstr>
      <vt:lpstr>«Горизонтальная  восьмерка»</vt:lpstr>
      <vt:lpstr>Зевота – зарядка для мозга!   </vt:lpstr>
      <vt:lpstr>Дыхательная гимнастика</vt:lpstr>
      <vt:lpstr>Если обстановка вокруг накалена и вы чувствуете, что теряете самообладание, этот комплекс можно выполнить прямо на месте, за столом, практически незаметно для окружающих.  </vt:lpstr>
      <vt:lpstr>Упражнение  «Ресурсные образы»  </vt:lpstr>
      <vt:lpstr>Найдите 5 отличий</vt:lpstr>
      <vt:lpstr>  ВАЖНО!!!   </vt:lpstr>
      <vt:lpstr>       ЖЕЛАЮ ВСЕМ УСПЕХА НА ЭКЗАМЕНЕ!</vt:lpstr>
    </vt:vector>
  </TitlesOfParts>
  <Company>ГОУ гимназия №1570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Психолог</dc:creator>
  <cp:lastModifiedBy>Екатерина</cp:lastModifiedBy>
  <cp:revision>102</cp:revision>
  <cp:lastPrinted>2021-03-30T10:45:56Z</cp:lastPrinted>
  <dcterms:created xsi:type="dcterms:W3CDTF">2012-10-31T10:01:32Z</dcterms:created>
  <dcterms:modified xsi:type="dcterms:W3CDTF">2023-03-22T12:29:25Z</dcterms:modified>
</cp:coreProperties>
</file>