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8"/>
  </p:notesMasterIdLst>
  <p:sldIdLst>
    <p:sldId id="256" r:id="rId2"/>
    <p:sldId id="257" r:id="rId3"/>
    <p:sldId id="277" r:id="rId4"/>
    <p:sldId id="278" r:id="rId5"/>
    <p:sldId id="279" r:id="rId6"/>
    <p:sldId id="273" r:id="rId7"/>
    <p:sldId id="274" r:id="rId8"/>
    <p:sldId id="275" r:id="rId9"/>
    <p:sldId id="260" r:id="rId10"/>
    <p:sldId id="266" r:id="rId11"/>
    <p:sldId id="261" r:id="rId12"/>
    <p:sldId id="263" r:id="rId13"/>
    <p:sldId id="264" r:id="rId14"/>
    <p:sldId id="265" r:id="rId15"/>
    <p:sldId id="268" r:id="rId16"/>
    <p:sldId id="269" r:id="rId17"/>
    <p:sldId id="270" r:id="rId18"/>
    <p:sldId id="271" r:id="rId19"/>
    <p:sldId id="276" r:id="rId20"/>
    <p:sldId id="282" r:id="rId21"/>
    <p:sldId id="283" r:id="rId22"/>
    <p:sldId id="284" r:id="rId23"/>
    <p:sldId id="285" r:id="rId24"/>
    <p:sldId id="287" r:id="rId25"/>
    <p:sldId id="288" r:id="rId26"/>
    <p:sldId id="28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0929"/>
  </p:normalViewPr>
  <p:slideViewPr>
    <p:cSldViewPr>
      <p:cViewPr varScale="1">
        <p:scale>
          <a:sx n="68" d="100"/>
          <a:sy n="68" d="100"/>
        </p:scale>
        <p:origin x="138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1A9990-C1D5-4632-83B3-403CAFFD7BB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8647CF99-6810-482A-BEDE-42F46DA0DC69}">
      <dgm:prSet phldrT="[Текст]"/>
      <dgm:spPr/>
      <dgm:t>
        <a:bodyPr/>
        <a:lstStyle/>
        <a:p>
          <a:r>
            <a:rPr lang="ru-RU" dirty="0" smtClean="0"/>
            <a:t>конституция</a:t>
          </a:r>
          <a:endParaRPr lang="ru-RU" dirty="0"/>
        </a:p>
      </dgm:t>
    </dgm:pt>
    <dgm:pt modelId="{4B02F5FC-4AE8-4941-BDCE-AA5F70E746BB}" type="parTrans" cxnId="{8410E21D-D6D7-47A0-9C50-DE4E3D2AC1F4}">
      <dgm:prSet/>
      <dgm:spPr/>
      <dgm:t>
        <a:bodyPr/>
        <a:lstStyle/>
        <a:p>
          <a:endParaRPr lang="ru-RU"/>
        </a:p>
      </dgm:t>
    </dgm:pt>
    <dgm:pt modelId="{7EE7635B-3F4D-4DA4-9EB3-51F9BFA0A686}" type="sibTrans" cxnId="{8410E21D-D6D7-47A0-9C50-DE4E3D2AC1F4}">
      <dgm:prSet/>
      <dgm:spPr/>
      <dgm:t>
        <a:bodyPr/>
        <a:lstStyle/>
        <a:p>
          <a:endParaRPr lang="ru-RU"/>
        </a:p>
      </dgm:t>
    </dgm:pt>
    <dgm:pt modelId="{D9AB24AA-1EFD-4F22-A38A-2001E08AD297}">
      <dgm:prSet phldrT="[Текст]"/>
      <dgm:spPr/>
      <dgm:t>
        <a:bodyPr/>
        <a:lstStyle/>
        <a:p>
          <a:r>
            <a:rPr lang="ru-RU" dirty="0" smtClean="0"/>
            <a:t>Федеральный конституционный закон</a:t>
          </a:r>
          <a:endParaRPr lang="ru-RU" dirty="0"/>
        </a:p>
      </dgm:t>
    </dgm:pt>
    <dgm:pt modelId="{5BE28380-9F49-4881-A801-6776A9CB57DF}" type="parTrans" cxnId="{16D33A5A-73D2-49E8-9E1C-59F24729380E}">
      <dgm:prSet/>
      <dgm:spPr/>
      <dgm:t>
        <a:bodyPr/>
        <a:lstStyle/>
        <a:p>
          <a:endParaRPr lang="ru-RU"/>
        </a:p>
      </dgm:t>
    </dgm:pt>
    <dgm:pt modelId="{2928DA7A-CEC7-45FE-8977-33CBB81421FE}" type="sibTrans" cxnId="{16D33A5A-73D2-49E8-9E1C-59F24729380E}">
      <dgm:prSet/>
      <dgm:spPr/>
      <dgm:t>
        <a:bodyPr/>
        <a:lstStyle/>
        <a:p>
          <a:endParaRPr lang="ru-RU"/>
        </a:p>
      </dgm:t>
    </dgm:pt>
    <dgm:pt modelId="{664D1002-342B-4058-8A68-6B4C80B28CE7}">
      <dgm:prSet phldrT="[Текст]"/>
      <dgm:spPr/>
      <dgm:t>
        <a:bodyPr/>
        <a:lstStyle/>
        <a:p>
          <a:r>
            <a:rPr lang="ru-RU" dirty="0" smtClean="0"/>
            <a:t>Федеральный закон</a:t>
          </a:r>
          <a:endParaRPr lang="ru-RU" dirty="0"/>
        </a:p>
      </dgm:t>
    </dgm:pt>
    <dgm:pt modelId="{C429F964-E439-4DB6-9889-0BCEC2018D1E}" type="parTrans" cxnId="{2F70C21E-2205-4878-9EA4-6E6E17EF1FE1}">
      <dgm:prSet/>
      <dgm:spPr/>
      <dgm:t>
        <a:bodyPr/>
        <a:lstStyle/>
        <a:p>
          <a:endParaRPr lang="ru-RU"/>
        </a:p>
      </dgm:t>
    </dgm:pt>
    <dgm:pt modelId="{D4270F4D-D14D-4CB0-8BD7-95F4FF19E1B2}" type="sibTrans" cxnId="{2F70C21E-2205-4878-9EA4-6E6E17EF1FE1}">
      <dgm:prSet/>
      <dgm:spPr/>
      <dgm:t>
        <a:bodyPr/>
        <a:lstStyle/>
        <a:p>
          <a:endParaRPr lang="ru-RU"/>
        </a:p>
      </dgm:t>
    </dgm:pt>
    <dgm:pt modelId="{4132BCF7-0C2B-4405-BF43-D43F2E9E1C7C}" type="pres">
      <dgm:prSet presAssocID="{BE1A9990-C1D5-4632-83B3-403CAFFD7BB5}" presName="compositeShape" presStyleCnt="0">
        <dgm:presLayoutVars>
          <dgm:dir/>
          <dgm:resizeHandles/>
        </dgm:presLayoutVars>
      </dgm:prSet>
      <dgm:spPr/>
    </dgm:pt>
    <dgm:pt modelId="{39B3B4D9-D709-41B4-B7C1-FE5D3FC40FCA}" type="pres">
      <dgm:prSet presAssocID="{BE1A9990-C1D5-4632-83B3-403CAFFD7BB5}" presName="pyramid" presStyleLbl="node1" presStyleIdx="0" presStyleCnt="1" custLinFactX="-36428" custLinFactNeighborX="-100000" custLinFactNeighborY="1824"/>
      <dgm:spPr/>
    </dgm:pt>
    <dgm:pt modelId="{6EC48660-6B9E-4BF5-B3BA-0DFD34EC4D88}" type="pres">
      <dgm:prSet presAssocID="{BE1A9990-C1D5-4632-83B3-403CAFFD7BB5}" presName="theList" presStyleCnt="0"/>
      <dgm:spPr/>
    </dgm:pt>
    <dgm:pt modelId="{534C4141-61E6-4B80-AE3F-A0F058D27EBA}" type="pres">
      <dgm:prSet presAssocID="{8647CF99-6810-482A-BEDE-42F46DA0DC6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BDBE0-6B78-46FC-AA8F-6ADF8125BC5E}" type="pres">
      <dgm:prSet presAssocID="{8647CF99-6810-482A-BEDE-42F46DA0DC69}" presName="aSpace" presStyleCnt="0"/>
      <dgm:spPr/>
    </dgm:pt>
    <dgm:pt modelId="{814699F3-081A-427A-89BE-4C5D41E9C67E}" type="pres">
      <dgm:prSet presAssocID="{D9AB24AA-1EFD-4F22-A38A-2001E08AD29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03D9C-B22C-4B2F-8293-631297928B10}" type="pres">
      <dgm:prSet presAssocID="{D9AB24AA-1EFD-4F22-A38A-2001E08AD297}" presName="aSpace" presStyleCnt="0"/>
      <dgm:spPr/>
    </dgm:pt>
    <dgm:pt modelId="{6F56B918-7355-4281-975A-2B80C6313625}" type="pres">
      <dgm:prSet presAssocID="{664D1002-342B-4058-8A68-6B4C80B28CE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C7CF1-518B-4563-96BF-3930B26B56ED}" type="pres">
      <dgm:prSet presAssocID="{664D1002-342B-4058-8A68-6B4C80B28CE7}" presName="aSpace" presStyleCnt="0"/>
      <dgm:spPr/>
    </dgm:pt>
  </dgm:ptLst>
  <dgm:cxnLst>
    <dgm:cxn modelId="{D735851D-D2BE-48C3-ACAF-CB5FFA065AB9}" type="presOf" srcId="{8647CF99-6810-482A-BEDE-42F46DA0DC69}" destId="{534C4141-61E6-4B80-AE3F-A0F058D27EBA}" srcOrd="0" destOrd="0" presId="urn:microsoft.com/office/officeart/2005/8/layout/pyramid2"/>
    <dgm:cxn modelId="{16D33A5A-73D2-49E8-9E1C-59F24729380E}" srcId="{BE1A9990-C1D5-4632-83B3-403CAFFD7BB5}" destId="{D9AB24AA-1EFD-4F22-A38A-2001E08AD297}" srcOrd="1" destOrd="0" parTransId="{5BE28380-9F49-4881-A801-6776A9CB57DF}" sibTransId="{2928DA7A-CEC7-45FE-8977-33CBB81421FE}"/>
    <dgm:cxn modelId="{2F70C21E-2205-4878-9EA4-6E6E17EF1FE1}" srcId="{BE1A9990-C1D5-4632-83B3-403CAFFD7BB5}" destId="{664D1002-342B-4058-8A68-6B4C80B28CE7}" srcOrd="2" destOrd="0" parTransId="{C429F964-E439-4DB6-9889-0BCEC2018D1E}" sibTransId="{D4270F4D-D14D-4CB0-8BD7-95F4FF19E1B2}"/>
    <dgm:cxn modelId="{09B034FA-54DF-4687-8990-E4C774A14B87}" type="presOf" srcId="{BE1A9990-C1D5-4632-83B3-403CAFFD7BB5}" destId="{4132BCF7-0C2B-4405-BF43-D43F2E9E1C7C}" srcOrd="0" destOrd="0" presId="urn:microsoft.com/office/officeart/2005/8/layout/pyramid2"/>
    <dgm:cxn modelId="{CDE0E7B1-70F9-4EA2-B3F2-DE0E4F8C9BB5}" type="presOf" srcId="{664D1002-342B-4058-8A68-6B4C80B28CE7}" destId="{6F56B918-7355-4281-975A-2B80C6313625}" srcOrd="0" destOrd="0" presId="urn:microsoft.com/office/officeart/2005/8/layout/pyramid2"/>
    <dgm:cxn modelId="{8F03EF36-E92B-4593-8689-B236F950791B}" type="presOf" srcId="{D9AB24AA-1EFD-4F22-A38A-2001E08AD297}" destId="{814699F3-081A-427A-89BE-4C5D41E9C67E}" srcOrd="0" destOrd="0" presId="urn:microsoft.com/office/officeart/2005/8/layout/pyramid2"/>
    <dgm:cxn modelId="{8410E21D-D6D7-47A0-9C50-DE4E3D2AC1F4}" srcId="{BE1A9990-C1D5-4632-83B3-403CAFFD7BB5}" destId="{8647CF99-6810-482A-BEDE-42F46DA0DC69}" srcOrd="0" destOrd="0" parTransId="{4B02F5FC-4AE8-4941-BDCE-AA5F70E746BB}" sibTransId="{7EE7635B-3F4D-4DA4-9EB3-51F9BFA0A686}"/>
    <dgm:cxn modelId="{B1B8AD24-77AB-41BC-91CE-B13F24020185}" type="presParOf" srcId="{4132BCF7-0C2B-4405-BF43-D43F2E9E1C7C}" destId="{39B3B4D9-D709-41B4-B7C1-FE5D3FC40FCA}" srcOrd="0" destOrd="0" presId="urn:microsoft.com/office/officeart/2005/8/layout/pyramid2"/>
    <dgm:cxn modelId="{84FE0648-F36D-450A-A945-DFEADFEC3284}" type="presParOf" srcId="{4132BCF7-0C2B-4405-BF43-D43F2E9E1C7C}" destId="{6EC48660-6B9E-4BF5-B3BA-0DFD34EC4D88}" srcOrd="1" destOrd="0" presId="urn:microsoft.com/office/officeart/2005/8/layout/pyramid2"/>
    <dgm:cxn modelId="{EF418619-9BC1-4C6C-8E02-8A4521DD20E7}" type="presParOf" srcId="{6EC48660-6B9E-4BF5-B3BA-0DFD34EC4D88}" destId="{534C4141-61E6-4B80-AE3F-A0F058D27EBA}" srcOrd="0" destOrd="0" presId="urn:microsoft.com/office/officeart/2005/8/layout/pyramid2"/>
    <dgm:cxn modelId="{9A7050E6-59FB-4CBB-AC31-319D6E003B04}" type="presParOf" srcId="{6EC48660-6B9E-4BF5-B3BA-0DFD34EC4D88}" destId="{ADEBDBE0-6B78-46FC-AA8F-6ADF8125BC5E}" srcOrd="1" destOrd="0" presId="urn:microsoft.com/office/officeart/2005/8/layout/pyramid2"/>
    <dgm:cxn modelId="{ECDED97F-ABCE-4C9E-A4CF-C938C438C48E}" type="presParOf" srcId="{6EC48660-6B9E-4BF5-B3BA-0DFD34EC4D88}" destId="{814699F3-081A-427A-89BE-4C5D41E9C67E}" srcOrd="2" destOrd="0" presId="urn:microsoft.com/office/officeart/2005/8/layout/pyramid2"/>
    <dgm:cxn modelId="{472F6B77-6E35-4C9C-B6DD-5AE3ABC79996}" type="presParOf" srcId="{6EC48660-6B9E-4BF5-B3BA-0DFD34EC4D88}" destId="{DA003D9C-B22C-4B2F-8293-631297928B10}" srcOrd="3" destOrd="0" presId="urn:microsoft.com/office/officeart/2005/8/layout/pyramid2"/>
    <dgm:cxn modelId="{EC8EC341-ADCF-4EE1-8018-17226AFABD8C}" type="presParOf" srcId="{6EC48660-6B9E-4BF5-B3BA-0DFD34EC4D88}" destId="{6F56B918-7355-4281-975A-2B80C6313625}" srcOrd="4" destOrd="0" presId="urn:microsoft.com/office/officeart/2005/8/layout/pyramid2"/>
    <dgm:cxn modelId="{E73CB379-04CA-4A3D-9FAB-28D71B72BD89}" type="presParOf" srcId="{6EC48660-6B9E-4BF5-B3BA-0DFD34EC4D88}" destId="{D03C7CF1-518B-4563-96BF-3930B26B56E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952CAF-46FA-4A16-9E30-E90D717DEA8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4E177900-7AA7-4CB9-9FD9-F55E472C9E10}">
      <dgm:prSet phldrT="[Текст]" phldr="1"/>
      <dgm:spPr/>
      <dgm:t>
        <a:bodyPr/>
        <a:lstStyle/>
        <a:p>
          <a:endParaRPr lang="ru-RU" dirty="0"/>
        </a:p>
      </dgm:t>
    </dgm:pt>
    <dgm:pt modelId="{7373ABA3-F64F-4A1E-BA9D-166615CBAC12}" type="parTrans" cxnId="{8D6E45F9-A6AF-48DF-BAE0-32388050F41C}">
      <dgm:prSet/>
      <dgm:spPr/>
      <dgm:t>
        <a:bodyPr/>
        <a:lstStyle/>
        <a:p>
          <a:endParaRPr lang="ru-RU"/>
        </a:p>
      </dgm:t>
    </dgm:pt>
    <dgm:pt modelId="{1C7CBB13-66EC-4DC1-AFF8-1E96A69A983C}" type="sibTrans" cxnId="{8D6E45F9-A6AF-48DF-BAE0-32388050F41C}">
      <dgm:prSet/>
      <dgm:spPr/>
      <dgm:t>
        <a:bodyPr/>
        <a:lstStyle/>
        <a:p>
          <a:endParaRPr lang="ru-RU" dirty="0"/>
        </a:p>
      </dgm:t>
    </dgm:pt>
    <dgm:pt modelId="{437EBF75-FE91-46FE-A18A-10B178A7EDE6}">
      <dgm:prSet phldrT="[Текст]" phldr="1"/>
      <dgm:spPr/>
      <dgm:t>
        <a:bodyPr/>
        <a:lstStyle/>
        <a:p>
          <a:endParaRPr lang="ru-RU" dirty="0"/>
        </a:p>
      </dgm:t>
    </dgm:pt>
    <dgm:pt modelId="{683773F2-7640-487E-844B-9594557E3273}" type="parTrans" cxnId="{449FC9B4-E4C9-41EF-B11A-6C1850F47008}">
      <dgm:prSet/>
      <dgm:spPr/>
      <dgm:t>
        <a:bodyPr/>
        <a:lstStyle/>
        <a:p>
          <a:endParaRPr lang="ru-RU"/>
        </a:p>
      </dgm:t>
    </dgm:pt>
    <dgm:pt modelId="{A7472C53-EF47-4F0C-9808-66E48892E276}" type="sibTrans" cxnId="{449FC9B4-E4C9-41EF-B11A-6C1850F47008}">
      <dgm:prSet/>
      <dgm:spPr/>
      <dgm:t>
        <a:bodyPr/>
        <a:lstStyle/>
        <a:p>
          <a:endParaRPr lang="ru-RU"/>
        </a:p>
      </dgm:t>
    </dgm:pt>
    <dgm:pt modelId="{97139295-ADFA-4B87-8AA9-27AF99CF9065}">
      <dgm:prSet phldrT="[Текст]" phldr="1"/>
      <dgm:spPr/>
      <dgm:t>
        <a:bodyPr/>
        <a:lstStyle/>
        <a:p>
          <a:endParaRPr lang="ru-RU" dirty="0"/>
        </a:p>
      </dgm:t>
    </dgm:pt>
    <dgm:pt modelId="{C388C1B5-AA0D-44C1-93EF-931C76E8262C}" type="parTrans" cxnId="{4F23A2A8-B0A4-4F85-996A-2A773BB246D1}">
      <dgm:prSet/>
      <dgm:spPr/>
      <dgm:t>
        <a:bodyPr/>
        <a:lstStyle/>
        <a:p>
          <a:endParaRPr lang="ru-RU"/>
        </a:p>
      </dgm:t>
    </dgm:pt>
    <dgm:pt modelId="{686CB8DE-73DE-4AFB-A625-832AB8AB6DD3}" type="sibTrans" cxnId="{4F23A2A8-B0A4-4F85-996A-2A773BB246D1}">
      <dgm:prSet/>
      <dgm:spPr/>
      <dgm:t>
        <a:bodyPr/>
        <a:lstStyle/>
        <a:p>
          <a:endParaRPr lang="ru-RU"/>
        </a:p>
      </dgm:t>
    </dgm:pt>
    <dgm:pt modelId="{C7F37572-760C-43E2-96A7-01399053C90D}">
      <dgm:prSet phldrT="[Текст]" phldr="1"/>
      <dgm:spPr/>
      <dgm:t>
        <a:bodyPr/>
        <a:lstStyle/>
        <a:p>
          <a:endParaRPr lang="ru-RU" dirty="0"/>
        </a:p>
      </dgm:t>
    </dgm:pt>
    <dgm:pt modelId="{8D50B27A-9CB6-40DA-B373-493FE1511FAC}" type="parTrans" cxnId="{1FB873A0-9CE9-4787-8F5F-ED912A1909B3}">
      <dgm:prSet/>
      <dgm:spPr/>
      <dgm:t>
        <a:bodyPr/>
        <a:lstStyle/>
        <a:p>
          <a:endParaRPr lang="ru-RU"/>
        </a:p>
      </dgm:t>
    </dgm:pt>
    <dgm:pt modelId="{789CD470-E7EF-40EC-BACE-5791B6AB6957}" type="sibTrans" cxnId="{1FB873A0-9CE9-4787-8F5F-ED912A1909B3}">
      <dgm:prSet/>
      <dgm:spPr/>
      <dgm:t>
        <a:bodyPr/>
        <a:lstStyle/>
        <a:p>
          <a:endParaRPr lang="ru-RU"/>
        </a:p>
      </dgm:t>
    </dgm:pt>
    <dgm:pt modelId="{D0062AF7-1FC8-42F6-9A30-7A6A01E82E1E}">
      <dgm:prSet phldrT="[Текст]" phldr="1"/>
      <dgm:spPr/>
      <dgm:t>
        <a:bodyPr/>
        <a:lstStyle/>
        <a:p>
          <a:endParaRPr lang="ru-RU" dirty="0"/>
        </a:p>
      </dgm:t>
    </dgm:pt>
    <dgm:pt modelId="{5A8C6AD7-9E42-4D5D-8FA8-3CEB2A90CF83}" type="parTrans" cxnId="{E3CEBB60-ACC0-48BB-BB59-F720D43D02A6}">
      <dgm:prSet/>
      <dgm:spPr/>
      <dgm:t>
        <a:bodyPr/>
        <a:lstStyle/>
        <a:p>
          <a:endParaRPr lang="ru-RU"/>
        </a:p>
      </dgm:t>
    </dgm:pt>
    <dgm:pt modelId="{82280889-F5E1-4D67-89CF-9405EC41D68B}" type="sibTrans" cxnId="{E3CEBB60-ACC0-48BB-BB59-F720D43D02A6}">
      <dgm:prSet/>
      <dgm:spPr/>
      <dgm:t>
        <a:bodyPr/>
        <a:lstStyle/>
        <a:p>
          <a:endParaRPr lang="ru-RU"/>
        </a:p>
      </dgm:t>
    </dgm:pt>
    <dgm:pt modelId="{2E7945EF-12CA-4B55-B61D-07BB83388C19}" type="pres">
      <dgm:prSet presAssocID="{4B952CAF-46FA-4A16-9E30-E90D717DEA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2507D1-2E79-4D6B-A059-A2F3E64D5BCB}" type="pres">
      <dgm:prSet presAssocID="{4B952CAF-46FA-4A16-9E30-E90D717DEA8C}" presName="cycle" presStyleCnt="0"/>
      <dgm:spPr/>
    </dgm:pt>
    <dgm:pt modelId="{F8058875-AC2D-42EE-801C-1C3C1CA3FDF7}" type="pres">
      <dgm:prSet presAssocID="{4E177900-7AA7-4CB9-9FD9-F55E472C9E10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E273E-5D91-4727-A9EA-D3C6ECB302B9}" type="pres">
      <dgm:prSet presAssocID="{1C7CBB13-66EC-4DC1-AFF8-1E96A69A983C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57BE51B5-C2FC-48EB-AB08-B65947184BA3}" type="pres">
      <dgm:prSet presAssocID="{437EBF75-FE91-46FE-A18A-10B178A7EDE6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E34BA-5752-43A2-9416-A27C83E03F57}" type="pres">
      <dgm:prSet presAssocID="{97139295-ADFA-4B87-8AA9-27AF99CF9065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E7E4A-04A1-40E8-944A-500601EA1DEA}" type="pres">
      <dgm:prSet presAssocID="{C7F37572-760C-43E2-96A7-01399053C90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E6ABF-11D4-410C-BD8B-4F1AFA12B42D}" type="pres">
      <dgm:prSet presAssocID="{D0062AF7-1FC8-42F6-9A30-7A6A01E82E1E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8D8CA0-4E54-4D96-B9CC-D4C50B99D4C2}" type="presOf" srcId="{97139295-ADFA-4B87-8AA9-27AF99CF9065}" destId="{E32E34BA-5752-43A2-9416-A27C83E03F57}" srcOrd="0" destOrd="0" presId="urn:microsoft.com/office/officeart/2005/8/layout/cycle3"/>
    <dgm:cxn modelId="{E3CEBB60-ACC0-48BB-BB59-F720D43D02A6}" srcId="{4B952CAF-46FA-4A16-9E30-E90D717DEA8C}" destId="{D0062AF7-1FC8-42F6-9A30-7A6A01E82E1E}" srcOrd="4" destOrd="0" parTransId="{5A8C6AD7-9E42-4D5D-8FA8-3CEB2A90CF83}" sibTransId="{82280889-F5E1-4D67-89CF-9405EC41D68B}"/>
    <dgm:cxn modelId="{2C658EF3-5C9B-4C22-B20F-888DDF71FCDF}" type="presOf" srcId="{437EBF75-FE91-46FE-A18A-10B178A7EDE6}" destId="{57BE51B5-C2FC-48EB-AB08-B65947184BA3}" srcOrd="0" destOrd="0" presId="urn:microsoft.com/office/officeart/2005/8/layout/cycle3"/>
    <dgm:cxn modelId="{F5C48BF6-347E-408D-8A6E-0F7F4D62E584}" type="presOf" srcId="{4B952CAF-46FA-4A16-9E30-E90D717DEA8C}" destId="{2E7945EF-12CA-4B55-B61D-07BB83388C19}" srcOrd="0" destOrd="0" presId="urn:microsoft.com/office/officeart/2005/8/layout/cycle3"/>
    <dgm:cxn modelId="{4F23A2A8-B0A4-4F85-996A-2A773BB246D1}" srcId="{4B952CAF-46FA-4A16-9E30-E90D717DEA8C}" destId="{97139295-ADFA-4B87-8AA9-27AF99CF9065}" srcOrd="2" destOrd="0" parTransId="{C388C1B5-AA0D-44C1-93EF-931C76E8262C}" sibTransId="{686CB8DE-73DE-4AFB-A625-832AB8AB6DD3}"/>
    <dgm:cxn modelId="{449FC9B4-E4C9-41EF-B11A-6C1850F47008}" srcId="{4B952CAF-46FA-4A16-9E30-E90D717DEA8C}" destId="{437EBF75-FE91-46FE-A18A-10B178A7EDE6}" srcOrd="1" destOrd="0" parTransId="{683773F2-7640-487E-844B-9594557E3273}" sibTransId="{A7472C53-EF47-4F0C-9808-66E48892E276}"/>
    <dgm:cxn modelId="{BBA58977-6327-4D79-B7C2-29C1268E5D47}" type="presOf" srcId="{1C7CBB13-66EC-4DC1-AFF8-1E96A69A983C}" destId="{4A1E273E-5D91-4727-A9EA-D3C6ECB302B9}" srcOrd="0" destOrd="0" presId="urn:microsoft.com/office/officeart/2005/8/layout/cycle3"/>
    <dgm:cxn modelId="{1FB873A0-9CE9-4787-8F5F-ED912A1909B3}" srcId="{4B952CAF-46FA-4A16-9E30-E90D717DEA8C}" destId="{C7F37572-760C-43E2-96A7-01399053C90D}" srcOrd="3" destOrd="0" parTransId="{8D50B27A-9CB6-40DA-B373-493FE1511FAC}" sibTransId="{789CD470-E7EF-40EC-BACE-5791B6AB6957}"/>
    <dgm:cxn modelId="{EAD5F417-AA6A-4BC7-B2DE-1499697569BB}" type="presOf" srcId="{4E177900-7AA7-4CB9-9FD9-F55E472C9E10}" destId="{F8058875-AC2D-42EE-801C-1C3C1CA3FDF7}" srcOrd="0" destOrd="0" presId="urn:microsoft.com/office/officeart/2005/8/layout/cycle3"/>
    <dgm:cxn modelId="{8D6E45F9-A6AF-48DF-BAE0-32388050F41C}" srcId="{4B952CAF-46FA-4A16-9E30-E90D717DEA8C}" destId="{4E177900-7AA7-4CB9-9FD9-F55E472C9E10}" srcOrd="0" destOrd="0" parTransId="{7373ABA3-F64F-4A1E-BA9D-166615CBAC12}" sibTransId="{1C7CBB13-66EC-4DC1-AFF8-1E96A69A983C}"/>
    <dgm:cxn modelId="{DC6D7681-D332-41E4-9DC7-57221410D01C}" type="presOf" srcId="{D0062AF7-1FC8-42F6-9A30-7A6A01E82E1E}" destId="{A9CE6ABF-11D4-410C-BD8B-4F1AFA12B42D}" srcOrd="0" destOrd="0" presId="urn:microsoft.com/office/officeart/2005/8/layout/cycle3"/>
    <dgm:cxn modelId="{26B95984-23E0-47B5-8EA8-E17265E97DE6}" type="presOf" srcId="{C7F37572-760C-43E2-96A7-01399053C90D}" destId="{DC3E7E4A-04A1-40E8-944A-500601EA1DEA}" srcOrd="0" destOrd="0" presId="urn:microsoft.com/office/officeart/2005/8/layout/cycle3"/>
    <dgm:cxn modelId="{98529E32-9F32-438F-A67D-A05721DDCE89}" type="presParOf" srcId="{2E7945EF-12CA-4B55-B61D-07BB83388C19}" destId="{A92507D1-2E79-4D6B-A059-A2F3E64D5BCB}" srcOrd="0" destOrd="0" presId="urn:microsoft.com/office/officeart/2005/8/layout/cycle3"/>
    <dgm:cxn modelId="{2A6CE9B5-B023-48E4-B84F-2D8940AEB586}" type="presParOf" srcId="{A92507D1-2E79-4D6B-A059-A2F3E64D5BCB}" destId="{F8058875-AC2D-42EE-801C-1C3C1CA3FDF7}" srcOrd="0" destOrd="0" presId="urn:microsoft.com/office/officeart/2005/8/layout/cycle3"/>
    <dgm:cxn modelId="{72FDC99A-16FE-4D62-9CF5-1C738D009D8F}" type="presParOf" srcId="{A92507D1-2E79-4D6B-A059-A2F3E64D5BCB}" destId="{4A1E273E-5D91-4727-A9EA-D3C6ECB302B9}" srcOrd="1" destOrd="0" presId="urn:microsoft.com/office/officeart/2005/8/layout/cycle3"/>
    <dgm:cxn modelId="{387330E9-40E4-45F0-B926-57503051C82E}" type="presParOf" srcId="{A92507D1-2E79-4D6B-A059-A2F3E64D5BCB}" destId="{57BE51B5-C2FC-48EB-AB08-B65947184BA3}" srcOrd="2" destOrd="0" presId="urn:microsoft.com/office/officeart/2005/8/layout/cycle3"/>
    <dgm:cxn modelId="{02119A0D-1613-46ED-A931-C05DBF2C20AA}" type="presParOf" srcId="{A92507D1-2E79-4D6B-A059-A2F3E64D5BCB}" destId="{E32E34BA-5752-43A2-9416-A27C83E03F57}" srcOrd="3" destOrd="0" presId="urn:microsoft.com/office/officeart/2005/8/layout/cycle3"/>
    <dgm:cxn modelId="{3578D403-448C-43A8-AB10-34E711D3357F}" type="presParOf" srcId="{A92507D1-2E79-4D6B-A059-A2F3E64D5BCB}" destId="{DC3E7E4A-04A1-40E8-944A-500601EA1DEA}" srcOrd="4" destOrd="0" presId="urn:microsoft.com/office/officeart/2005/8/layout/cycle3"/>
    <dgm:cxn modelId="{EDF8A937-01EF-4DCE-820A-9DFA015FF182}" type="presParOf" srcId="{A92507D1-2E79-4D6B-A059-A2F3E64D5BCB}" destId="{A9CE6ABF-11D4-410C-BD8B-4F1AFA12B42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011D01-5AD2-45D4-9019-242EEA7DDE7A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DDF84A-EA40-45FB-A87E-7DDC4232DA99}">
      <dgm:prSet phldrT="[Текст]"/>
      <dgm:spPr/>
      <dgm:t>
        <a:bodyPr/>
        <a:lstStyle/>
        <a:p>
          <a:r>
            <a:rPr lang="ru-RU" dirty="0" smtClean="0"/>
            <a:t>Законодательная инициатива</a:t>
          </a:r>
          <a:endParaRPr lang="ru-RU" dirty="0"/>
        </a:p>
      </dgm:t>
    </dgm:pt>
    <dgm:pt modelId="{30185EB5-4B3C-4CBF-A70E-D133BB0F1BB2}" type="parTrans" cxnId="{695EE4D3-7FD4-4740-B3DE-30C81BA4E447}">
      <dgm:prSet/>
      <dgm:spPr/>
      <dgm:t>
        <a:bodyPr/>
        <a:lstStyle/>
        <a:p>
          <a:endParaRPr lang="ru-RU"/>
        </a:p>
      </dgm:t>
    </dgm:pt>
    <dgm:pt modelId="{47B7748E-368C-42A7-96C7-EA4E7CCBDE5F}" type="sibTrans" cxnId="{695EE4D3-7FD4-4740-B3DE-30C81BA4E447}">
      <dgm:prSet/>
      <dgm:spPr/>
      <dgm:t>
        <a:bodyPr/>
        <a:lstStyle/>
        <a:p>
          <a:endParaRPr lang="ru-RU"/>
        </a:p>
      </dgm:t>
    </dgm:pt>
    <dgm:pt modelId="{7ED6C33A-C56C-4DC2-8B96-DF66B42B3C8A}">
      <dgm:prSet phldrT="[Текст]"/>
      <dgm:spPr/>
      <dgm:t>
        <a:bodyPr/>
        <a:lstStyle/>
        <a:p>
          <a:r>
            <a:rPr lang="ru-RU" dirty="0" smtClean="0"/>
            <a:t>Право отдельных субъектов вносить предложения об изменении закона</a:t>
          </a:r>
          <a:endParaRPr lang="ru-RU" dirty="0"/>
        </a:p>
      </dgm:t>
    </dgm:pt>
    <dgm:pt modelId="{0633180D-1BE5-4255-A478-D28B65BCF61F}" type="parTrans" cxnId="{CB2F944D-76F9-4EA1-8A8A-6A4EC5A516F4}">
      <dgm:prSet/>
      <dgm:spPr/>
      <dgm:t>
        <a:bodyPr/>
        <a:lstStyle/>
        <a:p>
          <a:endParaRPr lang="ru-RU"/>
        </a:p>
      </dgm:t>
    </dgm:pt>
    <dgm:pt modelId="{BD96AA3F-D317-4B1A-AEAF-9524ECF4B4F1}" type="sibTrans" cxnId="{CB2F944D-76F9-4EA1-8A8A-6A4EC5A516F4}">
      <dgm:prSet/>
      <dgm:spPr/>
      <dgm:t>
        <a:bodyPr/>
        <a:lstStyle/>
        <a:p>
          <a:endParaRPr lang="ru-RU"/>
        </a:p>
      </dgm:t>
    </dgm:pt>
    <dgm:pt modelId="{035D1657-FE1E-4764-B16B-5DB91BFB306F}">
      <dgm:prSet phldrT="[Текст]"/>
      <dgm:spPr/>
      <dgm:t>
        <a:bodyPr/>
        <a:lstStyle/>
        <a:p>
          <a:r>
            <a:rPr lang="ru-RU" dirty="0" smtClean="0"/>
            <a:t>Это право порождает обязанность рассмотреть предложение</a:t>
          </a:r>
          <a:endParaRPr lang="ru-RU" dirty="0"/>
        </a:p>
      </dgm:t>
    </dgm:pt>
    <dgm:pt modelId="{1B16A968-550D-4D1D-85B5-8F22D84743EC}" type="parTrans" cxnId="{F31BD6B3-164C-4AC8-86BF-551EDB5B3A4D}">
      <dgm:prSet/>
      <dgm:spPr/>
      <dgm:t>
        <a:bodyPr/>
        <a:lstStyle/>
        <a:p>
          <a:endParaRPr lang="ru-RU"/>
        </a:p>
      </dgm:t>
    </dgm:pt>
    <dgm:pt modelId="{8BE087C0-B447-434C-AC79-44FB2DFE06B4}" type="sibTrans" cxnId="{F31BD6B3-164C-4AC8-86BF-551EDB5B3A4D}">
      <dgm:prSet/>
      <dgm:spPr/>
      <dgm:t>
        <a:bodyPr/>
        <a:lstStyle/>
        <a:p>
          <a:endParaRPr lang="ru-RU"/>
        </a:p>
      </dgm:t>
    </dgm:pt>
    <dgm:pt modelId="{F181E5F3-6DA9-4137-9A35-A05055A15888}">
      <dgm:prSet phldrT="[Текст]"/>
      <dgm:spPr/>
      <dgm:t>
        <a:bodyPr/>
        <a:lstStyle/>
        <a:p>
          <a:r>
            <a:rPr lang="ru-RU" dirty="0" smtClean="0"/>
            <a:t>Обсуждение законопроекта</a:t>
          </a:r>
          <a:endParaRPr lang="ru-RU" dirty="0"/>
        </a:p>
      </dgm:t>
    </dgm:pt>
    <dgm:pt modelId="{90F437E1-A808-47B8-88AB-B30E144E13CA}" type="parTrans" cxnId="{F87A3FA6-BA8E-460C-BD24-3EF78C7934DE}">
      <dgm:prSet/>
      <dgm:spPr/>
      <dgm:t>
        <a:bodyPr/>
        <a:lstStyle/>
        <a:p>
          <a:endParaRPr lang="ru-RU"/>
        </a:p>
      </dgm:t>
    </dgm:pt>
    <dgm:pt modelId="{96793556-7A48-40BA-B321-E6412D18BC65}" type="sibTrans" cxnId="{F87A3FA6-BA8E-460C-BD24-3EF78C7934DE}">
      <dgm:prSet/>
      <dgm:spPr/>
      <dgm:t>
        <a:bodyPr/>
        <a:lstStyle/>
        <a:p>
          <a:endParaRPr lang="ru-RU"/>
        </a:p>
      </dgm:t>
    </dgm:pt>
    <dgm:pt modelId="{7FA18CD3-3A36-472A-91B7-0B7B0AF9D5A7}">
      <dgm:prSet phldrT="[Текст]"/>
      <dgm:spPr/>
      <dgm:t>
        <a:bodyPr/>
        <a:lstStyle/>
        <a:p>
          <a:r>
            <a:rPr lang="ru-RU" dirty="0" smtClean="0"/>
            <a:t>Заслушивание субъекта внесшего законопроект</a:t>
          </a:r>
          <a:endParaRPr lang="ru-RU" dirty="0"/>
        </a:p>
      </dgm:t>
    </dgm:pt>
    <dgm:pt modelId="{EAA0EC3D-44BE-4095-971C-E1A314EC6670}" type="parTrans" cxnId="{A7F5DA62-126F-475E-A817-15C4ADA382B4}">
      <dgm:prSet/>
      <dgm:spPr/>
      <dgm:t>
        <a:bodyPr/>
        <a:lstStyle/>
        <a:p>
          <a:endParaRPr lang="ru-RU"/>
        </a:p>
      </dgm:t>
    </dgm:pt>
    <dgm:pt modelId="{485D092D-0242-460F-954F-E1A06364321C}" type="sibTrans" cxnId="{A7F5DA62-126F-475E-A817-15C4ADA382B4}">
      <dgm:prSet/>
      <dgm:spPr/>
      <dgm:t>
        <a:bodyPr/>
        <a:lstStyle/>
        <a:p>
          <a:endParaRPr lang="ru-RU"/>
        </a:p>
      </dgm:t>
    </dgm:pt>
    <dgm:pt modelId="{04504D8D-A65A-476B-B797-2DA97B4AD975}">
      <dgm:prSet phldrT="[Текст]"/>
      <dgm:spPr/>
      <dgm:t>
        <a:bodyPr/>
        <a:lstStyle/>
        <a:p>
          <a:r>
            <a:rPr lang="ru-RU" dirty="0" smtClean="0"/>
            <a:t>Три чтения</a:t>
          </a:r>
          <a:endParaRPr lang="ru-RU" dirty="0"/>
        </a:p>
      </dgm:t>
    </dgm:pt>
    <dgm:pt modelId="{BC5A4DA9-5C50-4C04-878F-79E1645567F2}" type="parTrans" cxnId="{033CD0E8-94DF-4D61-B884-4ADCA2B601E8}">
      <dgm:prSet/>
      <dgm:spPr/>
      <dgm:t>
        <a:bodyPr/>
        <a:lstStyle/>
        <a:p>
          <a:endParaRPr lang="ru-RU"/>
        </a:p>
      </dgm:t>
    </dgm:pt>
    <dgm:pt modelId="{7AFF45B0-8ADC-48C3-BDB3-81A8A91674BB}" type="sibTrans" cxnId="{033CD0E8-94DF-4D61-B884-4ADCA2B601E8}">
      <dgm:prSet/>
      <dgm:spPr/>
      <dgm:t>
        <a:bodyPr/>
        <a:lstStyle/>
        <a:p>
          <a:endParaRPr lang="ru-RU"/>
        </a:p>
      </dgm:t>
    </dgm:pt>
    <dgm:pt modelId="{C78D657A-AD23-49BC-8FEF-60854DBDEADD}">
      <dgm:prSet phldrT="[Текст]"/>
      <dgm:spPr/>
      <dgm:t>
        <a:bodyPr/>
        <a:lstStyle/>
        <a:p>
          <a:r>
            <a:rPr lang="ru-RU" dirty="0" smtClean="0"/>
            <a:t>Принятие закона</a:t>
          </a:r>
          <a:endParaRPr lang="ru-RU" dirty="0"/>
        </a:p>
      </dgm:t>
    </dgm:pt>
    <dgm:pt modelId="{1768B499-8B77-4996-BD44-945FA1F0875A}" type="parTrans" cxnId="{7C294347-D66A-4C36-B9CC-E1D305DD01DD}">
      <dgm:prSet/>
      <dgm:spPr/>
      <dgm:t>
        <a:bodyPr/>
        <a:lstStyle/>
        <a:p>
          <a:endParaRPr lang="ru-RU"/>
        </a:p>
      </dgm:t>
    </dgm:pt>
    <dgm:pt modelId="{6C779C41-819A-433A-916C-38E89F75B88A}" type="sibTrans" cxnId="{7C294347-D66A-4C36-B9CC-E1D305DD01DD}">
      <dgm:prSet/>
      <dgm:spPr/>
      <dgm:t>
        <a:bodyPr/>
        <a:lstStyle/>
        <a:p>
          <a:endParaRPr lang="ru-RU"/>
        </a:p>
      </dgm:t>
    </dgm:pt>
    <dgm:pt modelId="{8EDC91B1-C676-46E6-99DA-46721C464A09}">
      <dgm:prSet phldrT="[Текст]"/>
      <dgm:spPr/>
      <dgm:t>
        <a:bodyPr/>
        <a:lstStyle/>
        <a:p>
          <a:r>
            <a:rPr lang="ru-RU" dirty="0" smtClean="0"/>
            <a:t>Принятие закона Государственной Думой</a:t>
          </a:r>
          <a:endParaRPr lang="ru-RU" dirty="0"/>
        </a:p>
      </dgm:t>
    </dgm:pt>
    <dgm:pt modelId="{361387A0-4B0D-4B21-AE4D-1E091E5CCF19}" type="parTrans" cxnId="{435A7D16-5720-4F47-BD11-10039D38E971}">
      <dgm:prSet/>
      <dgm:spPr/>
      <dgm:t>
        <a:bodyPr/>
        <a:lstStyle/>
        <a:p>
          <a:endParaRPr lang="ru-RU"/>
        </a:p>
      </dgm:t>
    </dgm:pt>
    <dgm:pt modelId="{5CDF7413-66E7-4248-A0EE-33B5B9689BA7}" type="sibTrans" cxnId="{435A7D16-5720-4F47-BD11-10039D38E971}">
      <dgm:prSet/>
      <dgm:spPr/>
      <dgm:t>
        <a:bodyPr/>
        <a:lstStyle/>
        <a:p>
          <a:endParaRPr lang="ru-RU"/>
        </a:p>
      </dgm:t>
    </dgm:pt>
    <dgm:pt modelId="{17274A79-7EB3-452F-A5C9-FF0BD698248F}">
      <dgm:prSet phldrT="[Текст]"/>
      <dgm:spPr/>
      <dgm:t>
        <a:bodyPr/>
        <a:lstStyle/>
        <a:p>
          <a:r>
            <a:rPr lang="ru-RU" dirty="0" smtClean="0"/>
            <a:t>Одобрение закона Советом Федерации</a:t>
          </a:r>
          <a:endParaRPr lang="ru-RU" dirty="0"/>
        </a:p>
      </dgm:t>
    </dgm:pt>
    <dgm:pt modelId="{BDC2F924-4867-435C-9E15-82E7EC8AD0B3}" type="parTrans" cxnId="{C3577168-C599-4FE1-84D9-F3C9B2B4DCD1}">
      <dgm:prSet/>
      <dgm:spPr/>
      <dgm:t>
        <a:bodyPr/>
        <a:lstStyle/>
        <a:p>
          <a:endParaRPr lang="ru-RU"/>
        </a:p>
      </dgm:t>
    </dgm:pt>
    <dgm:pt modelId="{C89663C1-8A4C-4470-A0AA-8465E1E2DFE3}" type="sibTrans" cxnId="{C3577168-C599-4FE1-84D9-F3C9B2B4DCD1}">
      <dgm:prSet/>
      <dgm:spPr/>
      <dgm:t>
        <a:bodyPr/>
        <a:lstStyle/>
        <a:p>
          <a:endParaRPr lang="ru-RU"/>
        </a:p>
      </dgm:t>
    </dgm:pt>
    <dgm:pt modelId="{D0989B44-134F-40F2-88A6-B7E0F4496C6A}">
      <dgm:prSet phldrT="[Текст]"/>
      <dgm:spPr/>
      <dgm:t>
        <a:bodyPr/>
        <a:lstStyle/>
        <a:p>
          <a:endParaRPr lang="ru-RU" dirty="0"/>
        </a:p>
      </dgm:t>
    </dgm:pt>
    <dgm:pt modelId="{BF30ABD9-266C-40EB-88E2-3B61DF90D931}" type="parTrans" cxnId="{C7C337C3-1F7E-45D9-835D-0F6236A108DD}">
      <dgm:prSet/>
      <dgm:spPr/>
      <dgm:t>
        <a:bodyPr/>
        <a:lstStyle/>
        <a:p>
          <a:endParaRPr lang="ru-RU"/>
        </a:p>
      </dgm:t>
    </dgm:pt>
    <dgm:pt modelId="{CDD9B4C2-7712-4838-A419-AB5845161005}" type="sibTrans" cxnId="{C7C337C3-1F7E-45D9-835D-0F6236A108DD}">
      <dgm:prSet/>
      <dgm:spPr/>
      <dgm:t>
        <a:bodyPr/>
        <a:lstStyle/>
        <a:p>
          <a:endParaRPr lang="ru-RU"/>
        </a:p>
      </dgm:t>
    </dgm:pt>
    <dgm:pt modelId="{E4AB0EC8-FB0D-4D09-8553-F9100DA9DA40}">
      <dgm:prSet phldrT="[Текст]"/>
      <dgm:spPr/>
      <dgm:t>
        <a:bodyPr/>
        <a:lstStyle/>
        <a:p>
          <a:r>
            <a:rPr lang="ru-RU" dirty="0" smtClean="0"/>
            <a:t>Подписание закона Президентом</a:t>
          </a:r>
          <a:endParaRPr lang="ru-RU" dirty="0"/>
        </a:p>
      </dgm:t>
    </dgm:pt>
    <dgm:pt modelId="{C7FA2703-4A66-48AD-9F6F-72E0C8378FE7}" type="parTrans" cxnId="{9AB8CD4C-9B60-4283-99A7-BA46D961F6C2}">
      <dgm:prSet/>
      <dgm:spPr/>
      <dgm:t>
        <a:bodyPr/>
        <a:lstStyle/>
        <a:p>
          <a:endParaRPr lang="ru-RU"/>
        </a:p>
      </dgm:t>
    </dgm:pt>
    <dgm:pt modelId="{22481AF5-10FE-42A2-98D7-00DC09FB2824}" type="sibTrans" cxnId="{9AB8CD4C-9B60-4283-99A7-BA46D961F6C2}">
      <dgm:prSet/>
      <dgm:spPr/>
      <dgm:t>
        <a:bodyPr/>
        <a:lstStyle/>
        <a:p>
          <a:endParaRPr lang="ru-RU"/>
        </a:p>
      </dgm:t>
    </dgm:pt>
    <dgm:pt modelId="{9DB3FAE0-4254-4DE1-88BC-CF9100ACC776}" type="pres">
      <dgm:prSet presAssocID="{D5011D01-5AD2-45D4-9019-242EEA7DDE7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756BBD-1987-493A-B70F-5D7A4D5EF250}" type="pres">
      <dgm:prSet presAssocID="{D5DDF84A-EA40-45FB-A87E-7DDC4232DA99}" presName="circle1" presStyleLbl="node1" presStyleIdx="0" presStyleCnt="3"/>
      <dgm:spPr/>
    </dgm:pt>
    <dgm:pt modelId="{96C7F2B3-D5A2-405F-A66D-118F9C565629}" type="pres">
      <dgm:prSet presAssocID="{D5DDF84A-EA40-45FB-A87E-7DDC4232DA99}" presName="space" presStyleCnt="0"/>
      <dgm:spPr/>
    </dgm:pt>
    <dgm:pt modelId="{5C6958A0-C3B3-41ED-9DB5-3E9EC38CBA35}" type="pres">
      <dgm:prSet presAssocID="{D5DDF84A-EA40-45FB-A87E-7DDC4232DA99}" presName="rect1" presStyleLbl="alignAcc1" presStyleIdx="0" presStyleCnt="3" custScaleY="101305"/>
      <dgm:spPr/>
      <dgm:t>
        <a:bodyPr/>
        <a:lstStyle/>
        <a:p>
          <a:endParaRPr lang="ru-RU"/>
        </a:p>
      </dgm:t>
    </dgm:pt>
    <dgm:pt modelId="{724F3F3C-B44B-4566-A86A-DF6579BEE496}" type="pres">
      <dgm:prSet presAssocID="{F181E5F3-6DA9-4137-9A35-A05055A15888}" presName="vertSpace2" presStyleLbl="node1" presStyleIdx="0" presStyleCnt="3"/>
      <dgm:spPr/>
    </dgm:pt>
    <dgm:pt modelId="{B5DB23EF-E1AB-4CF4-A411-6B0BE484BDBA}" type="pres">
      <dgm:prSet presAssocID="{F181E5F3-6DA9-4137-9A35-A05055A15888}" presName="circle2" presStyleLbl="node1" presStyleIdx="1" presStyleCnt="3"/>
      <dgm:spPr/>
    </dgm:pt>
    <dgm:pt modelId="{C55D2B42-DEE7-4BD0-B169-B2122C74F62E}" type="pres">
      <dgm:prSet presAssocID="{F181E5F3-6DA9-4137-9A35-A05055A15888}" presName="rect2" presStyleLbl="alignAcc1" presStyleIdx="1" presStyleCnt="3" custScaleY="112844"/>
      <dgm:spPr/>
      <dgm:t>
        <a:bodyPr/>
        <a:lstStyle/>
        <a:p>
          <a:endParaRPr lang="ru-RU"/>
        </a:p>
      </dgm:t>
    </dgm:pt>
    <dgm:pt modelId="{6B1F6903-E825-4F60-B0DB-510B01DC596D}" type="pres">
      <dgm:prSet presAssocID="{C78D657A-AD23-49BC-8FEF-60854DBDEADD}" presName="vertSpace3" presStyleLbl="node1" presStyleIdx="1" presStyleCnt="3"/>
      <dgm:spPr/>
    </dgm:pt>
    <dgm:pt modelId="{07D2BC35-FEBF-4578-896A-98F5962ED5D3}" type="pres">
      <dgm:prSet presAssocID="{C78D657A-AD23-49BC-8FEF-60854DBDEADD}" presName="circle3" presStyleLbl="node1" presStyleIdx="2" presStyleCnt="3"/>
      <dgm:spPr/>
    </dgm:pt>
    <dgm:pt modelId="{4A1EEA9B-9879-45B9-95E9-55AB2A25B200}" type="pres">
      <dgm:prSet presAssocID="{C78D657A-AD23-49BC-8FEF-60854DBDEADD}" presName="rect3" presStyleLbl="alignAcc1" presStyleIdx="2" presStyleCnt="3"/>
      <dgm:spPr/>
      <dgm:t>
        <a:bodyPr/>
        <a:lstStyle/>
        <a:p>
          <a:endParaRPr lang="ru-RU"/>
        </a:p>
      </dgm:t>
    </dgm:pt>
    <dgm:pt modelId="{ECE6D41C-B52D-4199-B06F-27339EDF47C7}" type="pres">
      <dgm:prSet presAssocID="{D5DDF84A-EA40-45FB-A87E-7DDC4232DA99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8FA0D-C85A-46B1-8E7B-D3C1C11EF606}" type="pres">
      <dgm:prSet presAssocID="{D5DDF84A-EA40-45FB-A87E-7DDC4232DA99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D8C16-801F-4DD4-8C76-F0189B923887}" type="pres">
      <dgm:prSet presAssocID="{F181E5F3-6DA9-4137-9A35-A05055A15888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C5BB7-17BD-4260-8E46-C609DD797573}" type="pres">
      <dgm:prSet presAssocID="{F181E5F3-6DA9-4137-9A35-A05055A15888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60C39-14D5-49DB-9A85-33FF16CA1721}" type="pres">
      <dgm:prSet presAssocID="{C78D657A-AD23-49BC-8FEF-60854DBDEADD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D406E-41DF-4536-AE8E-79F49E0962DB}" type="pres">
      <dgm:prSet presAssocID="{C78D657A-AD23-49BC-8FEF-60854DBDEADD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C337C3-1F7E-45D9-835D-0F6236A108DD}" srcId="{F181E5F3-6DA9-4137-9A35-A05055A15888}" destId="{D0989B44-134F-40F2-88A6-B7E0F4496C6A}" srcOrd="1" destOrd="0" parTransId="{BF30ABD9-266C-40EB-88E2-3B61DF90D931}" sibTransId="{CDD9B4C2-7712-4838-A419-AB5845161005}"/>
    <dgm:cxn modelId="{06BD0EE3-067D-435E-8488-1CF95314BB48}" type="presOf" srcId="{7FA18CD3-3A36-472A-91B7-0B7B0AF9D5A7}" destId="{F8CC5BB7-17BD-4260-8E46-C609DD797573}" srcOrd="0" destOrd="0" presId="urn:microsoft.com/office/officeart/2005/8/layout/target3"/>
    <dgm:cxn modelId="{F87A3FA6-BA8E-460C-BD24-3EF78C7934DE}" srcId="{D5011D01-5AD2-45D4-9019-242EEA7DDE7A}" destId="{F181E5F3-6DA9-4137-9A35-A05055A15888}" srcOrd="1" destOrd="0" parTransId="{90F437E1-A808-47B8-88AB-B30E144E13CA}" sibTransId="{96793556-7A48-40BA-B321-E6412D18BC65}"/>
    <dgm:cxn modelId="{A573C25F-FCD1-4C95-9646-303407D1A511}" type="presOf" srcId="{7ED6C33A-C56C-4DC2-8B96-DF66B42B3C8A}" destId="{EF58FA0D-C85A-46B1-8E7B-D3C1C11EF606}" srcOrd="0" destOrd="0" presId="urn:microsoft.com/office/officeart/2005/8/layout/target3"/>
    <dgm:cxn modelId="{7C294347-D66A-4C36-B9CC-E1D305DD01DD}" srcId="{D5011D01-5AD2-45D4-9019-242EEA7DDE7A}" destId="{C78D657A-AD23-49BC-8FEF-60854DBDEADD}" srcOrd="2" destOrd="0" parTransId="{1768B499-8B77-4996-BD44-945FA1F0875A}" sibTransId="{6C779C41-819A-433A-916C-38E89F75B88A}"/>
    <dgm:cxn modelId="{B4D6CB64-06C9-4F4A-A0FA-75E79C2D5063}" type="presOf" srcId="{E4AB0EC8-FB0D-4D09-8553-F9100DA9DA40}" destId="{99BD406E-41DF-4536-AE8E-79F49E0962DB}" srcOrd="0" destOrd="2" presId="urn:microsoft.com/office/officeart/2005/8/layout/target3"/>
    <dgm:cxn modelId="{528427B3-5DEE-46C1-9B6F-BC9C0F09798E}" type="presOf" srcId="{04504D8D-A65A-476B-B797-2DA97B4AD975}" destId="{F8CC5BB7-17BD-4260-8E46-C609DD797573}" srcOrd="0" destOrd="2" presId="urn:microsoft.com/office/officeart/2005/8/layout/target3"/>
    <dgm:cxn modelId="{7B86B2DB-2C87-48CC-A3A0-238497312C71}" type="presOf" srcId="{C78D657A-AD23-49BC-8FEF-60854DBDEADD}" destId="{48F60C39-14D5-49DB-9A85-33FF16CA1721}" srcOrd="1" destOrd="0" presId="urn:microsoft.com/office/officeart/2005/8/layout/target3"/>
    <dgm:cxn modelId="{E61B895B-3A6D-40F1-969B-8B628088547C}" type="presOf" srcId="{F181E5F3-6DA9-4137-9A35-A05055A15888}" destId="{D7DD8C16-801F-4DD4-8C76-F0189B923887}" srcOrd="1" destOrd="0" presId="urn:microsoft.com/office/officeart/2005/8/layout/target3"/>
    <dgm:cxn modelId="{F31BD6B3-164C-4AC8-86BF-551EDB5B3A4D}" srcId="{D5DDF84A-EA40-45FB-A87E-7DDC4232DA99}" destId="{035D1657-FE1E-4764-B16B-5DB91BFB306F}" srcOrd="1" destOrd="0" parTransId="{1B16A968-550D-4D1D-85B5-8F22D84743EC}" sibTransId="{8BE087C0-B447-434C-AC79-44FB2DFE06B4}"/>
    <dgm:cxn modelId="{CB2F944D-76F9-4EA1-8A8A-6A4EC5A516F4}" srcId="{D5DDF84A-EA40-45FB-A87E-7DDC4232DA99}" destId="{7ED6C33A-C56C-4DC2-8B96-DF66B42B3C8A}" srcOrd="0" destOrd="0" parTransId="{0633180D-1BE5-4255-A478-D28B65BCF61F}" sibTransId="{BD96AA3F-D317-4B1A-AEAF-9524ECF4B4F1}"/>
    <dgm:cxn modelId="{695EE4D3-7FD4-4740-B3DE-30C81BA4E447}" srcId="{D5011D01-5AD2-45D4-9019-242EEA7DDE7A}" destId="{D5DDF84A-EA40-45FB-A87E-7DDC4232DA99}" srcOrd="0" destOrd="0" parTransId="{30185EB5-4B3C-4CBF-A70E-D133BB0F1BB2}" sibTransId="{47B7748E-368C-42A7-96C7-EA4E7CCBDE5F}"/>
    <dgm:cxn modelId="{9E419172-0E70-4892-80CB-0CA85E088FD2}" type="presOf" srcId="{D5DDF84A-EA40-45FB-A87E-7DDC4232DA99}" destId="{ECE6D41C-B52D-4199-B06F-27339EDF47C7}" srcOrd="1" destOrd="0" presId="urn:microsoft.com/office/officeart/2005/8/layout/target3"/>
    <dgm:cxn modelId="{8D218985-6273-4554-8C53-7C3942DBABA1}" type="presOf" srcId="{C78D657A-AD23-49BC-8FEF-60854DBDEADD}" destId="{4A1EEA9B-9879-45B9-95E9-55AB2A25B200}" srcOrd="0" destOrd="0" presId="urn:microsoft.com/office/officeart/2005/8/layout/target3"/>
    <dgm:cxn modelId="{72BF9F93-900A-4A90-AED0-B3A77EB6D39E}" type="presOf" srcId="{8EDC91B1-C676-46E6-99DA-46721C464A09}" destId="{99BD406E-41DF-4536-AE8E-79F49E0962DB}" srcOrd="0" destOrd="0" presId="urn:microsoft.com/office/officeart/2005/8/layout/target3"/>
    <dgm:cxn modelId="{435A7D16-5720-4F47-BD11-10039D38E971}" srcId="{C78D657A-AD23-49BC-8FEF-60854DBDEADD}" destId="{8EDC91B1-C676-46E6-99DA-46721C464A09}" srcOrd="0" destOrd="0" parTransId="{361387A0-4B0D-4B21-AE4D-1E091E5CCF19}" sibTransId="{5CDF7413-66E7-4248-A0EE-33B5B9689BA7}"/>
    <dgm:cxn modelId="{49564391-9604-45BD-AEA3-EC30E0A6C8FA}" type="presOf" srcId="{D5DDF84A-EA40-45FB-A87E-7DDC4232DA99}" destId="{5C6958A0-C3B3-41ED-9DB5-3E9EC38CBA35}" srcOrd="0" destOrd="0" presId="urn:microsoft.com/office/officeart/2005/8/layout/target3"/>
    <dgm:cxn modelId="{9AB8CD4C-9B60-4283-99A7-BA46D961F6C2}" srcId="{C78D657A-AD23-49BC-8FEF-60854DBDEADD}" destId="{E4AB0EC8-FB0D-4D09-8553-F9100DA9DA40}" srcOrd="2" destOrd="0" parTransId="{C7FA2703-4A66-48AD-9F6F-72E0C8378FE7}" sibTransId="{22481AF5-10FE-42A2-98D7-00DC09FB2824}"/>
    <dgm:cxn modelId="{058BD51B-64B5-4210-8FC6-4FDB6E8C1A04}" type="presOf" srcId="{F181E5F3-6DA9-4137-9A35-A05055A15888}" destId="{C55D2B42-DEE7-4BD0-B169-B2122C74F62E}" srcOrd="0" destOrd="0" presId="urn:microsoft.com/office/officeart/2005/8/layout/target3"/>
    <dgm:cxn modelId="{729B6E9C-9214-4599-AEE9-15629FFC38BE}" type="presOf" srcId="{035D1657-FE1E-4764-B16B-5DB91BFB306F}" destId="{EF58FA0D-C85A-46B1-8E7B-D3C1C11EF606}" srcOrd="0" destOrd="1" presId="urn:microsoft.com/office/officeart/2005/8/layout/target3"/>
    <dgm:cxn modelId="{033CD0E8-94DF-4D61-B884-4ADCA2B601E8}" srcId="{F181E5F3-6DA9-4137-9A35-A05055A15888}" destId="{04504D8D-A65A-476B-B797-2DA97B4AD975}" srcOrd="2" destOrd="0" parTransId="{BC5A4DA9-5C50-4C04-878F-79E1645567F2}" sibTransId="{7AFF45B0-8ADC-48C3-BDB3-81A8A91674BB}"/>
    <dgm:cxn modelId="{28030839-F387-498C-8D45-CEB0C3FAAF91}" type="presOf" srcId="{D5011D01-5AD2-45D4-9019-242EEA7DDE7A}" destId="{9DB3FAE0-4254-4DE1-88BC-CF9100ACC776}" srcOrd="0" destOrd="0" presId="urn:microsoft.com/office/officeart/2005/8/layout/target3"/>
    <dgm:cxn modelId="{A7F5DA62-126F-475E-A817-15C4ADA382B4}" srcId="{F181E5F3-6DA9-4137-9A35-A05055A15888}" destId="{7FA18CD3-3A36-472A-91B7-0B7B0AF9D5A7}" srcOrd="0" destOrd="0" parTransId="{EAA0EC3D-44BE-4095-971C-E1A314EC6670}" sibTransId="{485D092D-0242-460F-954F-E1A06364321C}"/>
    <dgm:cxn modelId="{6E31ABF7-FA9C-4A04-B153-258D7762FF7C}" type="presOf" srcId="{D0989B44-134F-40F2-88A6-B7E0F4496C6A}" destId="{F8CC5BB7-17BD-4260-8E46-C609DD797573}" srcOrd="0" destOrd="1" presId="urn:microsoft.com/office/officeart/2005/8/layout/target3"/>
    <dgm:cxn modelId="{3A14A771-1D2E-475B-8BF8-E4B9628A49BA}" type="presOf" srcId="{17274A79-7EB3-452F-A5C9-FF0BD698248F}" destId="{99BD406E-41DF-4536-AE8E-79F49E0962DB}" srcOrd="0" destOrd="1" presId="urn:microsoft.com/office/officeart/2005/8/layout/target3"/>
    <dgm:cxn modelId="{C3577168-C599-4FE1-84D9-F3C9B2B4DCD1}" srcId="{C78D657A-AD23-49BC-8FEF-60854DBDEADD}" destId="{17274A79-7EB3-452F-A5C9-FF0BD698248F}" srcOrd="1" destOrd="0" parTransId="{BDC2F924-4867-435C-9E15-82E7EC8AD0B3}" sibTransId="{C89663C1-8A4C-4470-A0AA-8465E1E2DFE3}"/>
    <dgm:cxn modelId="{9F4668D5-986A-4D04-9E78-32EB31D32614}" type="presParOf" srcId="{9DB3FAE0-4254-4DE1-88BC-CF9100ACC776}" destId="{6D756BBD-1987-493A-B70F-5D7A4D5EF250}" srcOrd="0" destOrd="0" presId="urn:microsoft.com/office/officeart/2005/8/layout/target3"/>
    <dgm:cxn modelId="{F4900BA2-F37B-4D55-83F4-812CAE434181}" type="presParOf" srcId="{9DB3FAE0-4254-4DE1-88BC-CF9100ACC776}" destId="{96C7F2B3-D5A2-405F-A66D-118F9C565629}" srcOrd="1" destOrd="0" presId="urn:microsoft.com/office/officeart/2005/8/layout/target3"/>
    <dgm:cxn modelId="{C1FCA7EB-8351-4EC7-94C0-1664BD488E4E}" type="presParOf" srcId="{9DB3FAE0-4254-4DE1-88BC-CF9100ACC776}" destId="{5C6958A0-C3B3-41ED-9DB5-3E9EC38CBA35}" srcOrd="2" destOrd="0" presId="urn:microsoft.com/office/officeart/2005/8/layout/target3"/>
    <dgm:cxn modelId="{AAF56390-BFA6-4DAB-896B-86576D02385C}" type="presParOf" srcId="{9DB3FAE0-4254-4DE1-88BC-CF9100ACC776}" destId="{724F3F3C-B44B-4566-A86A-DF6579BEE496}" srcOrd="3" destOrd="0" presId="urn:microsoft.com/office/officeart/2005/8/layout/target3"/>
    <dgm:cxn modelId="{58DDDBF1-646B-4C1B-868D-CF97B920180F}" type="presParOf" srcId="{9DB3FAE0-4254-4DE1-88BC-CF9100ACC776}" destId="{B5DB23EF-E1AB-4CF4-A411-6B0BE484BDBA}" srcOrd="4" destOrd="0" presId="urn:microsoft.com/office/officeart/2005/8/layout/target3"/>
    <dgm:cxn modelId="{58493F00-8780-43F7-8CA1-CF00DD5DC260}" type="presParOf" srcId="{9DB3FAE0-4254-4DE1-88BC-CF9100ACC776}" destId="{C55D2B42-DEE7-4BD0-B169-B2122C74F62E}" srcOrd="5" destOrd="0" presId="urn:microsoft.com/office/officeart/2005/8/layout/target3"/>
    <dgm:cxn modelId="{E7E21698-827D-47D6-831D-916D6F6568EC}" type="presParOf" srcId="{9DB3FAE0-4254-4DE1-88BC-CF9100ACC776}" destId="{6B1F6903-E825-4F60-B0DB-510B01DC596D}" srcOrd="6" destOrd="0" presId="urn:microsoft.com/office/officeart/2005/8/layout/target3"/>
    <dgm:cxn modelId="{9FF82D34-74CC-4AA6-A08F-2B4561A3F14A}" type="presParOf" srcId="{9DB3FAE0-4254-4DE1-88BC-CF9100ACC776}" destId="{07D2BC35-FEBF-4578-896A-98F5962ED5D3}" srcOrd="7" destOrd="0" presId="urn:microsoft.com/office/officeart/2005/8/layout/target3"/>
    <dgm:cxn modelId="{0E1DB5CF-4DFA-4D2B-A798-AF3858DE146D}" type="presParOf" srcId="{9DB3FAE0-4254-4DE1-88BC-CF9100ACC776}" destId="{4A1EEA9B-9879-45B9-95E9-55AB2A25B200}" srcOrd="8" destOrd="0" presId="urn:microsoft.com/office/officeart/2005/8/layout/target3"/>
    <dgm:cxn modelId="{4C1FCA57-EE9C-4A90-A6CA-F128ECC2C60E}" type="presParOf" srcId="{9DB3FAE0-4254-4DE1-88BC-CF9100ACC776}" destId="{ECE6D41C-B52D-4199-B06F-27339EDF47C7}" srcOrd="9" destOrd="0" presId="urn:microsoft.com/office/officeart/2005/8/layout/target3"/>
    <dgm:cxn modelId="{70EDE133-4BB5-4423-BF63-F5D1AFE0737B}" type="presParOf" srcId="{9DB3FAE0-4254-4DE1-88BC-CF9100ACC776}" destId="{EF58FA0D-C85A-46B1-8E7B-D3C1C11EF606}" srcOrd="10" destOrd="0" presId="urn:microsoft.com/office/officeart/2005/8/layout/target3"/>
    <dgm:cxn modelId="{A1B2C85C-8E02-42DE-BE27-BE47CCD5CC81}" type="presParOf" srcId="{9DB3FAE0-4254-4DE1-88BC-CF9100ACC776}" destId="{D7DD8C16-801F-4DD4-8C76-F0189B923887}" srcOrd="11" destOrd="0" presId="urn:microsoft.com/office/officeart/2005/8/layout/target3"/>
    <dgm:cxn modelId="{6EEDA585-A9AD-41EA-BDEA-9AF4608B08B7}" type="presParOf" srcId="{9DB3FAE0-4254-4DE1-88BC-CF9100ACC776}" destId="{F8CC5BB7-17BD-4260-8E46-C609DD797573}" srcOrd="12" destOrd="0" presId="urn:microsoft.com/office/officeart/2005/8/layout/target3"/>
    <dgm:cxn modelId="{C6EB51EC-CE35-4AB0-885A-5D694CA2B011}" type="presParOf" srcId="{9DB3FAE0-4254-4DE1-88BC-CF9100ACC776}" destId="{48F60C39-14D5-49DB-9A85-33FF16CA1721}" srcOrd="13" destOrd="0" presId="urn:microsoft.com/office/officeart/2005/8/layout/target3"/>
    <dgm:cxn modelId="{78BD324F-8DF9-4195-AF6F-52105C802537}" type="presParOf" srcId="{9DB3FAE0-4254-4DE1-88BC-CF9100ACC776}" destId="{99BD406E-41DF-4536-AE8E-79F49E0962D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3B4D9-D709-41B4-B7C1-FE5D3FC40FCA}">
      <dsp:nvSpPr>
        <dsp:cNvPr id="0" name=""/>
        <dsp:cNvSpPr/>
      </dsp:nvSpPr>
      <dsp:spPr>
        <a:xfrm>
          <a:off x="0" y="0"/>
          <a:ext cx="3511826" cy="452596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C4141-61E6-4B80-AE3F-A0F058D27EBA}">
      <dsp:nvSpPr>
        <dsp:cNvPr id="0" name=""/>
        <dsp:cNvSpPr/>
      </dsp:nvSpPr>
      <dsp:spPr>
        <a:xfrm>
          <a:off x="1755913" y="455027"/>
          <a:ext cx="2282686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конституция</a:t>
          </a:r>
          <a:endParaRPr lang="ru-RU" sz="1900" kern="1200" dirty="0"/>
        </a:p>
      </dsp:txBody>
      <dsp:txXfrm>
        <a:off x="1808213" y="507327"/>
        <a:ext cx="2178086" cy="966780"/>
      </dsp:txXfrm>
    </dsp:sp>
    <dsp:sp modelId="{814699F3-081A-427A-89BE-4C5D41E9C67E}">
      <dsp:nvSpPr>
        <dsp:cNvPr id="0" name=""/>
        <dsp:cNvSpPr/>
      </dsp:nvSpPr>
      <dsp:spPr>
        <a:xfrm>
          <a:off x="1755913" y="1660329"/>
          <a:ext cx="2282686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Федеральный конституционный закон</a:t>
          </a:r>
          <a:endParaRPr lang="ru-RU" sz="1900" kern="1200" dirty="0"/>
        </a:p>
      </dsp:txBody>
      <dsp:txXfrm>
        <a:off x="1808213" y="1712629"/>
        <a:ext cx="2178086" cy="966780"/>
      </dsp:txXfrm>
    </dsp:sp>
    <dsp:sp modelId="{6F56B918-7355-4281-975A-2B80C6313625}">
      <dsp:nvSpPr>
        <dsp:cNvPr id="0" name=""/>
        <dsp:cNvSpPr/>
      </dsp:nvSpPr>
      <dsp:spPr>
        <a:xfrm>
          <a:off x="1755913" y="2865632"/>
          <a:ext cx="2282686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Федеральный закон</a:t>
          </a:r>
          <a:endParaRPr lang="ru-RU" sz="1900" kern="1200" dirty="0"/>
        </a:p>
      </dsp:txBody>
      <dsp:txXfrm>
        <a:off x="1808213" y="2917932"/>
        <a:ext cx="2178086" cy="966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E273E-5D91-4727-A9EA-D3C6ECB302B9}">
      <dsp:nvSpPr>
        <dsp:cNvPr id="0" name=""/>
        <dsp:cNvSpPr/>
      </dsp:nvSpPr>
      <dsp:spPr>
        <a:xfrm>
          <a:off x="-3996" y="1812924"/>
          <a:ext cx="55597" cy="55597"/>
        </a:xfrm>
        <a:prstGeom prst="circularArrow">
          <a:avLst>
            <a:gd name="adj1" fmla="val 6475"/>
            <a:gd name="adj2" fmla="val 502358"/>
            <a:gd name="adj3" fmla="val 15524473"/>
            <a:gd name="adj4" fmla="val 16294481"/>
            <a:gd name="adj5" fmla="val 5291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58875-AC2D-42EE-801C-1C3C1CA3FDF7}">
      <dsp:nvSpPr>
        <dsp:cNvPr id="0" name=""/>
        <dsp:cNvSpPr/>
      </dsp:nvSpPr>
      <dsp:spPr>
        <a:xfrm>
          <a:off x="22673" y="1815527"/>
          <a:ext cx="2257" cy="1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2728" y="1815582"/>
        <a:ext cx="2147" cy="1018"/>
      </dsp:txXfrm>
    </dsp:sp>
    <dsp:sp modelId="{57BE51B5-C2FC-48EB-AB08-B65947184BA3}">
      <dsp:nvSpPr>
        <dsp:cNvPr id="0" name=""/>
        <dsp:cNvSpPr/>
      </dsp:nvSpPr>
      <dsp:spPr>
        <a:xfrm>
          <a:off x="45221" y="1831910"/>
          <a:ext cx="2257" cy="1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5276" y="1831965"/>
        <a:ext cx="2147" cy="1018"/>
      </dsp:txXfrm>
    </dsp:sp>
    <dsp:sp modelId="{E32E34BA-5752-43A2-9416-A27C83E03F57}">
      <dsp:nvSpPr>
        <dsp:cNvPr id="0" name=""/>
        <dsp:cNvSpPr/>
      </dsp:nvSpPr>
      <dsp:spPr>
        <a:xfrm>
          <a:off x="36609" y="1858417"/>
          <a:ext cx="2257" cy="1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6664" y="1858472"/>
        <a:ext cx="2147" cy="1018"/>
      </dsp:txXfrm>
    </dsp:sp>
    <dsp:sp modelId="{DC3E7E4A-04A1-40E8-944A-500601EA1DEA}">
      <dsp:nvSpPr>
        <dsp:cNvPr id="0" name=""/>
        <dsp:cNvSpPr/>
      </dsp:nvSpPr>
      <dsp:spPr>
        <a:xfrm>
          <a:off x="8737" y="1858417"/>
          <a:ext cx="2257" cy="1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8792" y="1858472"/>
        <a:ext cx="2147" cy="1018"/>
      </dsp:txXfrm>
    </dsp:sp>
    <dsp:sp modelId="{A9CE6ABF-11D4-410C-BD8B-4F1AFA12B42D}">
      <dsp:nvSpPr>
        <dsp:cNvPr id="0" name=""/>
        <dsp:cNvSpPr/>
      </dsp:nvSpPr>
      <dsp:spPr>
        <a:xfrm>
          <a:off x="124" y="1831910"/>
          <a:ext cx="2257" cy="1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79" y="1831965"/>
        <a:ext cx="2147" cy="10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56BBD-1987-493A-B70F-5D7A4D5EF250}">
      <dsp:nvSpPr>
        <dsp:cNvPr id="0" name=""/>
        <dsp:cNvSpPr/>
      </dsp:nvSpPr>
      <dsp:spPr>
        <a:xfrm>
          <a:off x="0" y="0"/>
          <a:ext cx="5002212" cy="500221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6958A0-C3B3-41ED-9DB5-3E9EC38CBA35}">
      <dsp:nvSpPr>
        <dsp:cNvPr id="0" name=""/>
        <dsp:cNvSpPr/>
      </dsp:nvSpPr>
      <dsp:spPr>
        <a:xfrm>
          <a:off x="2501106" y="-32639"/>
          <a:ext cx="6185693" cy="50674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Законодательная инициатива</a:t>
          </a:r>
          <a:endParaRPr lang="ru-RU" sz="3000" kern="1200" dirty="0"/>
        </a:p>
      </dsp:txBody>
      <dsp:txXfrm>
        <a:off x="2501106" y="-32639"/>
        <a:ext cx="3092846" cy="1520250"/>
      </dsp:txXfrm>
    </dsp:sp>
    <dsp:sp modelId="{B5DB23EF-E1AB-4CF4-A411-6B0BE484BDBA}">
      <dsp:nvSpPr>
        <dsp:cNvPr id="0" name=""/>
        <dsp:cNvSpPr/>
      </dsp:nvSpPr>
      <dsp:spPr>
        <a:xfrm>
          <a:off x="875388" y="1500667"/>
          <a:ext cx="3251435" cy="325143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D2B42-DEE7-4BD0-B169-B2122C74F62E}">
      <dsp:nvSpPr>
        <dsp:cNvPr id="0" name=""/>
        <dsp:cNvSpPr/>
      </dsp:nvSpPr>
      <dsp:spPr>
        <a:xfrm>
          <a:off x="2501106" y="1291859"/>
          <a:ext cx="6185693" cy="3669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Обсуждение законопроекта</a:t>
          </a:r>
          <a:endParaRPr lang="ru-RU" sz="3000" kern="1200" dirty="0"/>
        </a:p>
      </dsp:txBody>
      <dsp:txXfrm>
        <a:off x="2501106" y="1291859"/>
        <a:ext cx="3092846" cy="1693407"/>
      </dsp:txXfrm>
    </dsp:sp>
    <dsp:sp modelId="{07D2BC35-FEBF-4578-896A-98F5962ED5D3}">
      <dsp:nvSpPr>
        <dsp:cNvPr id="0" name=""/>
        <dsp:cNvSpPr/>
      </dsp:nvSpPr>
      <dsp:spPr>
        <a:xfrm>
          <a:off x="1750775" y="3001329"/>
          <a:ext cx="1500662" cy="15006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EEA9B-9879-45B9-95E9-55AB2A25B200}">
      <dsp:nvSpPr>
        <dsp:cNvPr id="0" name=""/>
        <dsp:cNvSpPr/>
      </dsp:nvSpPr>
      <dsp:spPr>
        <a:xfrm>
          <a:off x="2501106" y="3001329"/>
          <a:ext cx="6185693" cy="15006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Принятие закона</a:t>
          </a:r>
          <a:endParaRPr lang="ru-RU" sz="3000" kern="1200" dirty="0"/>
        </a:p>
      </dsp:txBody>
      <dsp:txXfrm>
        <a:off x="2501106" y="3001329"/>
        <a:ext cx="3092846" cy="1500662"/>
      </dsp:txXfrm>
    </dsp:sp>
    <dsp:sp modelId="{EF58FA0D-C85A-46B1-8E7B-D3C1C11EF606}">
      <dsp:nvSpPr>
        <dsp:cNvPr id="0" name=""/>
        <dsp:cNvSpPr/>
      </dsp:nvSpPr>
      <dsp:spPr>
        <a:xfrm>
          <a:off x="5593953" y="0"/>
          <a:ext cx="3092846" cy="150066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Право отдельных субъектов вносить предложения об изменении закона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Это право порождает обязанность рассмотреть предложение</a:t>
          </a:r>
          <a:endParaRPr lang="ru-RU" sz="1500" kern="1200" dirty="0"/>
        </a:p>
      </dsp:txBody>
      <dsp:txXfrm>
        <a:off x="5593953" y="0"/>
        <a:ext cx="3092846" cy="1500667"/>
      </dsp:txXfrm>
    </dsp:sp>
    <dsp:sp modelId="{F8CC5BB7-17BD-4260-8E46-C609DD797573}">
      <dsp:nvSpPr>
        <dsp:cNvPr id="0" name=""/>
        <dsp:cNvSpPr/>
      </dsp:nvSpPr>
      <dsp:spPr>
        <a:xfrm>
          <a:off x="5593953" y="1500667"/>
          <a:ext cx="3092846" cy="150066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Заслушивание субъекта внесшего законопроект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Три чтения</a:t>
          </a:r>
          <a:endParaRPr lang="ru-RU" sz="1500" kern="1200" dirty="0"/>
        </a:p>
      </dsp:txBody>
      <dsp:txXfrm>
        <a:off x="5593953" y="1500667"/>
        <a:ext cx="3092846" cy="1500662"/>
      </dsp:txXfrm>
    </dsp:sp>
    <dsp:sp modelId="{99BD406E-41DF-4536-AE8E-79F49E0962DB}">
      <dsp:nvSpPr>
        <dsp:cNvPr id="0" name=""/>
        <dsp:cNvSpPr/>
      </dsp:nvSpPr>
      <dsp:spPr>
        <a:xfrm>
          <a:off x="5593953" y="3001329"/>
          <a:ext cx="3092846" cy="150066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Принятие закона Государственной Думой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Одобрение закона Советом Федерации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Подписание закона Президентом</a:t>
          </a:r>
          <a:endParaRPr lang="ru-RU" sz="1500" kern="1200" dirty="0"/>
        </a:p>
      </dsp:txBody>
      <dsp:txXfrm>
        <a:off x="5593953" y="3001329"/>
        <a:ext cx="3092846" cy="1500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8AE49-1D4B-4086-9922-AE980D9B89A6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28DCD-0137-4271-9669-8598CD3C3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707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28DCD-0137-4271-9669-8598CD3C38B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773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124F-6621-4E1E-9650-1027085BF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39FC-4602-4770-9CC3-D39504F69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0AFB-DBD2-41AB-A92C-12916880D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7C9AB-D7E6-4C62-AC9F-BBAC74E19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BB8-D47C-4400-83A5-4263DFC2C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E255-3BA0-4005-95C6-8C170B4B3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8977-FA5A-460D-9FED-884AB51C7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7425-6B03-4807-A33A-D95F67703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88E4-F9E7-4AA1-ABD2-7242D8AA7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9A22-D685-4FDC-A214-8C97D31D7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A87-BCD3-4942-BEEF-5C3B674F4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6E0DA-D6B4-4140-82E6-9A2DDF880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B67A9-71F6-4C2B-B18D-3FCA1FA14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/>
              <a:t>Правовая норма. Источники права.</a:t>
            </a:r>
            <a:endParaRPr lang="ru-RU" sz="66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80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Элементы структуры нормы права</a:t>
            </a:r>
          </a:p>
        </p:txBody>
      </p:sp>
      <p:pic>
        <p:nvPicPr>
          <p:cNvPr id="16388" name="Picture 4" descr="C:\Users\Люба\Desktop\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868" y="1191086"/>
            <a:ext cx="6477000" cy="4092575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3568" y="55775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/>
              <a:t>Если…То…Иначе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ru-RU" b="1">
                <a:latin typeface="Tahoma" pitchFamily="34" charset="0"/>
                <a:cs typeface="Tahoma" pitchFamily="34" charset="0"/>
              </a:rPr>
              <a:t>Гипотеза</a:t>
            </a:r>
            <a:r>
              <a:rPr lang="ru-RU">
                <a:latin typeface="Times New Roman"/>
                <a:cs typeface="Tahoma" pitchFamily="34" charset="0"/>
              </a:rPr>
              <a:t> </a:t>
            </a:r>
            <a:endParaRPr 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19200"/>
            <a:ext cx="7924800" cy="4953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>
                <a:latin typeface="Times New Roman"/>
                <a:cs typeface="Tahoma" pitchFamily="34" charset="0"/>
              </a:rPr>
              <a:t>—</a:t>
            </a:r>
            <a:r>
              <a:rPr lang="ru-RU" sz="2800" dirty="0">
                <a:latin typeface="Tahoma" pitchFamily="34" charset="0"/>
                <a:cs typeface="Tahoma" pitchFamily="34" charset="0"/>
              </a:rPr>
              <a:t> это элемент нормы права, содержащий </a:t>
            </a:r>
            <a:r>
              <a:rPr lang="ru-RU" sz="2800" u="sng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указания на жизненные обстоятельства</a:t>
            </a:r>
            <a:r>
              <a:rPr lang="ru-RU" sz="2800" u="sng" dirty="0">
                <a:latin typeface="Tahoma" pitchFamily="34" charset="0"/>
                <a:cs typeface="Tahoma" pitchFamily="34" charset="0"/>
              </a:rPr>
              <a:t>, </a:t>
            </a:r>
            <a:r>
              <a:rPr lang="ru-RU" sz="2800" dirty="0">
                <a:latin typeface="Tahoma" pitchFamily="34" charset="0"/>
                <a:cs typeface="Tahoma" pitchFamily="34" charset="0"/>
              </a:rPr>
              <a:t>при наличии которых приводится в действие второй элемент </a:t>
            </a:r>
            <a:r>
              <a:rPr lang="ru-RU" sz="2800" dirty="0">
                <a:latin typeface="Times New Roman"/>
                <a:cs typeface="Tahoma" pitchFamily="34" charset="0"/>
              </a:rPr>
              <a:t>—</a:t>
            </a:r>
            <a:r>
              <a:rPr lang="ru-RU" sz="2800" dirty="0">
                <a:latin typeface="Tahoma" pitchFamily="34" charset="0"/>
                <a:cs typeface="Tahoma" pitchFamily="34" charset="0"/>
              </a:rPr>
              <a:t> диспозиция.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>
                <a:latin typeface="Tahoma" pitchFamily="34" charset="0"/>
                <a:cs typeface="Tahoma" pitchFamily="34" charset="0"/>
              </a:rPr>
              <a:t>   По сути гипотеза содержит </a:t>
            </a:r>
            <a:r>
              <a:rPr lang="ru-RU" sz="2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указание на юридические факты</a:t>
            </a:r>
            <a:r>
              <a:rPr lang="ru-RU" sz="2800" dirty="0">
                <a:latin typeface="Tahoma" pitchFamily="34" charset="0"/>
                <a:cs typeface="Tahoma" pitchFamily="34" charset="0"/>
              </a:rPr>
              <a:t>, при наличии которых возникают, изменяются или прекращаются правоотношения. Гипотеза во многих случаях начинает формулироваться со слова </a:t>
            </a:r>
            <a:r>
              <a:rPr lang="ru-RU" sz="2800" dirty="0">
                <a:solidFill>
                  <a:srgbClr val="C00000"/>
                </a:solidFill>
                <a:latin typeface="Times New Roman"/>
                <a:cs typeface="Tahoma" pitchFamily="34" charset="0"/>
              </a:rPr>
              <a:t>«</a:t>
            </a:r>
            <a:r>
              <a:rPr lang="ru-RU" sz="2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если</a:t>
            </a:r>
            <a:r>
              <a:rPr lang="ru-RU" sz="2800" dirty="0">
                <a:solidFill>
                  <a:srgbClr val="C00000"/>
                </a:solidFill>
                <a:latin typeface="Times New Roman"/>
                <a:cs typeface="Tahoma" pitchFamily="34" charset="0"/>
              </a:rPr>
              <a:t>»</a:t>
            </a:r>
            <a:r>
              <a:rPr lang="ru-RU" sz="2800" dirty="0">
                <a:latin typeface="Tahoma" pitchFamily="34" charset="0"/>
                <a:cs typeface="Tahoma" pitchFamily="34" charset="0"/>
              </a:rPr>
              <a:t>. Например, если наступила смерть человека, его наследники получают право на наследство.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dirty="0">
              <a:latin typeface="Arial Unicode MS" pitchFamily="34" charset="-128"/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ahoma" pitchFamily="34" charset="0"/>
                <a:cs typeface="Tahoma" pitchFamily="34" charset="0"/>
              </a:rPr>
              <a:t>Диспозиция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00808"/>
            <a:ext cx="7924800" cy="4495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dirty="0">
                <a:latin typeface="Tahoma" pitchFamily="34" charset="0"/>
              </a:rPr>
              <a:t>   </a:t>
            </a:r>
            <a:r>
              <a:rPr lang="ru-RU" sz="2800" dirty="0">
                <a:latin typeface="Tahoma" pitchFamily="34" charset="0"/>
                <a:cs typeface="Tahoma" pitchFamily="34" charset="0"/>
              </a:rPr>
              <a:t>представляет собой </a:t>
            </a:r>
            <a:r>
              <a:rPr lang="ru-RU" sz="2800" u="sng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сердцевину нормы</a:t>
            </a:r>
            <a:r>
              <a:rPr lang="ru-RU" sz="2800" dirty="0">
                <a:latin typeface="Tahoma" pitchFamily="34" charset="0"/>
                <a:cs typeface="Tahoma" pitchFamily="34" charset="0"/>
              </a:rPr>
              <a:t>, ее основную часть, в которой закрепляются </a:t>
            </a:r>
            <a:r>
              <a:rPr lang="ru-RU" sz="2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меры возможного и (или) должного поведения участников </a:t>
            </a:r>
            <a:r>
              <a:rPr lang="ru-RU" sz="2800" dirty="0">
                <a:latin typeface="Tahoma" pitchFamily="34" charset="0"/>
                <a:cs typeface="Tahoma" pitchFamily="34" charset="0"/>
              </a:rPr>
              <a:t>регулируемого данной нормой общественного отношения. В диспозиции закрепляются субъективные </a:t>
            </a:r>
            <a:r>
              <a:rPr lang="ru-RU" sz="2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права, обязанности, запреты, рекомендации, поощрения</a:t>
            </a:r>
            <a:r>
              <a:rPr lang="ru-RU" sz="2800" dirty="0">
                <a:latin typeface="Tahoma" pitchFamily="34" charset="0"/>
                <a:cs typeface="Tahoma" pitchFamily="34" charset="0"/>
              </a:rPr>
              <a:t>, через которые формулируются </a:t>
            </a:r>
            <a:r>
              <a:rPr lang="ru-RU" sz="2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правила</a:t>
            </a:r>
            <a:r>
              <a:rPr lang="ru-RU" sz="2800" dirty="0">
                <a:latin typeface="Tahoma" pitchFamily="34" charset="0"/>
                <a:cs typeface="Tahoma" pitchFamily="34" charset="0"/>
              </a:rPr>
              <a:t> поведения.</a:t>
            </a:r>
          </a:p>
          <a:p>
            <a:pPr>
              <a:buFontTx/>
              <a:buNone/>
            </a:pPr>
            <a:endParaRPr lang="ru-RU" sz="2800" dirty="0">
              <a:latin typeface="Arial Unicode MS" pitchFamily="34" charset="-128"/>
              <a:cs typeface="Tahoma" pitchFamily="34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ru-RU" b="1">
                <a:latin typeface="Tahoma" pitchFamily="34" charset="0"/>
                <a:cs typeface="Tahoma" pitchFamily="34" charset="0"/>
              </a:rPr>
              <a:t>Санкция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295400"/>
            <a:ext cx="8587680" cy="436584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cs typeface="Tahoma" pitchFamily="34" charset="0"/>
              </a:rPr>
              <a:t> </a:t>
            </a:r>
            <a:r>
              <a:rPr lang="ru-RU" b="1" dirty="0">
                <a:latin typeface="Tahoma" pitchFamily="34" charset="0"/>
                <a:cs typeface="Tahoma" pitchFamily="34" charset="0"/>
              </a:rPr>
              <a:t>-</a:t>
            </a:r>
            <a:r>
              <a:rPr lang="ru-RU" dirty="0">
                <a:latin typeface="Times New Roman"/>
                <a:cs typeface="Tahoma" pitchFamily="34" charset="0"/>
              </a:rPr>
              <a:t> </a:t>
            </a:r>
            <a:r>
              <a:rPr lang="ru-RU" dirty="0">
                <a:latin typeface="Tahoma" pitchFamily="34" charset="0"/>
                <a:cs typeface="Tahoma" pitchFamily="34" charset="0"/>
              </a:rPr>
              <a:t>такой структурный элемент правовой нормы, где содержатся указания на </a:t>
            </a:r>
            <a:r>
              <a:rPr lang="ru-RU" u="sng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меры государственного принуждения</a:t>
            </a:r>
            <a:r>
              <a:rPr lang="ru-RU" dirty="0">
                <a:latin typeface="Tahoma" pitchFamily="34" charset="0"/>
                <a:cs typeface="Tahoma" pitchFamily="34" charset="0"/>
              </a:rPr>
              <a:t>, воздействия на лицо, нарушившее требование диспозиции. </a:t>
            </a:r>
          </a:p>
          <a:p>
            <a:pPr>
              <a:buFontTx/>
              <a:buNone/>
            </a:pPr>
            <a:endParaRPr lang="ru-RU" sz="900" dirty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dirty="0">
                <a:solidFill>
                  <a:srgbClr val="FF0000"/>
                </a:solidFill>
                <a:latin typeface="Tahoma" pitchFamily="34" charset="0"/>
              </a:rPr>
              <a:t>    </a:t>
            </a:r>
            <a:r>
              <a:rPr lang="ru-RU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Санкции </a:t>
            </a:r>
            <a:r>
              <a:rPr lang="ru-RU" sz="2800" b="1" u="sng" dirty="0">
                <a:latin typeface="Tahoma" pitchFamily="34" charset="0"/>
                <a:cs typeface="Tahoma" pitchFamily="34" charset="0"/>
              </a:rPr>
              <a:t>в зависимости от содержания </a:t>
            </a:r>
            <a:r>
              <a:rPr lang="ru-RU" sz="2800" b="1" dirty="0">
                <a:latin typeface="Tahoma" pitchFamily="34" charset="0"/>
                <a:cs typeface="Tahoma" pitchFamily="34" charset="0"/>
              </a:rPr>
              <a:t>последствий могут быть </a:t>
            </a:r>
            <a:endParaRPr lang="ru-RU" sz="28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u="sng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карательными</a:t>
            </a:r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800" b="1" dirty="0">
                <a:latin typeface="Tahoma" pitchFamily="34" charset="0"/>
                <a:cs typeface="Tahoma" pitchFamily="34" charset="0"/>
              </a:rPr>
              <a:t>или </a:t>
            </a:r>
            <a:r>
              <a:rPr lang="ru-RU" sz="2800" b="1" u="sng" dirty="0">
                <a:latin typeface="Tahoma" pitchFamily="34" charset="0"/>
                <a:cs typeface="Tahoma" pitchFamily="34" charset="0"/>
              </a:rPr>
              <a:t>штрафными</a:t>
            </a:r>
            <a:r>
              <a:rPr lang="ru-RU" sz="2800" b="1" dirty="0">
                <a:latin typeface="Tahoma" pitchFamily="34" charset="0"/>
                <a:cs typeface="Tahoma" pitchFamily="34" charset="0"/>
              </a:rPr>
              <a:t>, когда на правонарушителя налагаются дополнительные обременения, наказания (например, лишение свободы в уголовном праве), </a:t>
            </a:r>
            <a:endParaRPr lang="ru-RU" sz="28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800" b="1" u="sng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u="sng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правовосстановительными</a:t>
            </a:r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800" b="1" dirty="0">
                <a:latin typeface="Tahoma" pitchFamily="34" charset="0"/>
                <a:cs typeface="Tahoma" pitchFamily="34" charset="0"/>
              </a:rPr>
              <a:t>(направлены на восстановление нарушенного состояния, например возмещение убытков в гражданском праве); </a:t>
            </a:r>
            <a:endParaRPr lang="ru-RU" sz="28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8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встречаются </a:t>
            </a:r>
            <a:r>
              <a:rPr lang="ru-RU" sz="2800" b="1" dirty="0">
                <a:latin typeface="Tahoma" pitchFamily="34" charset="0"/>
                <a:cs typeface="Tahoma" pitchFamily="34" charset="0"/>
              </a:rPr>
              <a:t>так называемые </a:t>
            </a:r>
            <a:r>
              <a:rPr lang="ru-RU" sz="2800" b="1" u="sng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санкции ничтожности</a:t>
            </a:r>
            <a:r>
              <a:rPr lang="ru-RU" sz="2800" b="1" dirty="0">
                <a:latin typeface="Tahoma" pitchFamily="34" charset="0"/>
                <a:cs typeface="Tahoma" pitchFamily="34" charset="0"/>
              </a:rPr>
              <a:t> (направлены на признание действий юридически безразличными, недействительными, например признание сделки недействительной).</a:t>
            </a:r>
            <a:endParaRPr lang="ru-RU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Ст.52 Конституции РФ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None/>
            </a:pPr>
            <a:r>
              <a:rPr lang="ru-RU" sz="4000" dirty="0" smtClean="0"/>
              <a:t>Права потерпевших от преступлений и злоупотреблений властью охраняются законом. Государство обеспечивает потерпевшим доступ к правосудию и компенсацию причиненного ущерба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Если…То…Иначе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u="sng" dirty="0" smtClean="0"/>
              <a:t>Диспозиция</a:t>
            </a:r>
          </a:p>
          <a:p>
            <a:pPr eaLnBrk="1" hangingPunct="1"/>
            <a:r>
              <a:rPr lang="ru-RU" dirty="0" smtClean="0"/>
              <a:t>Требование к государству обеспечить для потерпевших правосудие и компенсацию причиненного ущерба</a:t>
            </a:r>
          </a:p>
          <a:p>
            <a:pPr eaLnBrk="1" hangingPunct="1"/>
            <a:r>
              <a:rPr lang="ru-RU" u="sng" dirty="0" smtClean="0"/>
              <a:t>Гипотеза </a:t>
            </a:r>
          </a:p>
          <a:p>
            <a:pPr eaLnBrk="1" hangingPunct="1"/>
            <a:r>
              <a:rPr lang="ru-RU" dirty="0" smtClean="0"/>
              <a:t>Наличие потерпевших от преступлений и злоупотреблений властью</a:t>
            </a:r>
          </a:p>
          <a:p>
            <a:pPr eaLnBrk="1" hangingPunct="1"/>
            <a:r>
              <a:rPr lang="ru-RU" dirty="0" smtClean="0"/>
              <a:t>Санкция ….?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smtClean="0">
                <a:solidFill>
                  <a:schemeClr val="tx1"/>
                </a:solidFill>
              </a:rPr>
              <a:t>Ст.50 п.2 Закон РФ об образовании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None/>
            </a:pPr>
            <a:r>
              <a:rPr lang="ru-RU" dirty="0" smtClean="0"/>
              <a:t>Совершеннолетние граждане имеют право </a:t>
            </a:r>
          </a:p>
          <a:p>
            <a:pPr algn="ctr" eaLnBrk="1" hangingPunct="1">
              <a:buNone/>
            </a:pPr>
            <a:r>
              <a:rPr lang="ru-RU" dirty="0" smtClean="0"/>
              <a:t>на выбор образовательного учреждения и формы получения образования.</a:t>
            </a:r>
          </a:p>
          <a:p>
            <a:pPr eaLnBrk="1" hangingPunct="1"/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???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Выделите правовую норму состоящую из  диспозиции и гипотезы.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Гипотеза</a:t>
            </a:r>
          </a:p>
          <a:p>
            <a:pPr eaLnBrk="1" hangingPunct="1"/>
            <a:r>
              <a:rPr lang="ru-RU" dirty="0" smtClean="0"/>
              <a:t>При каких условиях ?</a:t>
            </a:r>
          </a:p>
          <a:p>
            <a:pPr eaLnBrk="1" hangingPunct="1"/>
            <a:r>
              <a:rPr lang="ru-RU" dirty="0" smtClean="0"/>
              <a:t>Если они - совершеннолетние граждане</a:t>
            </a:r>
          </a:p>
          <a:p>
            <a:pPr eaLnBrk="1" hangingPunct="1"/>
            <a:r>
              <a:rPr lang="ru-RU" b="1" dirty="0" smtClean="0"/>
              <a:t>То ?</a:t>
            </a:r>
          </a:p>
          <a:p>
            <a:pPr eaLnBrk="1" hangingPunct="1"/>
            <a:r>
              <a:rPr lang="ru-RU" dirty="0" smtClean="0"/>
              <a:t>Они получат право на выбор </a:t>
            </a:r>
            <a:r>
              <a:rPr lang="ru-RU" dirty="0" smtClean="0"/>
              <a:t>обр. учреждения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539552" y="1124744"/>
            <a:ext cx="820891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4000" dirty="0"/>
              <a:t>«</a:t>
            </a:r>
            <a:r>
              <a:rPr lang="ru-RU" sz="4000" i="1" dirty="0"/>
              <a:t>Договор о залоге</a:t>
            </a:r>
            <a:r>
              <a:rPr lang="ru-RU" sz="4000" dirty="0"/>
              <a:t> (</a:t>
            </a:r>
            <a:r>
              <a:rPr lang="ru-RU" sz="4000" b="1" dirty="0"/>
              <a:t>Г.</a:t>
            </a:r>
            <a:r>
              <a:rPr lang="ru-RU" sz="4000" dirty="0"/>
              <a:t>) </a:t>
            </a:r>
            <a:r>
              <a:rPr lang="ru-RU" sz="4000" i="1" dirty="0"/>
              <a:t>должен быть совершен в письменной форме. </a:t>
            </a:r>
            <a:r>
              <a:rPr lang="ru-RU" sz="4000" dirty="0"/>
              <a:t>(</a:t>
            </a:r>
            <a:r>
              <a:rPr lang="ru-RU" sz="4000" b="1" dirty="0"/>
              <a:t>Д.</a:t>
            </a:r>
            <a:r>
              <a:rPr lang="ru-RU" sz="4000" dirty="0"/>
              <a:t>)…</a:t>
            </a:r>
            <a:endParaRPr lang="en-US" sz="4000" dirty="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4000" i="1" dirty="0"/>
              <a:t> Несоблюдение правил… настоящей статьи,</a:t>
            </a:r>
            <a:r>
              <a:rPr lang="ru-RU" sz="4000" dirty="0"/>
              <a:t> </a:t>
            </a:r>
            <a:r>
              <a:rPr lang="ru-RU" sz="4000" i="1" dirty="0"/>
              <a:t>влечет недействительность договора о залоге</a:t>
            </a:r>
            <a:r>
              <a:rPr lang="ru-RU" sz="4000" dirty="0"/>
              <a:t> (</a:t>
            </a:r>
            <a:r>
              <a:rPr lang="ru-RU" sz="4000" b="1" dirty="0"/>
              <a:t>С.</a:t>
            </a:r>
            <a:r>
              <a:rPr lang="ru-RU" sz="4000" dirty="0"/>
              <a:t>)» (ГК РФ п. 2,4 Ст. 339)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НОРМА ПРАВА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981200"/>
            <a:ext cx="8640960" cy="425611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b="1" dirty="0" smtClean="0"/>
              <a:t>общеобязательное </a:t>
            </a:r>
            <a:r>
              <a:rPr lang="ru-RU" b="1" dirty="0"/>
              <a:t>формально-определённое правило поведения, установленное и обеспеченное обществом и государством, закреплённое и опубликованное в официальных актах, направленное на регулирование общественных отношений путём определения прав и обязанностей их участников.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457200" y="2000250"/>
            <a:ext cx="8458200" cy="15716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5400" b="1" dirty="0" smtClean="0"/>
              <a:t>Источники (формы) </a:t>
            </a:r>
            <a:r>
              <a:rPr lang="ru-RU" sz="5400" b="1" dirty="0" smtClean="0"/>
              <a:t>права</a:t>
            </a:r>
            <a:endParaRPr lang="ru-RU" sz="5400" b="1" dirty="0" smtClean="0"/>
          </a:p>
        </p:txBody>
      </p:sp>
      <p:sp>
        <p:nvSpPr>
          <p:cNvPr id="5123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1033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>
          <a:xfrm>
            <a:off x="323528" y="443035"/>
            <a:ext cx="8229600" cy="1357313"/>
          </a:xfrm>
        </p:spPr>
        <p:txBody>
          <a:bodyPr/>
          <a:lstStyle/>
          <a:p>
            <a:pPr algn="ctr" eaLnBrk="1" hangingPunct="1"/>
            <a:r>
              <a:rPr lang="ru-RU" sz="2400" b="1" dirty="0" smtClean="0"/>
              <a:t>ИСТОЧНИКИ (ФОРМЫ) ПРАВА – ЭТО СПОСОБ ВЫРАЖЕНИЯ ВОВНЕ ГОСУДАРСТВЕННОЙ ВОЛИ, ЮРИДИЧЕСКИХ ПРАВИЛ ПОВЕДЕНИЯ.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2086628"/>
            <a:ext cx="4430018" cy="4418012"/>
          </a:xfrm>
        </p:spPr>
        <p:txBody>
          <a:bodyPr>
            <a:normAutofit fontScale="8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FFC000"/>
                </a:solidFill>
              </a:rPr>
              <a:t>НОРМАТИВНЫЙ АКТ (</a:t>
            </a:r>
            <a:r>
              <a:rPr lang="ru-RU" sz="1500" b="1" dirty="0" smtClean="0">
                <a:solidFill>
                  <a:srgbClr val="FFC000"/>
                </a:solidFill>
              </a:rPr>
              <a:t>КОНСТИТУЦИЯ, ЗАКОНЫ, ПОДЗАКОННЫЕ АКТЫ</a:t>
            </a:r>
            <a:r>
              <a:rPr lang="ru-RU" b="1" dirty="0" smtClean="0">
                <a:solidFill>
                  <a:srgbClr val="FFC000"/>
                </a:solidFill>
              </a:rPr>
              <a:t>)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>
              <a:solidFill>
                <a:srgbClr val="FFC000"/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ПРАВОВОЙ </a:t>
            </a:r>
            <a:r>
              <a:rPr lang="ru-RU" b="1" dirty="0" smtClean="0">
                <a:solidFill>
                  <a:srgbClr val="002060"/>
                </a:solidFill>
              </a:rPr>
              <a:t>ОБЫЧАЙ – ЭТО ИСТОРИЧЕСКИ СЛОЖИВШЕЕСЯ ПРАВИЛО, ПРИВОДЯЩЕЕ К ПРАВОВЫМ ПОСЛЕДСТВИЯМ (</a:t>
            </a:r>
            <a:r>
              <a:rPr lang="ru-RU" sz="1500" b="1" dirty="0" smtClean="0">
                <a:solidFill>
                  <a:srgbClr val="002060"/>
                </a:solidFill>
              </a:rPr>
              <a:t>СОГЛАСНО ГК РФ ОТДЕЛЬНЫЕ ИМУЩЕСТВЕННЫЕ ОТНОШЕНИЯ МОГУТ РЕГУЛИРОВАТЬСЯ ОБЫЧАЯМИ ДЕЛОВОГО ОБОРОТА.)</a:t>
            </a:r>
            <a:endParaRPr lang="ru-RU" sz="15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51268" y="1790890"/>
            <a:ext cx="4038600" cy="4418012"/>
          </a:xfrm>
        </p:spPr>
        <p:txBody>
          <a:bodyPr>
            <a:normAutofit fontScale="8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ЮРИДИЧЕСКИЙ ПРЕЦЕДЕНТ – СУДЕБНОЕ ИЛИ АДМИНИСТРАТИВНОЕ РЕШЕНИЕ ПО КОНКРЕТНОМУ ДЕЛУ, КОТОРОМУ ПРИДАЕТСЯ СИЛА НОРМЫ ПРАВА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НОРМАТИВНЫЙ ДОГОВОР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   - СОГЛАШЕНИЕ МЕЖДУ ПРАВОТВОРЧЕСКИМИ СУБЪЕКТАМИ </a:t>
            </a:r>
            <a:r>
              <a:rPr lang="ru-RU" sz="1600" b="1" dirty="0" smtClean="0">
                <a:solidFill>
                  <a:srgbClr val="7030A0"/>
                </a:solidFill>
              </a:rPr>
              <a:t>(ФЕДЕРАТИВНЫЙ ДОГОВОР РФ 1992 ГОДА)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1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3620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Нормативно-правовой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акт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171" name="Текст 7"/>
          <p:cNvSpPr>
            <a:spLocks noGrp="1"/>
          </p:cNvSpPr>
          <p:nvPr>
            <p:ph type="body" idx="1"/>
          </p:nvPr>
        </p:nvSpPr>
        <p:spPr>
          <a:xfrm>
            <a:off x="611560" y="1268760"/>
            <a:ext cx="7772400" cy="1500187"/>
          </a:xfrm>
        </p:spPr>
        <p:txBody>
          <a:bodyPr>
            <a:noAutofit/>
          </a:bodyPr>
          <a:lstStyle/>
          <a:p>
            <a:pPr marL="44450" algn="ctr" eaLnBrk="1" hangingPunct="1"/>
            <a:r>
              <a:rPr lang="ru-RU" sz="2800" b="1" dirty="0" smtClean="0">
                <a:solidFill>
                  <a:srgbClr val="002060"/>
                </a:solidFill>
              </a:rPr>
              <a:t>это выраженный в письменной форме официальный документ, созданный компетентными государственными органами и содержащий нормы права.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472" y="2924944"/>
            <a:ext cx="2644575" cy="362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357312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Impact" pitchFamily="34" charset="0"/>
              </a:rPr>
              <a:t>ВИДЫ  НОРМАТИВНО-ПРАВОВЫХ  АКТОВ</a:t>
            </a:r>
            <a:br>
              <a:rPr lang="ru-RU" sz="3200" smtClean="0">
                <a:latin typeface="Impact" pitchFamily="34" charset="0"/>
              </a:rPr>
            </a:br>
            <a:r>
              <a:rPr lang="ru-RU" sz="3200" smtClean="0">
                <a:latin typeface="Impact" pitchFamily="34" charset="0"/>
              </a:rPr>
              <a:t>(</a:t>
            </a:r>
            <a:r>
              <a:rPr lang="ru-RU" sz="2400" smtClean="0">
                <a:latin typeface="Impact" pitchFamily="34" charset="0"/>
              </a:rPr>
              <a:t>ПО ЮРИДИЧЕСКОЙ СИЛЕ</a:t>
            </a:r>
            <a:r>
              <a:rPr lang="ru-RU" sz="3200" smtClean="0">
                <a:latin typeface="Impact" pitchFamily="34" charset="0"/>
              </a:rPr>
              <a:t>)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2643188"/>
            <a:ext cx="4643438" cy="41322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Georgia" pitchFamily="18" charset="0"/>
              <a:buNone/>
            </a:pPr>
            <a:r>
              <a:rPr lang="ru-RU" b="1" smtClean="0"/>
              <a:t>Указы Президента</a:t>
            </a:r>
          </a:p>
          <a:p>
            <a:pPr eaLnBrk="1" hangingPunct="1">
              <a:buFont typeface="Georgia" pitchFamily="18" charset="0"/>
              <a:buNone/>
            </a:pPr>
            <a:endParaRPr lang="ru-RU" b="1" smtClean="0"/>
          </a:p>
          <a:p>
            <a:pPr eaLnBrk="1" hangingPunct="1">
              <a:buFont typeface="Georgia" pitchFamily="18" charset="0"/>
              <a:buNone/>
            </a:pPr>
            <a:r>
              <a:rPr lang="ru-RU" b="1" smtClean="0"/>
              <a:t>распоряжения Правительства</a:t>
            </a:r>
          </a:p>
          <a:p>
            <a:pPr eaLnBrk="1" hangingPunct="1">
              <a:buFont typeface="Georgia" pitchFamily="18" charset="0"/>
              <a:buNone/>
            </a:pPr>
            <a:endParaRPr lang="ru-RU" b="1" smtClean="0"/>
          </a:p>
          <a:p>
            <a:pPr eaLnBrk="1" hangingPunct="1">
              <a:buFont typeface="Georgia" pitchFamily="18" charset="0"/>
              <a:buNone/>
            </a:pPr>
            <a:r>
              <a:rPr lang="ru-RU" b="1" smtClean="0"/>
              <a:t>Акты местных органов власти</a:t>
            </a:r>
          </a:p>
          <a:p>
            <a:pPr eaLnBrk="1" hangingPunct="1">
              <a:buFont typeface="Georgia" pitchFamily="18" charset="0"/>
              <a:buNone/>
            </a:pPr>
            <a:endParaRPr lang="ru-RU" b="1" smtClean="0"/>
          </a:p>
          <a:p>
            <a:pPr eaLnBrk="1" hangingPunct="1">
              <a:buFont typeface="Georgia" pitchFamily="18" charset="0"/>
              <a:buNone/>
            </a:pPr>
            <a:r>
              <a:rPr lang="ru-RU" b="1" smtClean="0"/>
              <a:t>Акты муниципальных органов</a:t>
            </a:r>
          </a:p>
          <a:p>
            <a:pPr eaLnBrk="1" hangingPunct="1">
              <a:buFont typeface="Georgia" pitchFamily="18" charset="0"/>
              <a:buNone/>
            </a:pPr>
            <a:endParaRPr lang="ru-RU" b="1" smtClean="0"/>
          </a:p>
          <a:p>
            <a:pPr eaLnBrk="1" hangingPunct="1">
              <a:buFont typeface="Georgia" pitchFamily="18" charset="0"/>
              <a:buNone/>
            </a:pPr>
            <a:r>
              <a:rPr lang="ru-RU" b="1" smtClean="0"/>
              <a:t>Локальные акты</a:t>
            </a:r>
          </a:p>
          <a:p>
            <a:pPr eaLnBrk="1" hangingPunct="1">
              <a:buFont typeface="Georgia" pitchFamily="18" charset="0"/>
              <a:buNone/>
            </a:pPr>
            <a:endParaRPr lang="ru-RU" b="1" smtClean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786314" y="2332038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571500" y="1857375"/>
            <a:ext cx="2786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ПОДЗАКОННЫЕ АКТЫ</a:t>
            </a: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7072313" y="2143125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ЗАКОНЫ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1524000" y="1785926"/>
          <a:ext cx="47604" cy="3675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2232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8197" grpId="0"/>
      <p:bldP spid="81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4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000125"/>
          </a:xfrm>
        </p:spPr>
        <p:txBody>
          <a:bodyPr/>
          <a:lstStyle/>
          <a:p>
            <a:pPr eaLnBrk="1" hangingPunct="1"/>
            <a:r>
              <a:rPr lang="ru-RU" smtClean="0"/>
              <a:t>Стадии законотворчества в РФ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856634"/>
              </p:ext>
            </p:extLst>
          </p:nvPr>
        </p:nvGraphicFramePr>
        <p:xfrm>
          <a:off x="457200" y="1571625"/>
          <a:ext cx="8686800" cy="5002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4" name="TextBox 8"/>
          <p:cNvSpPr txBox="1">
            <a:spLocks noChangeArrowheads="1"/>
          </p:cNvSpPr>
          <p:nvPr/>
        </p:nvSpPr>
        <p:spPr bwMode="auto">
          <a:xfrm>
            <a:off x="3429000" y="6072188"/>
            <a:ext cx="3081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Georgia" pitchFamily="18" charset="0"/>
              </a:rPr>
              <a:t>Опубликование закона</a:t>
            </a:r>
          </a:p>
        </p:txBody>
      </p:sp>
    </p:spTree>
    <p:extLst>
      <p:ext uri="{BB962C8B-B14F-4D97-AF65-F5344CB8AC3E}">
        <p14:creationId xmlns:p14="http://schemas.microsoft.com/office/powerpoint/2010/main" val="377225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Признаки закона:</a:t>
            </a:r>
          </a:p>
        </p:txBody>
      </p:sp>
      <p:sp>
        <p:nvSpPr>
          <p:cNvPr id="11267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Принимается только органами законодательной власти или референдумом</a:t>
            </a:r>
          </a:p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Особый порядок подготовки и принятия</a:t>
            </a:r>
          </a:p>
          <a:p>
            <a:pPr eaLnBrk="1" hangingPunct="1"/>
            <a:r>
              <a:rPr lang="ru-RU" dirty="0" smtClean="0">
                <a:solidFill>
                  <a:srgbClr val="00B050"/>
                </a:solidFill>
              </a:rPr>
              <a:t>Выражает волю и интересы и волю народа</a:t>
            </a:r>
          </a:p>
          <a:p>
            <a:pPr eaLnBrk="1" hangingPunct="1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Обладает высшей юридической силой</a:t>
            </a:r>
          </a:p>
          <a:p>
            <a:pPr eaLnBrk="1" hangingPunct="1"/>
            <a:r>
              <a:rPr lang="ru-RU" dirty="0" smtClean="0"/>
              <a:t>Регулирует наиболее важные общественные отношения</a:t>
            </a:r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7146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Домашнее задание 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b="1" dirty="0" smtClean="0"/>
              <a:t>Параграф </a:t>
            </a:r>
            <a:r>
              <a:rPr lang="ru-RU" sz="5400" b="1" dirty="0" smtClean="0"/>
              <a:t>11</a:t>
            </a:r>
          </a:p>
          <a:p>
            <a:r>
              <a:rPr lang="ru-RU" sz="5400" b="1" dirty="0" smtClean="0"/>
              <a:t>Подготовиться к опросу</a:t>
            </a:r>
            <a:endParaRPr lang="ru-RU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2175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Правовые нормы действуют: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5288" y="1484313"/>
            <a:ext cx="2808287" cy="2357437"/>
            <a:chOff x="249" y="3113"/>
            <a:chExt cx="975" cy="992"/>
          </a:xfrm>
        </p:grpSpPr>
        <p:pic>
          <p:nvPicPr>
            <p:cNvPr id="18441" name="Picture 6" descr="j020895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8" y="3113"/>
              <a:ext cx="666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2" name="Text Box 7"/>
            <p:cNvSpPr txBox="1">
              <a:spLocks noChangeArrowheads="1"/>
            </p:cNvSpPr>
            <p:nvPr/>
          </p:nvSpPr>
          <p:spPr bwMode="auto">
            <a:xfrm>
              <a:off x="249" y="3913"/>
              <a:ext cx="7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Во времени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27313" y="3789363"/>
            <a:ext cx="2754312" cy="2163762"/>
            <a:chOff x="1853" y="3158"/>
            <a:chExt cx="1203" cy="929"/>
          </a:xfrm>
        </p:grpSpPr>
        <p:pic>
          <p:nvPicPr>
            <p:cNvPr id="18439" name="Picture 9" descr="j0189205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6" y="3158"/>
              <a:ext cx="720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0" name="Text Box 10"/>
            <p:cNvSpPr txBox="1">
              <a:spLocks noChangeArrowheads="1"/>
            </p:cNvSpPr>
            <p:nvPr/>
          </p:nvSpPr>
          <p:spPr bwMode="auto">
            <a:xfrm>
              <a:off x="1853" y="3891"/>
              <a:ext cx="1152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/>
                <a:t>В пространстве</a:t>
              </a:r>
            </a:p>
          </p:txBody>
        </p:sp>
      </p:grpSp>
      <p:pic>
        <p:nvPicPr>
          <p:cNvPr id="23566" name="Picture 14" descr="CBIZ1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1412875"/>
            <a:ext cx="2447925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6227763" y="3573463"/>
            <a:ext cx="226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По кругу лиц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9388" y="836613"/>
            <a:ext cx="1547812" cy="1727200"/>
            <a:chOff x="249" y="3113"/>
            <a:chExt cx="975" cy="1088"/>
          </a:xfrm>
        </p:grpSpPr>
        <p:pic>
          <p:nvPicPr>
            <p:cNvPr id="19476" name="Picture 4" descr="j020895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8" y="3113"/>
              <a:ext cx="666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7" name="Text Box 5"/>
            <p:cNvSpPr txBox="1">
              <a:spLocks noChangeArrowheads="1"/>
            </p:cNvSpPr>
            <p:nvPr/>
          </p:nvSpPr>
          <p:spPr bwMode="auto">
            <a:xfrm>
              <a:off x="249" y="3913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400" b="1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763713" y="863600"/>
            <a:ext cx="7218362" cy="1628775"/>
            <a:chOff x="1111" y="544"/>
            <a:chExt cx="4547" cy="1026"/>
          </a:xfrm>
        </p:grpSpPr>
        <p:sp>
          <p:nvSpPr>
            <p:cNvPr id="19474" name="Text Box 7" descr="Белый мрамор"/>
            <p:cNvSpPr txBox="1">
              <a:spLocks noChangeArrowheads="1"/>
            </p:cNvSpPr>
            <p:nvPr/>
          </p:nvSpPr>
          <p:spPr bwMode="auto">
            <a:xfrm>
              <a:off x="1519" y="544"/>
              <a:ext cx="4139" cy="1026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762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u="sng">
                  <a:solidFill>
                    <a:schemeClr val="folHlink"/>
                  </a:solidFill>
                  <a:latin typeface="Times New Roman" pitchFamily="18" charset="0"/>
                </a:rPr>
                <a:t>Общее правило:</a:t>
              </a:r>
            </a:p>
            <a:p>
              <a:pPr algn="ctr"/>
              <a:r>
                <a:rPr lang="ru-RU" sz="2400">
                  <a:solidFill>
                    <a:srgbClr val="800000"/>
                  </a:solidFill>
                  <a:latin typeface="Times New Roman" pitchFamily="18" charset="0"/>
                </a:rPr>
                <a:t>Вступают в силу через 10 дней </a:t>
              </a:r>
            </a:p>
            <a:p>
              <a:pPr algn="ctr"/>
              <a:r>
                <a:rPr lang="ru-RU" sz="2400">
                  <a:solidFill>
                    <a:srgbClr val="800000"/>
                  </a:solidFill>
                  <a:latin typeface="Times New Roman" pitchFamily="18" charset="0"/>
                </a:rPr>
                <a:t>с момента публикации</a:t>
              </a:r>
            </a:p>
            <a:p>
              <a:pPr algn="ctr"/>
              <a:r>
                <a:rPr lang="ru-RU" sz="2400">
                  <a:solidFill>
                    <a:srgbClr val="800000"/>
                  </a:solidFill>
                  <a:latin typeface="Times New Roman" pitchFamily="18" charset="0"/>
                </a:rPr>
                <a:t>(публикуются через 7 дней с момента принятия)</a:t>
              </a:r>
            </a:p>
          </p:txBody>
        </p:sp>
        <p:sp>
          <p:nvSpPr>
            <p:cNvPr id="19475" name="Line 8"/>
            <p:cNvSpPr>
              <a:spLocks noChangeShapeType="1"/>
            </p:cNvSpPr>
            <p:nvPr/>
          </p:nvSpPr>
          <p:spPr bwMode="auto">
            <a:xfrm>
              <a:off x="1111" y="1057"/>
              <a:ext cx="31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2565400"/>
            <a:ext cx="2751138" cy="2427288"/>
            <a:chOff x="-23" y="1570"/>
            <a:chExt cx="1733" cy="1529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-23" y="1855"/>
              <a:ext cx="1733" cy="1244"/>
              <a:chOff x="237" y="1855"/>
              <a:chExt cx="1733" cy="1244"/>
            </a:xfrm>
          </p:grpSpPr>
          <p:pic>
            <p:nvPicPr>
              <p:cNvPr id="19472" name="Picture 11" descr="j0219100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3" y="1855"/>
                <a:ext cx="720" cy="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73" name="Text Box 12"/>
              <p:cNvSpPr txBox="1">
                <a:spLocks noChangeArrowheads="1"/>
              </p:cNvSpPr>
              <p:nvPr/>
            </p:nvSpPr>
            <p:spPr bwMode="auto">
              <a:xfrm>
                <a:off x="237" y="2581"/>
                <a:ext cx="1733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400">
                    <a:latin typeface="Times New Roman" pitchFamily="18" charset="0"/>
                  </a:rPr>
                  <a:t>Может указываться</a:t>
                </a:r>
              </a:p>
              <a:p>
                <a:pPr algn="ctr"/>
                <a:r>
                  <a:rPr lang="ru-RU" sz="2400">
                    <a:latin typeface="Times New Roman" pitchFamily="18" charset="0"/>
                  </a:rPr>
                  <a:t>конкретная дата</a:t>
                </a:r>
              </a:p>
            </p:txBody>
          </p:sp>
        </p:grpSp>
        <p:sp>
          <p:nvSpPr>
            <p:cNvPr id="19471" name="Line 13"/>
            <p:cNvSpPr>
              <a:spLocks noChangeShapeType="1"/>
            </p:cNvSpPr>
            <p:nvPr/>
          </p:nvSpPr>
          <p:spPr bwMode="auto">
            <a:xfrm>
              <a:off x="748" y="1570"/>
              <a:ext cx="0" cy="2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6121400" y="4292600"/>
            <a:ext cx="302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С момента получения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адресатом</a:t>
            </a: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979613" y="2276475"/>
            <a:ext cx="6564312" cy="1719263"/>
            <a:chOff x="1020" y="1616"/>
            <a:chExt cx="4135" cy="1083"/>
          </a:xfrm>
        </p:grpSpPr>
        <p:pic>
          <p:nvPicPr>
            <p:cNvPr id="19468" name="Picture 21" descr="j0336340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58" y="1984"/>
              <a:ext cx="997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9" name="Line 22"/>
            <p:cNvSpPr>
              <a:spLocks noChangeShapeType="1"/>
            </p:cNvSpPr>
            <p:nvPr/>
          </p:nvSpPr>
          <p:spPr bwMode="auto">
            <a:xfrm>
              <a:off x="1020" y="1616"/>
              <a:ext cx="3175" cy="4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24" name="Rectangle 24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Во времени</a:t>
            </a:r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2944813" y="3068638"/>
            <a:ext cx="3113087" cy="2220912"/>
            <a:chOff x="1583" y="1888"/>
            <a:chExt cx="1961" cy="1399"/>
          </a:xfrm>
        </p:grpSpPr>
        <p:pic>
          <p:nvPicPr>
            <p:cNvPr id="19466" name="Picture 27" descr="j0239293"/>
            <p:cNvPicPr>
              <a:picLocks noChangeAspect="1" noChangeArrowheads="1"/>
            </p:cNvPicPr>
            <p:nvPr/>
          </p:nvPicPr>
          <p:blipFill>
            <a:blip r:embed="rId6" cstate="print"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2129" y="1888"/>
              <a:ext cx="887" cy="70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9467" name="Text Box 28"/>
            <p:cNvSpPr txBox="1">
              <a:spLocks noChangeArrowheads="1"/>
            </p:cNvSpPr>
            <p:nvPr/>
          </p:nvSpPr>
          <p:spPr bwMode="auto">
            <a:xfrm>
              <a:off x="1583" y="2539"/>
              <a:ext cx="1961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atin typeface="Times New Roman" pitchFamily="18" charset="0"/>
                </a:rPr>
                <a:t>Акты правительства-</a:t>
              </a:r>
            </a:p>
            <a:p>
              <a:pPr algn="ctr"/>
              <a:r>
                <a:rPr lang="ru-RU" sz="2400">
                  <a:latin typeface="Times New Roman" pitchFamily="18" charset="0"/>
                </a:rPr>
                <a:t>с момента подписания</a:t>
              </a:r>
            </a:p>
            <a:p>
              <a:pPr algn="ctr"/>
              <a:r>
                <a:rPr lang="ru-RU" sz="2400">
                  <a:latin typeface="Times New Roman" pitchFamily="18" charset="0"/>
                </a:rPr>
                <a:t>(если не указано)</a:t>
              </a:r>
            </a:p>
          </p:txBody>
        </p:sp>
      </p:grpSp>
      <p:sp>
        <p:nvSpPr>
          <p:cNvPr id="25629" name="Line 29"/>
          <p:cNvSpPr>
            <a:spLocks noChangeShapeType="1"/>
          </p:cNvSpPr>
          <p:nvPr/>
        </p:nvSpPr>
        <p:spPr bwMode="auto">
          <a:xfrm>
            <a:off x="1619250" y="2563813"/>
            <a:ext cx="2160588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9" grpId="0"/>
      <p:bldP spid="256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323850" y="836613"/>
            <a:ext cx="1909763" cy="1620837"/>
            <a:chOff x="1853" y="3158"/>
            <a:chExt cx="1203" cy="1021"/>
          </a:xfrm>
        </p:grpSpPr>
        <p:pic>
          <p:nvPicPr>
            <p:cNvPr id="20494" name="Picture 4" descr="j0189205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6" y="3158"/>
              <a:ext cx="720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5" name="Text Box 5"/>
            <p:cNvSpPr txBox="1">
              <a:spLocks noChangeArrowheads="1"/>
            </p:cNvSpPr>
            <p:nvPr/>
          </p:nvSpPr>
          <p:spPr bwMode="auto">
            <a:xfrm>
              <a:off x="1853" y="3891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400" b="1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763713" y="836613"/>
            <a:ext cx="7165975" cy="1263650"/>
            <a:chOff x="1429" y="550"/>
            <a:chExt cx="4207" cy="796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973" y="550"/>
              <a:ext cx="3663" cy="796"/>
              <a:chOff x="1973" y="550"/>
              <a:chExt cx="3663" cy="796"/>
            </a:xfrm>
          </p:grpSpPr>
          <p:pic>
            <p:nvPicPr>
              <p:cNvPr id="20492" name="Picture 8" descr="j021523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73" y="651"/>
                <a:ext cx="771" cy="6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93" name="Text Box 9" descr="Пергамент"/>
              <p:cNvSpPr txBox="1">
                <a:spLocks noChangeArrowheads="1"/>
              </p:cNvSpPr>
              <p:nvPr/>
            </p:nvSpPr>
            <p:spPr bwMode="auto">
              <a:xfrm>
                <a:off x="2743" y="550"/>
                <a:ext cx="2893" cy="796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762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b="1">
                    <a:solidFill>
                      <a:srgbClr val="800000"/>
                    </a:solidFill>
                    <a:latin typeface="Times New Roman" pitchFamily="18" charset="0"/>
                  </a:rPr>
                  <a:t>Действуют на территории </a:t>
                </a:r>
              </a:p>
              <a:p>
                <a:r>
                  <a:rPr lang="ru-RU" sz="2400" b="1">
                    <a:solidFill>
                      <a:srgbClr val="800000"/>
                    </a:solidFill>
                    <a:latin typeface="Times New Roman" pitchFamily="18" charset="0"/>
                  </a:rPr>
                  <a:t>государства(земля воды, недра,</a:t>
                </a:r>
              </a:p>
              <a:p>
                <a:r>
                  <a:rPr lang="ru-RU" sz="2400" b="1">
                    <a:solidFill>
                      <a:srgbClr val="800000"/>
                    </a:solidFill>
                    <a:latin typeface="Times New Roman" pitchFamily="18" charset="0"/>
                  </a:rPr>
                  <a:t>посольства, корабли в море и др.)</a:t>
                </a:r>
              </a:p>
            </p:txBody>
          </p:sp>
        </p:grpSp>
        <p:sp>
          <p:nvSpPr>
            <p:cNvPr id="20491" name="Line 10"/>
            <p:cNvSpPr>
              <a:spLocks noChangeShapeType="1"/>
            </p:cNvSpPr>
            <p:nvPr/>
          </p:nvSpPr>
          <p:spPr bwMode="auto">
            <a:xfrm>
              <a:off x="1429" y="935"/>
              <a:ext cx="54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40" name="Rectangle 16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В пространстве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2771775" y="2492375"/>
            <a:ext cx="3484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По кругу лиц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195513" y="3500438"/>
            <a:ext cx="6734175" cy="1263650"/>
            <a:chOff x="1292" y="544"/>
            <a:chExt cx="4242" cy="796"/>
          </a:xfrm>
        </p:grpSpPr>
        <p:sp>
          <p:nvSpPr>
            <p:cNvPr id="20488" name="Text Box 22" descr="Белый мрамор"/>
            <p:cNvSpPr txBox="1">
              <a:spLocks noChangeArrowheads="1"/>
            </p:cNvSpPr>
            <p:nvPr/>
          </p:nvSpPr>
          <p:spPr bwMode="auto">
            <a:xfrm>
              <a:off x="1657" y="544"/>
              <a:ext cx="3877" cy="796"/>
            </a:xfrm>
            <a:prstGeom prst="rect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762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u="sng" dirty="0">
                  <a:solidFill>
                    <a:schemeClr val="folHlink"/>
                  </a:solidFill>
                  <a:latin typeface="Times New Roman" pitchFamily="18" charset="0"/>
                </a:rPr>
                <a:t>Общее правило:</a:t>
              </a:r>
            </a:p>
            <a:p>
              <a:pPr algn="ctr"/>
              <a:r>
                <a:rPr lang="ru-RU" sz="2400" dirty="0">
                  <a:solidFill>
                    <a:srgbClr val="800000"/>
                  </a:solidFill>
                  <a:latin typeface="Times New Roman" pitchFamily="18" charset="0"/>
                </a:rPr>
                <a:t>Распространяется на всех адресатов в рамках</a:t>
              </a:r>
            </a:p>
            <a:p>
              <a:pPr algn="ctr"/>
              <a:r>
                <a:rPr lang="ru-RU" sz="2400" dirty="0">
                  <a:solidFill>
                    <a:srgbClr val="800000"/>
                  </a:solidFill>
                  <a:latin typeface="Times New Roman" pitchFamily="18" charset="0"/>
                </a:rPr>
                <a:t>территориальной сферы действия акта</a:t>
              </a:r>
            </a:p>
          </p:txBody>
        </p:sp>
        <p:sp>
          <p:nvSpPr>
            <p:cNvPr id="20489" name="Line 23"/>
            <p:cNvSpPr>
              <a:spLocks noChangeShapeType="1"/>
            </p:cNvSpPr>
            <p:nvPr/>
          </p:nvSpPr>
          <p:spPr bwMode="auto">
            <a:xfrm>
              <a:off x="1292" y="942"/>
              <a:ext cx="31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6648" name="Picture 24" descr="CBIZ1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3284538"/>
            <a:ext cx="212407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0" grpId="0"/>
      <p:bldP spid="266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j017827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0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612776" y="1159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Виды юридических норм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idx="1"/>
          </p:nvPr>
        </p:nvSpPr>
        <p:spPr>
          <a:xfrm>
            <a:off x="468313" y="981075"/>
            <a:ext cx="8229600" cy="863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latin typeface="Times New Roman" pitchFamily="18" charset="0"/>
              </a:rPr>
              <a:t>1. Регулятивные и правоохранительные: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572000" y="1773238"/>
            <a:ext cx="45720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- Правоохранительные нормы</a:t>
            </a:r>
            <a:r>
              <a:rPr lang="ru-RU" sz="2400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определяют условия применения к субъекту мер государственно-принудительного воздействия, характер и содержание этих мер.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23850" y="1793875"/>
            <a:ext cx="41036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 u="sng" dirty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ru-RU" sz="2400" b="1" i="1" u="sng" dirty="0">
                <a:solidFill>
                  <a:srgbClr val="C00000"/>
                </a:solidFill>
                <a:latin typeface="Times New Roman" pitchFamily="18" charset="0"/>
              </a:rPr>
              <a:t>Регулятивные  нормы</a:t>
            </a: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</a:rPr>
              <a:t>,</a:t>
            </a:r>
            <a:r>
              <a:rPr lang="ru-RU" sz="2400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определяющие субъективные права и обязанности субъектов, условия их возникновения и действия 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0" y="4508500"/>
            <a:ext cx="47529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dirty="0">
                <a:solidFill>
                  <a:srgbClr val="C00000"/>
                </a:solidFill>
                <a:latin typeface="Times New Roman" pitchFamily="18" charset="0"/>
              </a:rPr>
              <a:t>«Собственнику принадлежат права владения, пользование и распоряжение своим имуществом.»</a:t>
            </a:r>
          </a:p>
          <a:p>
            <a:pPr algn="ctr"/>
            <a:r>
              <a:rPr lang="ru-RU" sz="2200" dirty="0">
                <a:solidFill>
                  <a:srgbClr val="C00000"/>
                </a:solidFill>
                <a:latin typeface="Times New Roman" pitchFamily="18" charset="0"/>
              </a:rPr>
              <a:t> (</a:t>
            </a:r>
            <a:r>
              <a:rPr lang="ru-RU" sz="2200" dirty="0">
                <a:solidFill>
                  <a:srgbClr val="C00000"/>
                </a:solidFill>
              </a:rPr>
              <a:t>ГК РФ п.1 Ст. 209)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500563" y="4508500"/>
            <a:ext cx="464343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«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Кража, т.е. тайное хищение чужого имущества, - наказывается штрафом в размере от 200 до 700 МРОТ…» (УК РФ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п.1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Ст. 58)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 build="p"/>
      <p:bldP spid="10247" grpId="0"/>
      <p:bldP spid="10248" grpId="0"/>
      <p:bldP spid="10249" grpId="0"/>
      <p:bldP spid="102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j017827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Rectangle 11"/>
          <p:cNvSpPr>
            <a:spLocks noGrp="1" noChangeArrowheads="1"/>
          </p:cNvSpPr>
          <p:nvPr>
            <p:ph idx="1"/>
          </p:nvPr>
        </p:nvSpPr>
        <p:spPr>
          <a:xfrm>
            <a:off x="-323850" y="981075"/>
            <a:ext cx="4824413" cy="208915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800" i="1" smtClean="0">
                <a:latin typeface="Times New Roman" pitchFamily="18" charset="0"/>
              </a:rPr>
              <a:t>  </a:t>
            </a:r>
            <a:r>
              <a:rPr lang="en-US" sz="2800" i="1" smtClean="0">
                <a:latin typeface="Times New Roman" pitchFamily="18" charset="0"/>
              </a:rPr>
              <a:t>	</a:t>
            </a:r>
            <a:r>
              <a:rPr lang="ru-RU" sz="2300" b="1" i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Управомочивающие нормы</a:t>
            </a:r>
            <a:r>
              <a:rPr lang="ru-RU" sz="2300" i="1" smtClean="0">
                <a:latin typeface="Times New Roman" pitchFamily="18" charset="0"/>
              </a:rPr>
              <a:t>   </a:t>
            </a:r>
            <a:r>
              <a:rPr lang="ru-RU" sz="2300" smtClean="0">
                <a:solidFill>
                  <a:srgbClr val="000066"/>
                </a:solidFill>
                <a:effectLst/>
                <a:latin typeface="Times New Roman" pitchFamily="18" charset="0"/>
              </a:rPr>
              <a:t>предоставляют субъекту право с положительным содержанием, т.е. право на совершение им тех  или иных действий.</a:t>
            </a:r>
            <a:r>
              <a:rPr lang="ru-RU" sz="2300" smtClean="0">
                <a:latin typeface="Times New Roman" pitchFamily="18" charset="0"/>
              </a:rPr>
              <a:t>   </a:t>
            </a:r>
            <a:endParaRPr lang="ru-RU" sz="2300" i="1" smtClean="0">
              <a:latin typeface="Times New Roman" pitchFamily="18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0" y="77788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55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2. </a:t>
            </a:r>
            <a:r>
              <a:rPr 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Управомочивающие, запрещающие,</a:t>
            </a:r>
          </a:p>
          <a:p>
            <a:pPr algn="ctr" eaLnBrk="1" hangingPunct="1">
              <a:lnSpc>
                <a:spcPct val="55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обязывающие:</a:t>
            </a:r>
            <a:endParaRPr lang="ru-RU" sz="32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148263" y="1052513"/>
            <a:ext cx="367188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300" b="1" i="1">
                <a:solidFill>
                  <a:srgbClr val="FF0000"/>
                </a:solidFill>
                <a:latin typeface="Times New Roman" pitchFamily="18" charset="0"/>
              </a:rPr>
              <a:t>Запрещающие нормы</a:t>
            </a:r>
            <a:r>
              <a:rPr lang="ru-RU" sz="23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3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</a:t>
            </a:r>
            <a:r>
              <a:rPr lang="ru-RU" sz="2300" b="1">
                <a:latin typeface="Times New Roman" pitchFamily="18" charset="0"/>
              </a:rPr>
              <a:t> </a:t>
            </a:r>
            <a:r>
              <a:rPr lang="ru-RU" sz="2300">
                <a:solidFill>
                  <a:srgbClr val="000066"/>
                </a:solidFill>
                <a:latin typeface="Times New Roman" pitchFamily="18" charset="0"/>
              </a:rPr>
              <a:t>устанавливает обязанность субъекта на воздержание от  совершения действий</a:t>
            </a:r>
            <a:r>
              <a:rPr lang="ru-RU" sz="2300" b="1">
                <a:solidFill>
                  <a:srgbClr val="00006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-323850" y="4797425"/>
            <a:ext cx="9467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Обязывающие нормы</a:t>
            </a:r>
            <a:r>
              <a:rPr lang="ru-RU" sz="2400" b="1" i="1" dirty="0">
                <a:solidFill>
                  <a:srgbClr val="000066"/>
                </a:solidFill>
                <a:latin typeface="Times New Roman" pitchFamily="18" charset="0"/>
              </a:rPr>
              <a:t> -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 возлагает на субъекта обязанность совершать определенные действия 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79512" y="2924944"/>
            <a:ext cx="46085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«</a:t>
            </a:r>
            <a:r>
              <a:rPr lang="ru-RU" sz="2000" i="1" dirty="0"/>
              <a:t>Собственник вправе по своему усмотрению совершать в отношении принадлежащего ему имущества любые действия, не противоречащие закону…» </a:t>
            </a:r>
          </a:p>
          <a:p>
            <a:r>
              <a:rPr lang="ru-RU" sz="2000" i="1" dirty="0"/>
              <a:t>(ГК РФ п. 2 Ст. 209)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4716463" y="2564904"/>
            <a:ext cx="44275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 dirty="0"/>
              <a:t>«Супруги по своему желанию выбирают при заключении брака фамилию…. Соединение фамилии не допускается, если добрачная фамилия хотя бы одного из супругов является двойной.» </a:t>
            </a:r>
          </a:p>
          <a:p>
            <a:r>
              <a:rPr lang="ru-RU" sz="2000" i="1" dirty="0"/>
              <a:t>(СК РФ п. 1 Ст. 32)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0" y="5589588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/>
              <a:t>«</a:t>
            </a:r>
            <a:r>
              <a:rPr lang="ru-RU" sz="2000" i="1" dirty="0"/>
              <a:t>Трудоспособные совершеннолетние дети обязаны содержать своих нетрудоспособных нуждающихся в помощи родителей и заботиться о них.» (СК РФ п. 1 Ст. 87)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build="p"/>
      <p:bldP spid="11276" grpId="0"/>
      <p:bldP spid="11277" grpId="0"/>
      <p:bldP spid="11278" grpId="0"/>
      <p:bldP spid="11279" grpId="0"/>
      <p:bldP spid="11280" grpId="0"/>
      <p:bldP spid="112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j017827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91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68538" y="476250"/>
            <a:ext cx="648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116013" y="0"/>
            <a:ext cx="7127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3. Императивные и диспозитивные нормы: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5003800" y="314166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graphicFrame>
        <p:nvGraphicFramePr>
          <p:cNvPr id="44089" name="Group 57"/>
          <p:cNvGraphicFramePr>
            <a:graphicFrameLocks noGrp="1"/>
          </p:cNvGraphicFramePr>
          <p:nvPr>
            <p:ph/>
          </p:nvPr>
        </p:nvGraphicFramePr>
        <p:xfrm>
          <a:off x="457200" y="765175"/>
          <a:ext cx="8218488" cy="5903913"/>
        </p:xfrm>
        <a:graphic>
          <a:graphicData uri="http://schemas.openxmlformats.org/drawingml/2006/table">
            <a:tbl>
              <a:tblPr/>
              <a:tblGrid>
                <a:gridCol w="4114800"/>
                <a:gridCol w="4103688"/>
              </a:tblGrid>
              <a:tr h="295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1" y="858838"/>
            <a:ext cx="43561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Императивная норма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</a:rPr>
              <a:t>– это норма, выраженная  в категорических предписаниях и действует независимо от усмотрения субъекта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9228" name="Text Box 27"/>
          <p:cNvSpPr txBox="1">
            <a:spLocks noChangeArrowheads="1"/>
          </p:cNvSpPr>
          <p:nvPr/>
        </p:nvSpPr>
        <p:spPr bwMode="auto">
          <a:xfrm>
            <a:off x="539750" y="4149725"/>
            <a:ext cx="396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229" name="Text Box 28"/>
          <p:cNvSpPr txBox="1">
            <a:spLocks noChangeArrowheads="1"/>
          </p:cNvSpPr>
          <p:nvPr/>
        </p:nvSpPr>
        <p:spPr bwMode="auto">
          <a:xfrm>
            <a:off x="827088" y="4292600"/>
            <a:ext cx="367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30" name="Text Box 29"/>
          <p:cNvSpPr txBox="1">
            <a:spLocks noChangeArrowheads="1"/>
          </p:cNvSpPr>
          <p:nvPr/>
        </p:nvSpPr>
        <p:spPr bwMode="auto">
          <a:xfrm>
            <a:off x="468313" y="4292600"/>
            <a:ext cx="3959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169863" y="3180229"/>
            <a:ext cx="39798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/>
              <a:t>«</a:t>
            </a:r>
            <a:r>
              <a:rPr lang="ru-RU" sz="2400" i="1" dirty="0"/>
              <a:t>Сделки с землей и другим недвижимым имуществом подлежат государственной регистрации.» (ГК РФ п. 1 Ст.164)</a:t>
            </a:r>
          </a:p>
        </p:txBody>
      </p:sp>
      <p:sp>
        <p:nvSpPr>
          <p:cNvPr id="9232" name="Text Box 43"/>
          <p:cNvSpPr txBox="1">
            <a:spLocks noChangeArrowheads="1"/>
          </p:cNvSpPr>
          <p:nvPr/>
        </p:nvSpPr>
        <p:spPr bwMode="auto">
          <a:xfrm>
            <a:off x="4643438" y="1412875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233" name="Text Box 44"/>
          <p:cNvSpPr txBox="1">
            <a:spLocks noChangeArrowheads="1"/>
          </p:cNvSpPr>
          <p:nvPr/>
        </p:nvSpPr>
        <p:spPr bwMode="auto">
          <a:xfrm>
            <a:off x="4787900" y="1412875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4077" name="Text Box 45"/>
          <p:cNvSpPr txBox="1">
            <a:spLocks noChangeArrowheads="1"/>
          </p:cNvSpPr>
          <p:nvPr/>
        </p:nvSpPr>
        <p:spPr bwMode="auto">
          <a:xfrm>
            <a:off x="4716463" y="868363"/>
            <a:ext cx="37449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Диспозитивная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</a:rPr>
              <a:t>-   действует лишь постольку, поскольку субъекты не предусмотрели иное</a:t>
            </a:r>
          </a:p>
        </p:txBody>
      </p:sp>
      <p:sp>
        <p:nvSpPr>
          <p:cNvPr id="44079" name="Text Box 47"/>
          <p:cNvSpPr txBox="1">
            <a:spLocks noChangeArrowheads="1"/>
          </p:cNvSpPr>
          <p:nvPr/>
        </p:nvSpPr>
        <p:spPr bwMode="auto">
          <a:xfrm>
            <a:off x="4643438" y="2420938"/>
            <a:ext cx="41767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 dirty="0"/>
              <a:t>«Замена предмета залога допускается с согласия залогодержателя, если законом или договором не предусмотрено иное.» (ГК РФ п. 1 Ст. 345)</a:t>
            </a:r>
          </a:p>
        </p:txBody>
      </p:sp>
      <p:sp>
        <p:nvSpPr>
          <p:cNvPr id="9236" name="Text Box 48"/>
          <p:cNvSpPr txBox="1">
            <a:spLocks noChangeArrowheads="1"/>
          </p:cNvSpPr>
          <p:nvPr/>
        </p:nvSpPr>
        <p:spPr bwMode="auto">
          <a:xfrm>
            <a:off x="4643438" y="5516563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4081" name="Text Box 49"/>
          <p:cNvSpPr txBox="1">
            <a:spLocks noChangeArrowheads="1"/>
          </p:cNvSpPr>
          <p:nvPr/>
        </p:nvSpPr>
        <p:spPr bwMode="auto">
          <a:xfrm>
            <a:off x="4500563" y="4365625"/>
            <a:ext cx="43561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 dirty="0"/>
              <a:t>«Законным режимом имущества супругов является режим их совместной собственности. Законный режим имущества супругов действует, если брачным договором не установлено иное.» (СК РФ п. 1 Ст. 33)</a:t>
            </a:r>
          </a:p>
        </p:txBody>
      </p:sp>
      <p:pic>
        <p:nvPicPr>
          <p:cNvPr id="37890" name="Picture 2" descr="http://im2-tub-ru.yandex.net/i?id=c80b3bc6c7519c883d6a6b19d8c53c79-39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013176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58" grpId="0"/>
      <p:bldP spid="44062" grpId="0"/>
      <p:bldP spid="44077" grpId="0"/>
      <p:bldP spid="44079" grpId="0"/>
      <p:bldP spid="440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СТРУКТУРА ПРАВОВОЙ НОРМЫ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b="1" dirty="0">
                <a:latin typeface="Tahoma" pitchFamily="34" charset="0"/>
              </a:rPr>
              <a:t>   </a:t>
            </a:r>
            <a:r>
              <a:rPr lang="ru-RU" b="1" u="sng" dirty="0">
                <a:latin typeface="Tahoma" pitchFamily="34" charset="0"/>
              </a:rPr>
              <a:t>Структура юридической нормы -</a:t>
            </a:r>
            <a:r>
              <a:rPr lang="ru-RU" dirty="0">
                <a:latin typeface="Times New Roman"/>
              </a:rPr>
              <a:t> </a:t>
            </a:r>
            <a:r>
              <a:rPr lang="ru-RU" dirty="0">
                <a:latin typeface="Tahoma" pitchFamily="34" charset="0"/>
              </a:rPr>
              <a:t>это упорядоченное </a:t>
            </a:r>
            <a:r>
              <a:rPr lang="ru-RU" dirty="0">
                <a:solidFill>
                  <a:srgbClr val="FF0000"/>
                </a:solidFill>
                <a:latin typeface="Tahoma" pitchFamily="34" charset="0"/>
              </a:rPr>
              <a:t>единство необходимых элементов</a:t>
            </a:r>
            <a:r>
              <a:rPr lang="ru-RU" dirty="0">
                <a:latin typeface="Tahoma" pitchFamily="34" charset="0"/>
              </a:rPr>
              <a:t>, обеспечивающих ее функциональную самостоятельность, это </a:t>
            </a:r>
            <a:r>
              <a:rPr lang="ru-RU" dirty="0">
                <a:solidFill>
                  <a:srgbClr val="FF0000"/>
                </a:solidFill>
                <a:latin typeface="Tahoma" pitchFamily="34" charset="0"/>
              </a:rPr>
              <a:t>внутреннее строение нормы</a:t>
            </a:r>
            <a:r>
              <a:rPr lang="ru-RU" dirty="0">
                <a:latin typeface="Tahoma" pitchFamily="34" charset="0"/>
              </a:rPr>
              <a:t>, которое раскрывает как состав и содержание ее необходимых элементов, так и способы их взаимосвязи.</a:t>
            </a:r>
          </a:p>
          <a:p>
            <a:pPr>
              <a:buFontTx/>
              <a:buNone/>
            </a:pPr>
            <a:endParaRPr lang="ru-RU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1009</Words>
  <Application>Microsoft Office PowerPoint</Application>
  <PresentationFormat>Экран (4:3)</PresentationFormat>
  <Paragraphs>139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 Unicode MS</vt:lpstr>
      <vt:lpstr>Arial</vt:lpstr>
      <vt:lpstr>Calibri</vt:lpstr>
      <vt:lpstr>Georgia</vt:lpstr>
      <vt:lpstr>Impact</vt:lpstr>
      <vt:lpstr>Tahoma</vt:lpstr>
      <vt:lpstr>Times New Roman</vt:lpstr>
      <vt:lpstr>Wingdings</vt:lpstr>
      <vt:lpstr>Тема Office</vt:lpstr>
      <vt:lpstr>Правовая норма. Источники права.</vt:lpstr>
      <vt:lpstr>НОРМА ПРАВА</vt:lpstr>
      <vt:lpstr>Правовые нормы действуют:</vt:lpstr>
      <vt:lpstr>Во времени</vt:lpstr>
      <vt:lpstr>В пространстве</vt:lpstr>
      <vt:lpstr>Виды юридических норм</vt:lpstr>
      <vt:lpstr>Презентация PowerPoint</vt:lpstr>
      <vt:lpstr>Презентация PowerPoint</vt:lpstr>
      <vt:lpstr>СТРУКТУРА ПРАВОВОЙ НОРМЫ</vt:lpstr>
      <vt:lpstr>Элементы структуры нормы права</vt:lpstr>
      <vt:lpstr>Гипотеза </vt:lpstr>
      <vt:lpstr>Диспозиция</vt:lpstr>
      <vt:lpstr>Санкция</vt:lpstr>
      <vt:lpstr>Презентация PowerPoint</vt:lpstr>
      <vt:lpstr>Ст.52 Конституции РФ</vt:lpstr>
      <vt:lpstr>Если…То…Иначе</vt:lpstr>
      <vt:lpstr>Ст.50 п.2 Закон РФ об образовании</vt:lpstr>
      <vt:lpstr>Презентация PowerPoint</vt:lpstr>
      <vt:lpstr>Презентация PowerPoint</vt:lpstr>
      <vt:lpstr>Источники (формы) права</vt:lpstr>
      <vt:lpstr>ИСТОЧНИКИ (ФОРМЫ) ПРАВА – ЭТО СПОСОБ ВЫРАЖЕНИЯ ВОВНЕ ГОСУДАРСТВЕННОЙ ВОЛИ, ЮРИДИЧЕСКИХ ПРАВИЛ ПОВЕДЕНИЯ.</vt:lpstr>
      <vt:lpstr>Нормативно-правовой акт</vt:lpstr>
      <vt:lpstr>ВИДЫ  НОРМАТИВНО-ПРАВОВЫХ  АКТОВ (ПО ЮРИДИЧЕСКОЙ СИЛЕ)</vt:lpstr>
      <vt:lpstr>Стадии законотворчества в РФ</vt:lpstr>
      <vt:lpstr>Признаки закона:</vt:lpstr>
      <vt:lpstr>Домашнее задание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Люба</dc:creator>
  <cp:lastModifiedBy>szfonao@yandex.ru</cp:lastModifiedBy>
  <cp:revision>7</cp:revision>
  <dcterms:created xsi:type="dcterms:W3CDTF">2014-09-08T10:33:59Z</dcterms:created>
  <dcterms:modified xsi:type="dcterms:W3CDTF">2017-10-01T12:44:51Z</dcterms:modified>
</cp:coreProperties>
</file>