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8" r:id="rId16"/>
    <p:sldId id="279" r:id="rId17"/>
    <p:sldId id="261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"/>
          <c:cat>
            <c:strRef>
              <c:f>Лист1!$A$2:$A$4</c:f>
              <c:strCache>
                <c:ptCount val="3"/>
                <c:pt idx="0">
                  <c:v>за</c:v>
                </c:pt>
                <c:pt idx="1">
                  <c:v>безразлично0</c:v>
                </c:pt>
                <c:pt idx="2">
                  <c:v>против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за</c:v>
                </c:pt>
                <c:pt idx="1">
                  <c:v>безразлично</c:v>
                </c:pt>
                <c:pt idx="2">
                  <c:v>против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58B35-FEF3-4575-8CCF-CA5C3667D13C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EBD42-B5BE-42F7-BFE1-16895307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EBD42-B5BE-42F7-BFE1-16895307DD7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C841-2FBF-417C-99EB-E4E90748CCB0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B9A5-53C1-47D1-8D05-4A817D5BF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C841-2FBF-417C-99EB-E4E90748CCB0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B9A5-53C1-47D1-8D05-4A817D5BF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C841-2FBF-417C-99EB-E4E90748CCB0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B9A5-53C1-47D1-8D05-4A817D5BF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C841-2FBF-417C-99EB-E4E90748CCB0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B9A5-53C1-47D1-8D05-4A817D5BF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C841-2FBF-417C-99EB-E4E90748CCB0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B9A5-53C1-47D1-8D05-4A817D5BF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C841-2FBF-417C-99EB-E4E90748CCB0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B9A5-53C1-47D1-8D05-4A817D5BF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C841-2FBF-417C-99EB-E4E90748CCB0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B9A5-53C1-47D1-8D05-4A817D5BF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C841-2FBF-417C-99EB-E4E90748CCB0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B9A5-53C1-47D1-8D05-4A817D5BF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C841-2FBF-417C-99EB-E4E90748CCB0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B9A5-53C1-47D1-8D05-4A817D5BF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C841-2FBF-417C-99EB-E4E90748CCB0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B9A5-53C1-47D1-8D05-4A817D5BF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C841-2FBF-417C-99EB-E4E90748CCB0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B9A5-53C1-47D1-8D05-4A817D5BF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EC841-2FBF-417C-99EB-E4E90748CCB0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4B9A5-53C1-47D1-8D05-4A817D5BF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volna.org/pedagogika/kak_poiavilas_shkolnaia_forma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slide.ru/obschestvoznaniya/8194-shkolnaya-forma-chudesnaya.html" TargetMode="External"/><Relationship Id="rId5" Type="http://schemas.openxmlformats.org/officeDocument/2006/relationships/hyperlink" Target="http://ppt4web.ru/obshhestvoznanija/shkolnaja-forma.html" TargetMode="External"/><Relationship Id="rId4" Type="http://schemas.openxmlformats.org/officeDocument/2006/relationships/hyperlink" Target="http://www.myshared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ариса\Desktop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69" y="0"/>
            <a:ext cx="917736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20564181">
            <a:off x="3129559" y="303507"/>
            <a:ext cx="475621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Comic Sans MS" pitchFamily="66" charset="0"/>
              </a:rPr>
              <a:t>Ах, уж эта</a:t>
            </a:r>
          </a:p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Comic Sans MS" pitchFamily="66" charset="0"/>
              </a:rPr>
              <a:t> школьная форма!</a:t>
            </a:r>
            <a:endParaRPr lang="ru-RU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mt00013_02_2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00174"/>
            <a:ext cx="3929062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55284" y="4214818"/>
            <a:ext cx="44680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Подготовила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учитель начальных классов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МБОУ «</a:t>
            </a:r>
            <a:r>
              <a:rPr lang="ru-RU" sz="2400" b="1" smtClean="0">
                <a:solidFill>
                  <a:srgbClr val="FF0000"/>
                </a:solidFill>
              </a:rPr>
              <a:t>Федоровской </a:t>
            </a:r>
            <a:r>
              <a:rPr lang="ru-RU" sz="2400" b="1" smtClean="0">
                <a:solidFill>
                  <a:srgbClr val="FF0000"/>
                </a:solidFill>
              </a:rPr>
              <a:t>СОШ</a:t>
            </a:r>
            <a:r>
              <a:rPr lang="ru-RU" sz="2400" b="1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№1»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Шишта Лариса Петровна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ариса\Desktop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69" y="0"/>
            <a:ext cx="917736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1571612"/>
            <a:ext cx="43577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*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Мальчики должны носить заправленные рубашки или однотонные водолазки, пиджак и брюки.</a:t>
            </a:r>
          </a:p>
          <a:p>
            <a:endParaRPr lang="ru-RU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*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Девочки должны носить однотонные блузки, водолазки, юбки, брюки и пиджаки.</a:t>
            </a:r>
          </a:p>
        </p:txBody>
      </p:sp>
      <p:pic>
        <p:nvPicPr>
          <p:cNvPr id="5" name="Содержимое 3" descr="mt00013_01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587008">
            <a:off x="4857752" y="1214422"/>
            <a:ext cx="375285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ариса\Desktop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69" y="0"/>
            <a:ext cx="917736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429124" y="178592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*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Все учащиеся должны ходить в сменной обуви</a:t>
            </a:r>
          </a:p>
          <a:p>
            <a:pPr>
              <a:buNone/>
            </a:pPr>
            <a:endParaRPr lang="ru-RU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* Кроссовки не могут быть сменной обувью.</a:t>
            </a:r>
          </a:p>
        </p:txBody>
      </p:sp>
      <p:pic>
        <p:nvPicPr>
          <p:cNvPr id="5" name="Содержимое 3" descr="mt00013_02_26_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21056317">
            <a:off x="571472" y="1214422"/>
            <a:ext cx="3940175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ариса\Desktop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69" y="0"/>
            <a:ext cx="917736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571480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Дети должны с детства приобщаться к тому, что костюм – это нечто большее, чем просто одежда. Это средство коммуникации. От того, как ты выглядишь, зависит, как с тобой будут общаться окружающие, – считает модельер </a:t>
            </a:r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Вячеслав Зайцев.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Возможно, для повышения собственной самооценки школьный </a:t>
            </a:r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</a:rPr>
              <a:t>дресс-код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может оказать огромную услугу, ведь он позволяет одеваться стильно, хотя и строго. 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Лариса\Desktop\42105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9101">
            <a:off x="5053363" y="1162168"/>
            <a:ext cx="3592506" cy="2251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ариса\Desktop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69" y="0"/>
            <a:ext cx="9177369" cy="6858000"/>
          </a:xfrm>
          <a:prstGeom prst="rect">
            <a:avLst/>
          </a:prstGeom>
          <a:noFill/>
        </p:spPr>
      </p:pic>
      <p:pic>
        <p:nvPicPr>
          <p:cNvPr id="4" name="Содержимое 3" descr="pic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85720" y="500042"/>
            <a:ext cx="2667000" cy="4214813"/>
          </a:xfrm>
          <a:prstGeom prst="rect">
            <a:avLst/>
          </a:prstGeom>
        </p:spPr>
      </p:pic>
      <p:pic>
        <p:nvPicPr>
          <p:cNvPr id="5" name="Содержимое 3" descr="pic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214678" y="1857364"/>
            <a:ext cx="2595563" cy="4000500"/>
          </a:xfrm>
          <a:prstGeom prst="rect">
            <a:avLst/>
          </a:prstGeom>
        </p:spPr>
      </p:pic>
      <p:pic>
        <p:nvPicPr>
          <p:cNvPr id="6" name="Содержимое 3" descr="pic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215074" y="2571744"/>
            <a:ext cx="2595563" cy="4071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ариса\Desktop\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3369" y="0"/>
            <a:ext cx="9177369" cy="6858000"/>
          </a:xfrm>
          <a:prstGeom prst="rect">
            <a:avLst/>
          </a:prstGeom>
          <a:noFill/>
        </p:spPr>
      </p:pic>
      <p:pic>
        <p:nvPicPr>
          <p:cNvPr id="4" name="Содержимое 3" descr="pic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20733540">
            <a:off x="426451" y="1678549"/>
            <a:ext cx="2476500" cy="3733800"/>
          </a:xfrm>
          <a:prstGeom prst="rect">
            <a:avLst/>
          </a:prstGeom>
        </p:spPr>
      </p:pic>
      <p:pic>
        <p:nvPicPr>
          <p:cNvPr id="5" name="Содержимое 3" descr="pic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887988">
            <a:off x="6069865" y="1418908"/>
            <a:ext cx="2595563" cy="3916898"/>
          </a:xfrm>
          <a:prstGeom prst="rect">
            <a:avLst/>
          </a:prstGeom>
        </p:spPr>
      </p:pic>
      <p:pic>
        <p:nvPicPr>
          <p:cNvPr id="6" name="Содержимое 3" descr="pic9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286116" y="1071546"/>
            <a:ext cx="2524125" cy="40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ариса\Desktop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69" y="0"/>
            <a:ext cx="9177369" cy="6858000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2643174" y="2285992"/>
          <a:ext cx="6000792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71472" y="428604"/>
            <a:ext cx="79296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FF0000"/>
                </a:solidFill>
                <a:latin typeface="Comic Sans MS" pitchFamily="66" charset="0"/>
              </a:rPr>
              <a:t>Отношение учителей школы к введению школьной формы</a:t>
            </a:r>
            <a:endParaRPr lang="ru-RU" sz="3200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Содержимое 3" descr="pic1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14282" y="2071678"/>
            <a:ext cx="2667000" cy="4214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ариса\Desktop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69" y="0"/>
            <a:ext cx="9177369" cy="6858000"/>
          </a:xfrm>
          <a:prstGeom prst="rect">
            <a:avLst/>
          </a:prstGeom>
          <a:noFill/>
        </p:spPr>
      </p:pic>
      <p:pic>
        <p:nvPicPr>
          <p:cNvPr id="3" name="Диаграмма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571744"/>
            <a:ext cx="5643602" cy="3786214"/>
          </a:xfrm>
          <a:prstGeom prst="rect">
            <a:avLst/>
          </a:prstGeom>
          <a:solidFill>
            <a:schemeClr val="accent4">
              <a:lumMod val="20000"/>
              <a:lumOff val="80000"/>
              <a:alpha val="9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85786" y="357166"/>
            <a:ext cx="7572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FF0000"/>
                </a:solidFill>
                <a:latin typeface="Comic Sans MS" pitchFamily="66" charset="0"/>
              </a:rPr>
              <a:t>Результаты учеников и учителей школы</a:t>
            </a:r>
            <a:endParaRPr lang="ru-RU" sz="3200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Содержимое 3" descr="pic1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143636" y="2643182"/>
            <a:ext cx="24765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ариса\Desktop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69" y="0"/>
            <a:ext cx="9177369" cy="6858000"/>
          </a:xfrm>
          <a:prstGeom prst="rect">
            <a:avLst/>
          </a:prstGeom>
          <a:noFill/>
        </p:spPr>
      </p:pic>
      <p:graphicFrame>
        <p:nvGraphicFramePr>
          <p:cNvPr id="3" name="Содержимое 6"/>
          <p:cNvGraphicFramePr>
            <a:graphicFrameLocks/>
          </p:cNvGraphicFramePr>
          <p:nvPr/>
        </p:nvGraphicFramePr>
        <p:xfrm>
          <a:off x="2714612" y="2071678"/>
          <a:ext cx="5972188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00100" y="1000108"/>
            <a:ext cx="72866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FF0000"/>
                </a:solidFill>
                <a:latin typeface="Comic Sans MS" pitchFamily="66" charset="0"/>
              </a:rPr>
              <a:t>Отношение учащихся школы к ношению школьной формы</a:t>
            </a:r>
            <a:endParaRPr lang="ru-RU" sz="3200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Содержимое 3" descr="pic1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14282" y="2357430"/>
            <a:ext cx="2667000" cy="4071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ариса\Desktop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36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1071546"/>
            <a:ext cx="85725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  <a:hlinkClick r:id="rId3"/>
              </a:rPr>
              <a:t>http://volna.org/pedagogika/kak_poiavilas_shkolnaia_forma.html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ru-RU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  <a:hlinkClick r:id="rId4"/>
              </a:rPr>
              <a:t>http://www.myshared.ru/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  <a:hlinkClick r:id="rId5"/>
              </a:rPr>
              <a:t>http://ppt4web.ru/obshhestvoznanija/shkolnaja-forma.html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ru-RU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  <a:hlinkClick r:id="rId6"/>
              </a:rPr>
              <a:t>http://uslide.ru/obschestvoznaniya/8194-shkolnaya-forma-chudesnaya.html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ru-RU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US" sz="2400" b="1" u="sng" dirty="0" smtClean="0">
                <a:solidFill>
                  <a:srgbClr val="0070C0"/>
                </a:solidFill>
                <a:latin typeface="Comic Sans MS" pitchFamily="66" charset="0"/>
              </a:rPr>
              <a:t>http://masterclassy.originalhands.ru/masterclass/sdava-zaycev-master-k…</a:t>
            </a:r>
            <a:endParaRPr lang="ru-RU" sz="2400" b="1" u="sng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3108" y="285728"/>
            <a:ext cx="4818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FF0000"/>
                </a:solidFill>
                <a:latin typeface="Comic Sans MS" pitchFamily="66" charset="0"/>
              </a:rPr>
              <a:t>Источники </a:t>
            </a:r>
            <a:endParaRPr lang="ru-RU" sz="3200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ариса\Desktop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428604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Цель :</a:t>
            </a:r>
            <a:r>
              <a:rPr lang="ru-RU" sz="3200" dirty="0" smtClean="0">
                <a:latin typeface="Comic Sans MS" pitchFamily="66" charset="0"/>
              </a:rPr>
              <a:t>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воспитывать осознанное отношение к внешнему виду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000240"/>
            <a:ext cx="821537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Задачи: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*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Познакомить с историей возникновения школьной формы в России;</a:t>
            </a:r>
          </a:p>
          <a:p>
            <a:pPr>
              <a:buNone/>
            </a:pP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*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Выявить преимущества и недостатки школьной формы;</a:t>
            </a:r>
          </a:p>
          <a:p>
            <a:pPr>
              <a:buNone/>
            </a:pP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*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Дать рекомендации при выборе одежды для школы;</a:t>
            </a:r>
          </a:p>
          <a:p>
            <a:pPr>
              <a:buNone/>
            </a:pP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*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Воспитывать чувство прекрасного, развивать эстетический вкус.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ариса\Desktop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69" y="0"/>
            <a:ext cx="917736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57148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3200" b="1" u="sng" dirty="0" smtClean="0">
                <a:solidFill>
                  <a:srgbClr val="FF0000"/>
                </a:solidFill>
                <a:latin typeface="Comic Sans MS" pitchFamily="66" charset="0"/>
              </a:rPr>
              <a:t>Школьная форма 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–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    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обязательная повседневная форма одежды для учеников во время их нахождения в школе и на официальных школьных мероприятиях вне школы.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mt00013_01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86446" y="357166"/>
            <a:ext cx="3076575" cy="4572000"/>
          </a:xfrm>
          <a:prstGeom prst="rect">
            <a:avLst/>
          </a:prstGeom>
        </p:spPr>
      </p:pic>
      <p:pic>
        <p:nvPicPr>
          <p:cNvPr id="5" name="Содержимое 3" descr="mt00013_015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643306" y="3286124"/>
            <a:ext cx="2643206" cy="3346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ариса\Desktop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69" y="0"/>
            <a:ext cx="917736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714356"/>
            <a:ext cx="48577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Мода на школьную форму  пришла в Россию из Англии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в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XIX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веке, в 1834 году.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  Сначала для мальчиков, затем, с возникновением женских гимназий, и для девочек.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4" descr="Новый рисунок (7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857364"/>
            <a:ext cx="3395657" cy="4429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ариса\Desktop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69" y="0"/>
            <a:ext cx="917736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71736" y="214290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  <a:latin typeface="Comic Sans MS" pitchFamily="66" charset="0"/>
              </a:rPr>
              <a:t>Современная Россия</a:t>
            </a:r>
            <a:endParaRPr lang="ru-RU" sz="3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071546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В современной России нет единой школьной формы, но многие лицеи и гимназии, особенно наиболее престижные, а также некоторые школы, имеют свою собственную форму, подчеркивающую принадлежность учеников к тому или иному учебному заведению. </a:t>
            </a:r>
            <a:endParaRPr lang="ru-RU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Содержимое 3" descr="mt00013_02_2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643570" y="1928802"/>
            <a:ext cx="3298772" cy="3929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ариса\Desktop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69" y="0"/>
            <a:ext cx="917736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6248" y="135729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В большинстве европейских стран также нет единой формы, всё ограничивается достаточно строгим стилем.</a:t>
            </a:r>
          </a:p>
          <a:p>
            <a:pPr>
              <a:buNone/>
            </a:pPr>
            <a:endParaRPr lang="ru-RU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  Во многих странах мира вопрос о школьной форме, как и у нас, остается открытым.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24" y="357166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FF0000"/>
                </a:solidFill>
                <a:latin typeface="Comic Sans MS" pitchFamily="66" charset="0"/>
              </a:rPr>
              <a:t>Нужна ли школьная форма ?</a:t>
            </a:r>
            <a:endParaRPr lang="ru-RU" sz="3200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Содержимое 3" descr="mt00013_01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57158" y="2357430"/>
            <a:ext cx="3305170" cy="399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ариса\Desktop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528"/>
            <a:ext cx="917736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285728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3200" b="1" u="sng" dirty="0" smtClean="0">
                <a:solidFill>
                  <a:srgbClr val="FF0000"/>
                </a:solidFill>
                <a:latin typeface="Comic Sans MS" pitchFamily="66" charset="0"/>
              </a:rPr>
              <a:t>Преимущества:</a:t>
            </a:r>
          </a:p>
          <a:p>
            <a:pPr marL="514350" indent="-514350"/>
            <a:endParaRPr lang="ru-RU" sz="3200" b="1" u="sng" dirty="0">
              <a:solidFill>
                <a:srgbClr val="FF0000"/>
              </a:solidFill>
              <a:latin typeface="Comic Sans MS" pitchFamily="66" charset="0"/>
            </a:endParaRPr>
          </a:p>
          <a:p>
            <a:pPr marL="514350" indent="-514350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*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Строгий стиль одежды создаёт в школе деловую атмосферу, необходимую для занятий;</a:t>
            </a:r>
          </a:p>
          <a:p>
            <a:pPr marL="514350" indent="-514350"/>
            <a:endParaRPr lang="ru-RU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514350" indent="-514350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*Форма дисциплинирует человека;</a:t>
            </a:r>
          </a:p>
          <a:p>
            <a:pPr marL="514350" indent="-514350"/>
            <a:endParaRPr lang="ru-RU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514350" indent="-514350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*Помогает избежать </a:t>
            </a:r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</a:rPr>
              <a:t>соревновательности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между детьми в одежде</a:t>
            </a:r>
          </a:p>
        </p:txBody>
      </p:sp>
      <p:pic>
        <p:nvPicPr>
          <p:cNvPr id="4" name="Содержимое 3" descr="mt00013_02_27_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614524">
            <a:off x="5413383" y="556962"/>
            <a:ext cx="2757557" cy="5693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Лариса\Desktop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69" y="0"/>
            <a:ext cx="917736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1857364"/>
            <a:ext cx="47149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*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Если одежда придётся по вкусу, ученик будет испытывать гордость за свой внешний вид;</a:t>
            </a:r>
          </a:p>
          <a:p>
            <a:endParaRPr lang="ru-RU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*Школьная форма экономит деньги родителей.</a:t>
            </a:r>
          </a:p>
          <a:p>
            <a:endParaRPr lang="ru-RU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*Современная форма разнообразна. Имеется возможность комбинировать  одежду в различные комплекты.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642918"/>
            <a:ext cx="8401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  <a:latin typeface="Comic Sans MS" pitchFamily="66" charset="0"/>
              </a:rPr>
              <a:t>Преимущества школьной формы </a:t>
            </a:r>
            <a:endParaRPr lang="ru-RU" sz="3200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Содержимое 3" descr="mt00013_02_2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80000" y="1214422"/>
            <a:ext cx="4064000" cy="4714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ариса\Desktop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36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14810" y="57148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*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Школьная форма приучает к определенному порядку, дисциплине, сглаживает социальное неравенство, даёт возможность осознать принадлежность к определённому коллективу.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3786190"/>
            <a:ext cx="46434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*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Школьная форма должна быть стильной, красивой, не уничтожать индивидуальность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Содержимое 3" descr="mt00013_014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85720" y="1071546"/>
            <a:ext cx="3921125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458</Words>
  <Application>Microsoft Office PowerPoint</Application>
  <PresentationFormat>Экран (4:3)</PresentationFormat>
  <Paragraphs>57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Лариса</cp:lastModifiedBy>
  <cp:revision>5</cp:revision>
  <dcterms:created xsi:type="dcterms:W3CDTF">2015-04-27T15:16:52Z</dcterms:created>
  <dcterms:modified xsi:type="dcterms:W3CDTF">2015-06-13T11:23:20Z</dcterms:modified>
</cp:coreProperties>
</file>