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7" r:id="rId13"/>
    <p:sldId id="279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7" r:id="rId22"/>
    <p:sldId id="278" r:id="rId23"/>
    <p:sldId id="27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2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60"/>
  </p:normalViewPr>
  <p:slideViewPr>
    <p:cSldViewPr>
      <p:cViewPr varScale="1">
        <p:scale>
          <a:sx n="69" d="100"/>
          <a:sy n="69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B2067-D841-4A46-9F3F-749FBF055529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D892-20EB-4E1A-98B7-7919E8039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06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B2067-D841-4A46-9F3F-749FBF055529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D892-20EB-4E1A-98B7-7919E8039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8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B2067-D841-4A46-9F3F-749FBF055529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D892-20EB-4E1A-98B7-7919E8039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60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B2067-D841-4A46-9F3F-749FBF055529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D892-20EB-4E1A-98B7-7919E8039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08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B2067-D841-4A46-9F3F-749FBF055529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D892-20EB-4E1A-98B7-7919E8039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1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B2067-D841-4A46-9F3F-749FBF055529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D892-20EB-4E1A-98B7-7919E8039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73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B2067-D841-4A46-9F3F-749FBF055529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D892-20EB-4E1A-98B7-7919E8039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55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B2067-D841-4A46-9F3F-749FBF055529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D892-20EB-4E1A-98B7-7919E8039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35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B2067-D841-4A46-9F3F-749FBF055529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D892-20EB-4E1A-98B7-7919E8039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96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B2067-D841-4A46-9F3F-749FBF055529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D892-20EB-4E1A-98B7-7919E8039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36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B2067-D841-4A46-9F3F-749FBF055529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D892-20EB-4E1A-98B7-7919E8039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59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B2067-D841-4A46-9F3F-749FBF055529}" type="datetimeFigureOut">
              <a:rPr lang="ru-RU" smtClean="0"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BD892-20EB-4E1A-98B7-7919E80391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58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circle/>
        <p:sndAc>
          <p:stSnd>
            <p:snd r:embed="rId13" name="chimes.wav"/>
          </p:stSnd>
        </p:sndAc>
      </p:transition>
    </mc:Choice>
    <mc:Fallback xmlns="">
      <p:transition spd="slow">
        <p:circle/>
        <p:sndAc>
          <p:stSnd>
            <p:snd r:embed="rId15" name="chimes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nice.artemk@mail.ru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8" name="Picture 10" descr="C:\Users\User\Desktop\мастер класс про e.mail\5060edd7375c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4" y="19135"/>
            <a:ext cx="9133593" cy="687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1" name="Рисунок 10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4365104"/>
            <a:ext cx="2880321" cy="2082363"/>
          </a:xfrm>
          <a:prstGeom prst="rect">
            <a:avLst/>
          </a:prstGeom>
          <a:ln w="34925"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90000" dist="50800" dir="5400000" sy="-100000" algn="bl" rotWithShape="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riblet"/>
            <a:bevelB w="82550" h="44450" prst="angle"/>
            <a:contourClr>
              <a:srgbClr val="FFFFFF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2" name="TextBox 1"/>
          <p:cNvSpPr txBox="1"/>
          <p:nvPr/>
        </p:nvSpPr>
        <p:spPr>
          <a:xfrm>
            <a:off x="539553" y="206653"/>
            <a:ext cx="8280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МАСТЕР-КЛАСС</a:t>
            </a: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ru-RU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«Электронная почта.  </a:t>
            </a:r>
          </a:p>
          <a:p>
            <a:r>
              <a:rPr lang="ru-RU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   Информация для «чайников»</a:t>
            </a:r>
            <a:r>
              <a:rPr lang="ru-RU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sym typeface="Wingdings" panose="05000000000000000000" pitchFamily="2" charset="2"/>
              </a:rPr>
              <a:t>»</a:t>
            </a:r>
            <a:endParaRPr lang="ru-RU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5722734"/>
            <a:ext cx="4536504" cy="10772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  </a:t>
            </a:r>
            <a:r>
              <a:rPr lang="ru-RU" sz="3200" dirty="0" smtClean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Оригинальная версия : </a:t>
            </a:r>
            <a:r>
              <a:rPr lang="ru-RU" sz="3200" dirty="0" err="1" smtClean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Исакаева</a:t>
            </a:r>
            <a:r>
              <a:rPr lang="ru-RU" sz="3200" dirty="0" smtClean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Людмила</a:t>
            </a:r>
            <a:endParaRPr lang="ru-RU" sz="3200" dirty="0">
              <a:solidFill>
                <a:srgbClr val="7728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797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755576" y="404664"/>
            <a:ext cx="7956376" cy="2736304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>
              <a:solidFill>
                <a:srgbClr val="0070C0"/>
              </a:solidFill>
              <a:latin typeface="Segoe Print" panose="02000600000000000000" pitchFamily="2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7728A8"/>
                </a:solidFill>
                <a:latin typeface="Segoe Print" panose="02000600000000000000" pitchFamily="2" charset="0"/>
              </a:rPr>
              <a:t>Доброго времени суток,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друзья</a:t>
            </a:r>
            <a:r>
              <a:rPr lang="ru-RU" dirty="0" smtClean="0">
                <a:solidFill>
                  <a:srgbClr val="7728A8"/>
                </a:solidFill>
                <a:latin typeface="Segoe Print" panose="02000600000000000000" pitchFamily="2" charset="0"/>
              </a:rPr>
              <a:t>! Предлагаю вам освоить самый быстрый способ обмена информацией на сегодняшний день…</a:t>
            </a:r>
            <a:endParaRPr lang="ru-RU" dirty="0">
              <a:solidFill>
                <a:srgbClr val="7728A8"/>
              </a:solidFill>
              <a:latin typeface="Segoe Print" panose="02000600000000000000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334769"/>
            <a:ext cx="5256584" cy="3033820"/>
          </a:xfrm>
          <a:prstGeom prst="rect">
            <a:avLst/>
          </a:prstGeom>
          <a:ln w="34925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4196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277165"/>
            <a:ext cx="5760640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ЧТО ТАКОЕ ЭЛЕКТРОННАЯ ПОЧТА И ДЛЯ ЧЕГО ОНА НУЖНА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63688" y="1988840"/>
            <a:ext cx="6264696" cy="34163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/>
              <a:t>В реальной жизни, чтобы не считаться бездомным, нужна прописка, а в интернете — электронная почта или электронный адрес.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Назначение электронной почты</a:t>
            </a:r>
            <a:r>
              <a:rPr lang="ru-RU" sz="2400" dirty="0"/>
              <a:t>, то же, что и у реальной —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получение писем </a:t>
            </a:r>
            <a:r>
              <a:rPr lang="ru-RU" sz="2400" dirty="0"/>
              <a:t>(только </a:t>
            </a:r>
            <a:r>
              <a:rPr lang="ru-RU" sz="2400"/>
              <a:t>в </a:t>
            </a:r>
            <a:r>
              <a:rPr lang="ru-RU" sz="2400" smtClean="0"/>
              <a:t>отличие </a:t>
            </a:r>
            <a:r>
              <a:rPr lang="ru-RU" sz="2400" dirty="0"/>
              <a:t>от «Почты России» оно происходит моментально). Но что это за письма и на какой такой адрес их посылают? Давайте разбираться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601415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9672" y="332656"/>
            <a:ext cx="5832648" cy="15696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Что такое e-</a:t>
            </a:r>
            <a:r>
              <a:rPr lang="ru-RU" sz="3200" dirty="0" err="1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mail</a:t>
            </a:r>
            <a:r>
              <a:rPr lang="ru-RU" sz="3200" dirty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, как правильно писать и произносить «e-</a:t>
            </a:r>
            <a:r>
              <a:rPr lang="ru-RU" sz="3200" dirty="0" err="1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mail</a:t>
            </a:r>
            <a:r>
              <a:rPr lang="ru-RU" sz="3200" dirty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2492896"/>
            <a:ext cx="7056784" cy="304698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 электронного адреса  много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синонимов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можно услышать «кинь свой ящик», «дай почту» или даже «давай скину на мыло«. И если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ящик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и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почта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еще понятно, то при чем тут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мыло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? Да при том, что с английского электронная почта будет звучать как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electronic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mail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(«электроник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мэйл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») или же сокращенно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</a:t>
            </a:r>
            <a:r>
              <a:rPr lang="ru-RU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mail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(и —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мэйл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). Ну и пользователи придумали созвучное «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мэйлу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» «мыло</a:t>
            </a:r>
            <a:r>
              <a:rPr lang="ru-RU" sz="2400" dirty="0">
                <a:solidFill>
                  <a:srgbClr val="002060"/>
                </a:solidFill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11002456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764704"/>
            <a:ext cx="4968552" cy="10772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Как выглядит адрес электронной почты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35696" y="2564904"/>
            <a:ext cx="6624736" cy="304698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/>
              <a:t>И вот кто-то со словами «скинь мне на почту» начинает диктовать какую-то </a:t>
            </a:r>
            <a:r>
              <a:rPr lang="ru-RU" sz="2400" dirty="0" err="1"/>
              <a:t>кракозябру</a:t>
            </a:r>
            <a:r>
              <a:rPr lang="ru-RU" sz="2400" dirty="0"/>
              <a:t>. Что за собака, что еще за «</a:t>
            </a:r>
            <a:r>
              <a:rPr lang="ru-RU" sz="2400" dirty="0" err="1"/>
              <a:t>гмэйл</a:t>
            </a:r>
            <a:r>
              <a:rPr lang="ru-RU" sz="2400" dirty="0"/>
              <a:t> ком» или «</a:t>
            </a:r>
            <a:r>
              <a:rPr lang="ru-RU" sz="2400" dirty="0" err="1"/>
              <a:t>яндекс</a:t>
            </a:r>
            <a:r>
              <a:rPr lang="ru-RU" sz="2400" dirty="0"/>
              <a:t> </a:t>
            </a:r>
            <a:r>
              <a:rPr lang="ru-RU" sz="2400" dirty="0" err="1"/>
              <a:t>ру</a:t>
            </a:r>
            <a:r>
              <a:rPr lang="ru-RU" sz="2400" dirty="0"/>
              <a:t>»?</a:t>
            </a:r>
          </a:p>
          <a:p>
            <a:r>
              <a:rPr lang="ru-RU" sz="2400" dirty="0"/>
              <a:t>Адрес электронного ящика (или почты или адреса, это все синонимы) состоит из двух частей: Логина, то есть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имени пользователя </a:t>
            </a:r>
            <a:r>
              <a:rPr lang="ru-RU" sz="2400" dirty="0"/>
              <a:t>и доменного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имени сайта</a:t>
            </a:r>
            <a:r>
              <a:rPr lang="ru-RU" sz="2400" dirty="0"/>
              <a:t>, которые разделяются специальным символом: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 — «собакой»</a:t>
            </a:r>
          </a:p>
        </p:txBody>
      </p:sp>
    </p:spTree>
    <p:extLst>
      <p:ext uri="{BB962C8B-B14F-4D97-AF65-F5344CB8AC3E}">
        <p14:creationId xmlns:p14="http://schemas.microsoft.com/office/powerpoint/2010/main" val="373355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675853"/>
            <a:ext cx="6192688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FF0000"/>
                </a:solidFill>
              </a:rPr>
              <a:t>Glafira</a:t>
            </a:r>
            <a:r>
              <a:rPr lang="en-US" sz="5400" dirty="0" err="1" smtClean="0"/>
              <a:t>@</a:t>
            </a:r>
            <a:r>
              <a:rPr lang="en-US" sz="5400" dirty="0" err="1" smtClean="0">
                <a:solidFill>
                  <a:srgbClr val="00B050"/>
                </a:solidFill>
              </a:rPr>
              <a:t>poiskovik</a:t>
            </a:r>
            <a:r>
              <a:rPr lang="ru-RU" sz="5400" dirty="0" smtClean="0">
                <a:solidFill>
                  <a:srgbClr val="00B050"/>
                </a:solidFill>
              </a:rPr>
              <a:t>.</a:t>
            </a:r>
            <a:r>
              <a:rPr lang="en-US" sz="5400" dirty="0" err="1" smtClean="0">
                <a:solidFill>
                  <a:srgbClr val="00B050"/>
                </a:solidFill>
              </a:rPr>
              <a:t>ru</a:t>
            </a:r>
            <a:endParaRPr lang="ru-RU" sz="5400" dirty="0">
              <a:solidFill>
                <a:srgbClr val="00B050"/>
              </a:solidFill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2469476" y="181737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>
            <a:off x="6475618" y="180003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798372" y="2937138"/>
            <a:ext cx="180020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Имя пользователя</a:t>
            </a:r>
            <a:endParaRPr lang="ru-RU" sz="2000" dirty="0">
              <a:solidFill>
                <a:srgbClr val="7728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5806" y="2937138"/>
            <a:ext cx="2304256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Доменное имя</a:t>
            </a:r>
            <a:endParaRPr lang="ru-RU" sz="2000" dirty="0">
              <a:solidFill>
                <a:srgbClr val="7728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20730" y="4221088"/>
            <a:ext cx="7560840" cy="1754326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latin typeface="Segoe Print" panose="02000600000000000000" pitchFamily="2" charset="0"/>
              </a:rPr>
              <a:t>Получается, что в первой части (до знака «@») отображается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имя</a:t>
            </a:r>
            <a:r>
              <a:rPr lang="ru-RU" dirty="0">
                <a:latin typeface="Segoe Print" panose="02000600000000000000" pitchFamily="2" charset="0"/>
              </a:rPr>
              <a:t>, которое придумал себе человек для регистрации, а вторая часть (после знака «@») — это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адрес сайта</a:t>
            </a:r>
            <a:r>
              <a:rPr lang="ru-RU" dirty="0">
                <a:latin typeface="Segoe Print" panose="02000600000000000000" pitchFamily="2" charset="0"/>
              </a:rPr>
              <a:t>, на котором зарегистрирована почта, он присваивается автоматически в зависимости от того, где создавался почтовый ящик.</a:t>
            </a:r>
          </a:p>
        </p:txBody>
      </p:sp>
    </p:spTree>
    <p:extLst>
      <p:ext uri="{BB962C8B-B14F-4D97-AF65-F5344CB8AC3E}">
        <p14:creationId xmlns:p14="http://schemas.microsoft.com/office/powerpoint/2010/main" val="260198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068960"/>
            <a:ext cx="3600400" cy="3024336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539552" y="836712"/>
            <a:ext cx="7416824" cy="19389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Интересно</a:t>
            </a:r>
            <a:r>
              <a:rPr lang="ru-RU" sz="2000" dirty="0"/>
              <a:t>, что официальное название знака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«@»</a:t>
            </a:r>
            <a:r>
              <a:rPr lang="ru-RU" sz="2000" dirty="0"/>
              <a:t> - коммерческое </a:t>
            </a:r>
            <a:r>
              <a:rPr lang="ru-RU" sz="2000" dirty="0" err="1"/>
              <a:t>at</a:t>
            </a:r>
            <a:r>
              <a:rPr lang="ru-RU" sz="2000" dirty="0"/>
              <a:t>, потому что первоначально использовался в платежных документах вместо английского 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rate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</a:t>
            </a:r>
            <a:r>
              <a:rPr lang="ru-RU" sz="2000" dirty="0"/>
              <a:t>то есть по (цене).</a:t>
            </a:r>
          </a:p>
          <a:p>
            <a:r>
              <a:rPr lang="ru-RU" sz="2000" dirty="0"/>
              <a:t>Одна из версий гласит, что символ «@» стали называть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«собакой»  </a:t>
            </a:r>
            <a:r>
              <a:rPr lang="ru-RU" sz="2000" dirty="0"/>
              <a:t>из-за популярной в СССР компьютерной сети, логотипом которой была собака с «собакой» же вместо носа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496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9712" y="188640"/>
            <a:ext cx="4392488" cy="95410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Какие бывают виды </a:t>
            </a:r>
            <a:r>
              <a:rPr lang="en-US" sz="2800" dirty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e-mail</a:t>
            </a:r>
            <a:endParaRPr lang="ru-RU" sz="2800" dirty="0">
              <a:solidFill>
                <a:srgbClr val="7728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6224" y="1268760"/>
            <a:ext cx="6552728" cy="50167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/>
              <a:t>В настоящее время самые популярные почтовые сервисы, а, значит, и самые популярные доменные имена в почтовом адресе (то есть те имена, что идут после «собаки»):</a:t>
            </a:r>
          </a:p>
          <a:p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ru-RU" sz="2000" dirty="0"/>
              <a:t>	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gmail.com</a:t>
            </a:r>
          </a:p>
          <a:p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2.	yandex.ru</a:t>
            </a:r>
          </a:p>
          <a:p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3.	mail.ru</a:t>
            </a:r>
          </a:p>
          <a:p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4.	rambler.ru</a:t>
            </a:r>
          </a:p>
          <a:p>
            <a:r>
              <a:rPr lang="ru-RU" sz="2000" dirty="0"/>
              <a:t>Разницы в функционировании нет никакой, одинаково быстро и надежно будут доставляться письма на любой из этих доменов. Не имеет значения отправляете ли вы с gmail.com на yandex.ru или же с mail.ru на mail.ru.</a:t>
            </a:r>
          </a:p>
          <a:p>
            <a:r>
              <a:rPr lang="ru-RU" sz="2000" dirty="0"/>
              <a:t>Так в чем же разница и где лучше всего регистрировать электронную почту? Этот вопрос очень похож на тот, «какой браузер лучше», ответа на него однозначного нет. Все зависит от вкуса пользователя. </a:t>
            </a:r>
          </a:p>
        </p:txBody>
      </p:sp>
    </p:spTree>
    <p:extLst>
      <p:ext uri="{BB962C8B-B14F-4D97-AF65-F5344CB8AC3E}">
        <p14:creationId xmlns:p14="http://schemas.microsoft.com/office/powerpoint/2010/main" val="196854684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980728"/>
            <a:ext cx="6192688" cy="10772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Зачем нужна электронная почта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9592" y="2564904"/>
            <a:ext cx="6912768" cy="39087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1.	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Получение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писем от друзей и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коллег</a:t>
            </a:r>
            <a:endPara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  <a:p>
            <a:r>
              <a:rPr lang="ru-RU" sz="2000" dirty="0" smtClean="0"/>
              <a:t>Ну </a:t>
            </a:r>
            <a:r>
              <a:rPr lang="ru-RU" sz="2000" dirty="0"/>
              <a:t>хорошо, понятно, если друзья живут далеко и обычные письма идут слишком долго. Но что же тут классного может быть, если и так видишься регулярно с остальными друзьями и коллегами? Да много всего</a:t>
            </a:r>
            <a:r>
              <a:rPr lang="ru-RU" sz="2000" dirty="0" smtClean="0"/>
              <a:t>! Письма </a:t>
            </a:r>
            <a:r>
              <a:rPr lang="ru-RU" sz="2000" dirty="0"/>
              <a:t>содержат не только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текстовую информацию</a:t>
            </a:r>
            <a:r>
              <a:rPr lang="ru-RU" sz="2000" dirty="0"/>
              <a:t>, но и другую. Можно делиться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фотографиями</a:t>
            </a:r>
            <a:r>
              <a:rPr lang="ru-RU" sz="2000" dirty="0"/>
              <a:t> и ссылками на сайты, прикреплять разные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документы и файлы</a:t>
            </a:r>
            <a:r>
              <a:rPr lang="ru-RU" sz="2000" dirty="0"/>
              <a:t>, и все это быстро и легко, без необходимости что-то записывать на </a:t>
            </a:r>
            <a:r>
              <a:rPr lang="ru-RU" sz="2000" dirty="0" err="1"/>
              <a:t>флешку</a:t>
            </a:r>
            <a:r>
              <a:rPr lang="ru-RU" sz="2000" dirty="0"/>
              <a:t> или диск. Множество организационных вопросов решаются в несколько кликов мышкой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044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196752"/>
            <a:ext cx="7128792" cy="473975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Регистрация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на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сайтах</a:t>
            </a:r>
          </a:p>
          <a:p>
            <a:endParaRPr lang="en-US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  <a:p>
            <a:r>
              <a:rPr lang="ru-RU" sz="2000" dirty="0" smtClean="0"/>
              <a:t>Часто </a:t>
            </a:r>
            <a:r>
              <a:rPr lang="ru-RU" sz="2000" dirty="0"/>
              <a:t>для получения доступа ко всем возможностям (например, комментированию на форумах или же для покупок в интернет-магазинах) требуется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регистрация</a:t>
            </a:r>
            <a:r>
              <a:rPr lang="ru-RU" sz="2000" dirty="0"/>
              <a:t>, то есть Вы оставляете свой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электронный ящик</a:t>
            </a:r>
            <a:r>
              <a:rPr lang="ru-RU" sz="2000" dirty="0"/>
              <a:t>, придумываете логин и пароль для этого сайта и соглашаетесь с условиями. После чего Вам на e-</a:t>
            </a:r>
            <a:r>
              <a:rPr lang="ru-RU" sz="2000" dirty="0" err="1"/>
              <a:t>mail</a:t>
            </a:r>
            <a:r>
              <a:rPr lang="ru-RU" sz="2000" dirty="0"/>
              <a:t> приходит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письмо-подтверждение</a:t>
            </a:r>
            <a:r>
              <a:rPr lang="ru-RU" sz="2000" dirty="0"/>
              <a:t>, в котором нужно пройти по ссылке, чтоб активировать свою учетную запись (то есть подтвердить, что это именно Вы регистрировались там). Без ввода электронной почты невозможна регистрация на сайтах.</a:t>
            </a:r>
          </a:p>
          <a:p>
            <a:r>
              <a:rPr lang="ru-RU" sz="2000" dirty="0"/>
              <a:t>Часто для того, чтоб оставить комментарий на каком-либо сайте или подписаться на обновления, требуется регистрация на </a:t>
            </a:r>
            <a:r>
              <a:rPr lang="ru-RU" sz="2000" dirty="0" smtClean="0"/>
              <a:t>сайте.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5690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836712"/>
            <a:ext cx="6840760" cy="18158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Рассмотрим процесс регистрации электронной почты более детально на примере сервиса Mail.ru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610" y="4077072"/>
            <a:ext cx="2852737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4" y="2909277"/>
            <a:ext cx="6624736" cy="10156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1.	</a:t>
            </a:r>
            <a:r>
              <a:rPr lang="ru-RU" sz="2000" dirty="0"/>
              <a:t>Заходим на сайт Mail.ru и слева, рядом с формой для ввода логина и пароля, находим ссылку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«Заведите почту».</a:t>
            </a:r>
          </a:p>
        </p:txBody>
      </p:sp>
    </p:spTree>
    <p:extLst>
      <p:ext uri="{BB962C8B-B14F-4D97-AF65-F5344CB8AC3E}">
        <p14:creationId xmlns:p14="http://schemas.microsoft.com/office/powerpoint/2010/main" val="56998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3" y="404664"/>
            <a:ext cx="7416824" cy="147732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2.	Перед Вами откроется форма регистрации нового почтового ящика. Примерный ее вид находится ниже. </a:t>
            </a:r>
            <a:r>
              <a:rPr lang="ru-RU" dirty="0" smtClean="0"/>
              <a:t>Обратите </a:t>
            </a:r>
            <a:r>
              <a:rPr lang="ru-RU" dirty="0"/>
              <a:t>внимание, что при вводе пароля символы отображаются в виде звездочек – это сделано специально, чтобы посторонние не могли подсмотреть вводимый Вами пароль.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2056656"/>
            <a:ext cx="3672408" cy="458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158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мастер класс про e.mail\1_html_d6f677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792088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1680" y="153506"/>
            <a:ext cx="6192688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Так выглядит экран Вашего компьютера при регистрации в почтовом сервисе </a:t>
            </a:r>
            <a:r>
              <a:rPr lang="ru-RU" dirty="0" err="1" smtClean="0"/>
              <a:t>Майл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2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1340768"/>
            <a:ext cx="5760640" cy="415498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3</a:t>
            </a:r>
            <a:r>
              <a:rPr lang="ru-RU" sz="2400" dirty="0" smtClean="0"/>
              <a:t>.</a:t>
            </a:r>
            <a:r>
              <a:rPr lang="ru-RU" dirty="0"/>
              <a:t>	</a:t>
            </a:r>
            <a:r>
              <a:rPr lang="ru-RU" sz="2400" dirty="0"/>
              <a:t>После заполнения всех полей щелкайте на кнопку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«Зарегистрироваться» </a:t>
            </a:r>
            <a:r>
              <a:rPr lang="ru-RU" sz="2400" dirty="0"/>
              <a:t>и ящик будет создан.</a:t>
            </a:r>
          </a:p>
          <a:p>
            <a:r>
              <a:rPr lang="ru-RU" sz="2400" dirty="0"/>
              <a:t>4.	В нашем примере пользователь получит почтовый ящик с </a:t>
            </a:r>
            <a:r>
              <a:rPr lang="ru-RU" sz="2400" dirty="0" smtClean="0"/>
              <a:t>адресом</a:t>
            </a:r>
            <a:r>
              <a:rPr lang="en-US" sz="2400" dirty="0" smtClean="0"/>
              <a:t> </a:t>
            </a:r>
            <a:r>
              <a:rPr lang="en-US" sz="2400" dirty="0" err="1" smtClean="0"/>
              <a:t>petr</a:t>
            </a:r>
            <a:r>
              <a:rPr lang="ru-RU" sz="2400" dirty="0" smtClean="0"/>
              <a:t>_</a:t>
            </a:r>
            <a:r>
              <a:rPr lang="en-US" sz="2400" dirty="0" smtClean="0"/>
              <a:t>l</a:t>
            </a:r>
            <a:r>
              <a:rPr lang="ru-RU" sz="2400" dirty="0" smtClean="0"/>
              <a:t>ivanov_pochta@mail.ru</a:t>
            </a:r>
            <a:endParaRPr lang="ru-RU" sz="2400" dirty="0"/>
          </a:p>
          <a:p>
            <a:r>
              <a:rPr lang="ru-RU" sz="2400" dirty="0"/>
              <a:t>5.	Обязательно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запомните</a:t>
            </a:r>
            <a:r>
              <a:rPr lang="ru-RU" sz="2400" dirty="0"/>
              <a:t>, а лучше запишите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адрес</a:t>
            </a:r>
            <a:r>
              <a:rPr lang="ru-RU" sz="2400" dirty="0"/>
              <a:t> Вашей электронной почты и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пароль</a:t>
            </a:r>
            <a:r>
              <a:rPr lang="ru-RU" sz="2400" dirty="0"/>
              <a:t> от нее. Храните эти данные в надежном месте, защищенном от посторонних.</a:t>
            </a:r>
          </a:p>
        </p:txBody>
      </p:sp>
    </p:spTree>
    <p:extLst>
      <p:ext uri="{BB962C8B-B14F-4D97-AF65-F5344CB8AC3E}">
        <p14:creationId xmlns:p14="http://schemas.microsoft.com/office/powerpoint/2010/main" val="372968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94175" y="404662"/>
            <a:ext cx="5184576" cy="138499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Советы по выбору надежного пароля для электронной почты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616" y="2276872"/>
            <a:ext cx="6840760" cy="34163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/>
              <a:t>Очень часто люди используют в качестве пароля простые комбинации, например, </a:t>
            </a:r>
            <a:r>
              <a:rPr lang="ru-RU" sz="2400" dirty="0" smtClean="0"/>
              <a:t>12345. </a:t>
            </a:r>
            <a:r>
              <a:rPr lang="ru-RU" sz="2400" dirty="0"/>
              <a:t>Такие пароли легко подбираются взломщиками, из-за чего Ваш почтовый ящик могут взломать.</a:t>
            </a:r>
          </a:p>
          <a:p>
            <a:r>
              <a:rPr lang="ru-RU" sz="2400" dirty="0"/>
              <a:t>Чтобы надежнее защитить личную электронную почту, используйте в качестве пароля сложные комбинации цифр, заглавных и прописных букв длиной 8-10 знаков. Пример хорошего пароля: </a:t>
            </a:r>
            <a:r>
              <a:rPr lang="ru-RU" sz="2400" dirty="0" smtClean="0"/>
              <a:t>3z</a:t>
            </a:r>
            <a:r>
              <a:rPr lang="en-US" sz="2400" dirty="0" smtClean="0"/>
              <a:t>q</a:t>
            </a:r>
            <a:r>
              <a:rPr lang="ru-RU" sz="2400" dirty="0" smtClean="0"/>
              <a:t>oBsg1</a:t>
            </a:r>
            <a:r>
              <a:rPr lang="en-US" sz="2400" dirty="0" smtClean="0"/>
              <a:t>9</a:t>
            </a:r>
            <a:r>
              <a:rPr lang="ru-RU" sz="2400" dirty="0" smtClean="0"/>
              <a:t>P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69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548680"/>
            <a:ext cx="6048672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Правила безопасности при использовании электронной почты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7584" y="1484784"/>
            <a:ext cx="6336704" cy="507831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Помимо сложного пароля, рекомендую соблюдать следующие правила безопасности при использовании электронной почты:</a:t>
            </a:r>
          </a:p>
          <a:p>
            <a:r>
              <a:rPr lang="ru-RU" dirty="0"/>
              <a:t>1.	Не открывайте почтовый ящик с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посторонних </a:t>
            </a:r>
            <a:r>
              <a:rPr lang="ru-RU" dirty="0"/>
              <a:t>компьютеров, которые могут быть заражены вирусами. Например, в интернет-кафе.</a:t>
            </a:r>
          </a:p>
          <a:p>
            <a:r>
              <a:rPr lang="ru-RU" dirty="0"/>
              <a:t>2.	Не открывайте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подозрительные</a:t>
            </a:r>
            <a:r>
              <a:rPr lang="ru-RU" dirty="0"/>
              <a:t> письма и СПАМ. Лучше сразу их удалить.</a:t>
            </a:r>
          </a:p>
          <a:p>
            <a:r>
              <a:rPr lang="ru-RU" dirty="0"/>
              <a:t>3.	Никогда не открывайте вложения в подозрительных сообщениях, даже если они обещают, что во вложении находится интересная информация. Там может быть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вирус</a:t>
            </a:r>
            <a:r>
              <a:rPr lang="ru-RU" dirty="0"/>
              <a:t>. Заразиться можно даже через безобидные, на первый взгляд, текстовые файлы.</a:t>
            </a:r>
          </a:p>
          <a:p>
            <a:r>
              <a:rPr lang="ru-RU" dirty="0"/>
              <a:t>4.	Не храните в почтовом ящике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письма с паролями и конфиденциальной информацией</a:t>
            </a:r>
            <a:r>
              <a:rPr lang="ru-RU" dirty="0"/>
              <a:t>. Пароли лучше переносить в надежное место, а в почтовом ящике подобные письма удалять. Так же поступать с конфиденциальной информацией.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05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916832"/>
            <a:ext cx="7848872" cy="30069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Итак, Вы завели почту, и теперь Вам нужно кому-то написать. </a:t>
            </a: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Times New Roman"/>
                <a:cs typeface="Times New Roman"/>
              </a:rPr>
              <a:t>Как отправить письмо электронной почтой?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Рассмотрим процесс отправки письма электронной почты на примере сервиса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  <a:cs typeface="Times New Roman"/>
              </a:rPr>
              <a:t>Mail.ru</a:t>
            </a: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. После регистрации почтового ящика Вы попадете на страницу, где будут предложены папки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  <a:cs typeface="Times New Roman"/>
              </a:rPr>
              <a:t>«Входящие», «Исходящие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  <a:cs typeface="Times New Roman"/>
              </a:rPr>
              <a:t>» </a:t>
            </a: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и др.</a:t>
            </a:r>
            <a:endParaRPr lang="ru-RU" sz="1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568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20688"/>
            <a:ext cx="7200800" cy="53553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1.	Находим кнопку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«Написать» </a:t>
            </a:r>
            <a:r>
              <a:rPr lang="ru-RU" dirty="0"/>
              <a:t>и щелкаем по ней.</a:t>
            </a:r>
          </a:p>
          <a:p>
            <a:r>
              <a:rPr lang="ru-RU" dirty="0"/>
              <a:t>2.	Перед Вами появится бланк письма и поля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«Кому» </a:t>
            </a:r>
            <a:r>
              <a:rPr lang="ru-RU" dirty="0"/>
              <a:t>и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«Тема».</a:t>
            </a:r>
          </a:p>
          <a:p>
            <a:r>
              <a:rPr lang="ru-RU" dirty="0"/>
              <a:t>3.	В поле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«Кому» </a:t>
            </a:r>
            <a:r>
              <a:rPr lang="ru-RU" dirty="0"/>
              <a:t>вводим адрес электронной почты получателя, напримерivanov@mail.ru. Если Вам нужно отправить письмо нескольким получателям, введите через запятую адреса получателей. Чтобы не заполнять адреса вручную, можно использовать функцию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«Адресная книга», </a:t>
            </a:r>
            <a:r>
              <a:rPr lang="ru-RU" dirty="0"/>
              <a:t>которая находится в строке «Кому». Нажимаем на подчеркнутое слово «Кому», и Вам открывается список адресатов (если Вы предварительно сохраняли их в записной книжке вашего почтового ящика). Ставим галочку с нужным именем или именами и нажимаем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«Добавить выбранные».</a:t>
            </a:r>
          </a:p>
          <a:p>
            <a:r>
              <a:rPr lang="ru-RU" dirty="0"/>
              <a:t>4.	В самом большом поле пишем текст письма. Можно изменить цвет текста, размер шрифта, вставить ссылки или «смайлики». Для этого выделяем текст и нажимаем на одну из кнопок расположенных над полем ввода сообщения.</a:t>
            </a:r>
          </a:p>
          <a:p>
            <a:r>
              <a:rPr lang="ru-RU" dirty="0"/>
              <a:t>5.	Заполнив все поля, щелкаем на кнопку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«Отправить».</a:t>
            </a:r>
          </a:p>
          <a:p>
            <a:r>
              <a:rPr lang="ru-RU" dirty="0"/>
              <a:t>По электронной почте можно отправлять не только письма, но текстовые документы, звуковые и видео файлы, картинки и фотографии.</a:t>
            </a:r>
          </a:p>
        </p:txBody>
      </p:sp>
    </p:spTree>
    <p:extLst>
      <p:ext uri="{BB962C8B-B14F-4D97-AF65-F5344CB8AC3E}">
        <p14:creationId xmlns:p14="http://schemas.microsoft.com/office/powerpoint/2010/main" val="358143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520940"/>
            <a:ext cx="7704856" cy="600164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Как отправить фото электронной почтой?</a:t>
            </a:r>
          </a:p>
          <a:p>
            <a:r>
              <a:rPr lang="ru-RU" dirty="0"/>
              <a:t>1.	Входим в почту, щелкаем по вкладке «написать», заполняем строки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«Кому» </a:t>
            </a:r>
            <a:r>
              <a:rPr lang="ru-RU" dirty="0"/>
              <a:t>и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«Тема».</a:t>
            </a:r>
          </a:p>
          <a:p>
            <a:r>
              <a:rPr lang="ru-RU" dirty="0"/>
              <a:t>2.	Щелкаем по кнопке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«Прикрепить файл».</a:t>
            </a:r>
          </a:p>
          <a:p>
            <a:r>
              <a:rPr lang="ru-RU" dirty="0"/>
              <a:t>3.	В открывшемся окне выбираем папку с фотографией, которую хотите отправить. Например, ваши фото лежат в папке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«Фото» </a:t>
            </a:r>
            <a:r>
              <a:rPr lang="ru-RU" dirty="0"/>
              <a:t>на диске D. Нажимаем на вкладку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«Мой компьютер»</a:t>
            </a:r>
            <a:r>
              <a:rPr lang="ru-RU" dirty="0"/>
              <a:t>, щелкаем 2 раза по вкладке «(D:) Локальный диск», затем 2 раза по папке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«Фото».</a:t>
            </a:r>
          </a:p>
          <a:p>
            <a:r>
              <a:rPr lang="ru-RU" dirty="0"/>
              <a:t>4.	Выбираем нужную фотографию и щелкаем по ней 1 раз.</a:t>
            </a:r>
          </a:p>
          <a:p>
            <a:r>
              <a:rPr lang="ru-RU" dirty="0"/>
              <a:t>5.	Внизу окошка в строке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«Имя файла» </a:t>
            </a:r>
            <a:r>
              <a:rPr lang="ru-RU" dirty="0"/>
              <a:t>отобразится название выбранного файла.</a:t>
            </a:r>
          </a:p>
          <a:p>
            <a:r>
              <a:rPr lang="ru-RU" dirty="0"/>
              <a:t>6.	Щелкаем 1 раз по кнопке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«Сохранить» </a:t>
            </a:r>
            <a:r>
              <a:rPr lang="ru-RU" dirty="0"/>
              <a:t>и фотография начинает загружаться на страницу электронного письма.</a:t>
            </a:r>
          </a:p>
          <a:p>
            <a:r>
              <a:rPr lang="ru-RU" dirty="0"/>
              <a:t>7.	После загрузки файла (зеленая галочка под файлом покажет, что загрузка завершена) нажимаем на кнопку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«Отправить»</a:t>
            </a:r>
            <a:r>
              <a:rPr lang="ru-RU" dirty="0"/>
              <a:t>.</a:t>
            </a:r>
          </a:p>
          <a:p>
            <a:r>
              <a:rPr lang="ru-RU" dirty="0"/>
              <a:t>Чтобы отправить фото электронной почтой, нужно знать объем почтового ящика адресата. Если объем ограничен, адаптируйте, т.е. уменьшите размер фото. Внизу окошка с фото Вы увидите надпись «Фото не будет адаптированы для интернета Изменить». Щелкаем по кнопке «Изменить». В открывшемся окне выбираем функцию «Сжимать большие фото» и щелкаем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«Применить».</a:t>
            </a:r>
          </a:p>
        </p:txBody>
      </p:sp>
    </p:spTree>
    <p:extLst>
      <p:ext uri="{BB962C8B-B14F-4D97-AF65-F5344CB8AC3E}">
        <p14:creationId xmlns:p14="http://schemas.microsoft.com/office/powerpoint/2010/main" val="91623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052736"/>
            <a:ext cx="7776864" cy="400109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Как отправить документ электронной почтой</a:t>
            </a:r>
          </a:p>
          <a:p>
            <a:r>
              <a:rPr lang="ru-RU" dirty="0"/>
              <a:t>Электронная почта позволяет отправлять документы различных форматов: </a:t>
            </a:r>
            <a:r>
              <a:rPr lang="ru-RU" dirty="0" err="1"/>
              <a:t>Open</a:t>
            </a:r>
            <a:r>
              <a:rPr lang="ru-RU" dirty="0"/>
              <a:t> </a:t>
            </a:r>
            <a:r>
              <a:rPr lang="ru-RU" dirty="0" err="1"/>
              <a:t>document</a:t>
            </a:r>
            <a:r>
              <a:rPr lang="ru-RU" dirty="0"/>
              <a:t>,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Word</a:t>
            </a:r>
            <a:r>
              <a:rPr lang="ru-RU" dirty="0"/>
              <a:t>, HTML, PDF, RTF, таблицы </a:t>
            </a:r>
            <a:r>
              <a:rPr lang="ru-RU" dirty="0" err="1"/>
              <a:t>Open</a:t>
            </a:r>
            <a:r>
              <a:rPr lang="ru-RU" dirty="0"/>
              <a:t> </a:t>
            </a:r>
            <a:r>
              <a:rPr lang="ru-RU" dirty="0" err="1"/>
              <a:t>Office</a:t>
            </a:r>
            <a:r>
              <a:rPr lang="ru-RU" dirty="0"/>
              <a:t>,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Excel</a:t>
            </a:r>
            <a:r>
              <a:rPr lang="ru-RU" dirty="0"/>
              <a:t>, презентации </a:t>
            </a:r>
            <a:r>
              <a:rPr lang="ru-RU" dirty="0" err="1"/>
              <a:t>PowerPoint</a:t>
            </a:r>
            <a:r>
              <a:rPr lang="ru-RU" dirty="0"/>
              <a:t>. Чтобы отправить документ электронной почтой, следуйте схожим правилам отправки фотографий.</a:t>
            </a:r>
          </a:p>
          <a:p>
            <a:r>
              <a:rPr lang="ru-RU" dirty="0"/>
              <a:t>1.	Заполняем строки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«Кому» и «Тема».</a:t>
            </a:r>
          </a:p>
          <a:p>
            <a:r>
              <a:rPr lang="ru-RU" dirty="0"/>
              <a:t>2.	Щелкаем по кнопке «Прикрепить файл».</a:t>
            </a:r>
          </a:p>
          <a:p>
            <a:r>
              <a:rPr lang="ru-RU" dirty="0"/>
              <a:t>3.	В открывшемся окне выбираем нужный документ и нажимаем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«Сохранить»</a:t>
            </a:r>
            <a:r>
              <a:rPr lang="ru-RU" dirty="0"/>
              <a:t>.</a:t>
            </a:r>
          </a:p>
          <a:p>
            <a:r>
              <a:rPr lang="ru-RU" dirty="0"/>
              <a:t>4.	Щелкаем по кнопке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«Отправить».</a:t>
            </a:r>
          </a:p>
          <a:p>
            <a:r>
              <a:rPr lang="ru-RU" dirty="0"/>
              <a:t>Если Вам нужно удалить прикрепленный документ, нажмите на красный крестик, расположенный в правом верхнем углу файла.</a:t>
            </a:r>
          </a:p>
        </p:txBody>
      </p:sp>
    </p:spTree>
    <p:extLst>
      <p:ext uri="{BB962C8B-B14F-4D97-AF65-F5344CB8AC3E}">
        <p14:creationId xmlns:p14="http://schemas.microsoft.com/office/powerpoint/2010/main" val="46502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2348880"/>
            <a:ext cx="7704856" cy="34163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Правила </a:t>
            </a:r>
            <a:r>
              <a:rPr lang="ru-RU" dirty="0"/>
              <a:t>этикета электронной переписки или «этикета» так же важны, как и правила телефонного разговора или личной встречи. Отправить правильно электронную почту легко, если знать несколько простых правил.</a:t>
            </a:r>
          </a:p>
          <a:p>
            <a:r>
              <a:rPr lang="ru-RU" dirty="0"/>
              <a:t>•	Всегда отправляйте письмо с заполненной строкой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«Тема». </a:t>
            </a:r>
            <a:r>
              <a:rPr lang="ru-RU" dirty="0"/>
              <a:t>Наличие этой графы поможет адресату определить значимость сообщения и облегчит работу с электронной корреспонденцией.</a:t>
            </a:r>
          </a:p>
          <a:p>
            <a:r>
              <a:rPr lang="ru-RU" dirty="0"/>
              <a:t>•	Будьте вежливы. Помните о словах приветствия и благодарности.</a:t>
            </a:r>
          </a:p>
          <a:p>
            <a:r>
              <a:rPr lang="ru-RU" dirty="0"/>
              <a:t>•	Соблюдайте правила грамматики и пунктуации. Обилие ошибок могут принять за вашу некомпетентность и неуважение к адресату.</a:t>
            </a:r>
          </a:p>
          <a:p>
            <a:r>
              <a:rPr lang="ru-RU" dirty="0"/>
              <a:t>•	Используйте заглавные буквы только при необходимости. В электронном этикете текст, напечатанный заглавными буквами, воспринимается как крик.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30677"/>
            <a:ext cx="7200800" cy="138499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Этика электронного письма – как отправить правильно электронную почту</a:t>
            </a:r>
          </a:p>
        </p:txBody>
      </p:sp>
    </p:spTree>
    <p:extLst>
      <p:ext uri="{BB962C8B-B14F-4D97-AF65-F5344CB8AC3E}">
        <p14:creationId xmlns:p14="http://schemas.microsoft.com/office/powerpoint/2010/main" val="41717714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196752"/>
            <a:ext cx="7200800" cy="424731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•	Пишите небольшие сообщения, логичные по структуре. Разбивайте текст на абзацы, используйте короткие предложения. Если информацию нельзя сократить, оформляйте ее в виде вложений.</a:t>
            </a:r>
          </a:p>
          <a:p>
            <a:r>
              <a:rPr lang="ru-RU" dirty="0"/>
              <a:t>•	При ответе на письмо цитируйте отрывки оригинального сообщения. Так адресат легче вспомнит, о чем шла речь.</a:t>
            </a:r>
          </a:p>
          <a:p>
            <a:r>
              <a:rPr lang="ru-RU" dirty="0"/>
              <a:t>•	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отправляйте по электронной почте конфиденциальную информацию, номера кредитных карточек. </a:t>
            </a:r>
            <a:r>
              <a:rPr lang="ru-RU" dirty="0"/>
              <a:t>Безопасность информации превыше всего.</a:t>
            </a:r>
          </a:p>
          <a:p>
            <a:r>
              <a:rPr lang="ru-RU" dirty="0"/>
              <a:t>•	В деловых письмах не используйте смайлики, яркий фон и цветные шрифты.</a:t>
            </a:r>
          </a:p>
          <a:p>
            <a:r>
              <a:rPr lang="ru-RU" dirty="0"/>
              <a:t>•	В конце письма ставьте подпись (4-7 строк). Она поможет получателю определить отправителя письма и даст дополнительную информацию (телефон, факс).</a:t>
            </a:r>
          </a:p>
          <a:p>
            <a:r>
              <a:rPr lang="ru-RU" dirty="0"/>
              <a:t>•	Написав письмо, прочтите его, поставив себя на место получателя.</a:t>
            </a:r>
          </a:p>
        </p:txBody>
      </p:sp>
    </p:spTree>
    <p:extLst>
      <p:ext uri="{BB962C8B-B14F-4D97-AF65-F5344CB8AC3E}">
        <p14:creationId xmlns:p14="http://schemas.microsoft.com/office/powerpoint/2010/main" val="17075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404664"/>
            <a:ext cx="6048672" cy="110799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772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Спасибо за внимание! До встречи во «всемирной паутине!»</a:t>
            </a:r>
          </a:p>
          <a:p>
            <a:r>
              <a:rPr lang="ru-RU" dirty="0" smtClean="0"/>
              <a:t>Пишите мне: </a:t>
            </a:r>
            <a:r>
              <a:rPr lang="en-US" dirty="0" smtClean="0">
                <a:hlinkClick r:id="rId3"/>
              </a:rPr>
              <a:t>nice.artemk@mail.ru</a:t>
            </a:r>
            <a:r>
              <a:rPr lang="ru-RU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7" y="1327994"/>
            <a:ext cx="6221321" cy="4665991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885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circle/>
        <p:sndAc>
          <p:stSnd>
            <p:snd r:embed="rId2" name="applause.wav"/>
          </p:stSnd>
        </p:sndAc>
      </p:transition>
    </mc:Choice>
    <mc:Fallback xmlns="">
      <p:transition spd="slow">
        <p:circle/>
        <p:sndAc>
          <p:stSnd>
            <p:snd r:embed="rId5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838</Words>
  <Application>Microsoft Office PowerPoint</Application>
  <PresentationFormat>Экран (4:3)</PresentationFormat>
  <Paragraphs>88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46</cp:revision>
  <dcterms:created xsi:type="dcterms:W3CDTF">2015-09-12T10:20:02Z</dcterms:created>
  <dcterms:modified xsi:type="dcterms:W3CDTF">2015-09-15T19:12:50Z</dcterms:modified>
</cp:coreProperties>
</file>