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4" r:id="rId4"/>
    <p:sldId id="258" r:id="rId5"/>
    <p:sldId id="259" r:id="rId6"/>
    <p:sldId id="262" r:id="rId7"/>
    <p:sldId id="261" r:id="rId8"/>
    <p:sldId id="263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38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891821" y="5617774"/>
            <a:ext cx="7382935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989952" y="1016990"/>
            <a:ext cx="7179733" cy="4831643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90600" y="1009650"/>
            <a:ext cx="7179733" cy="4831643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769521" y="702069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7855433" y="749720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27201" y="1794935"/>
            <a:ext cx="5723468" cy="1828090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27200" y="3736622"/>
            <a:ext cx="5712179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770676" y="5357592"/>
            <a:ext cx="1213821" cy="365125"/>
          </a:xfrm>
        </p:spPr>
        <p:txBody>
          <a:bodyPr/>
          <a:lstStyle/>
          <a:p>
            <a:fld id="{5A07F4BB-F829-4480-9362-3A5E37227343}" type="datetimeFigureOut">
              <a:rPr lang="ru-RU" smtClean="0"/>
              <a:t>20.11.2013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174044" y="5357592"/>
            <a:ext cx="5034845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13930" y="5357592"/>
            <a:ext cx="554023" cy="365125"/>
          </a:xfrm>
        </p:spPr>
        <p:txBody>
          <a:bodyPr/>
          <a:lstStyle>
            <a:lvl1pPr algn="ctr">
              <a:defRPr/>
            </a:lvl1pPr>
          </a:lstStyle>
          <a:p>
            <a:fld id="{D1A415CF-3A3B-4525-87DB-2B2748E53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F4BB-F829-4480-9362-3A5E37227343}" type="datetimeFigureOut">
              <a:rPr lang="ru-RU" smtClean="0"/>
              <a:t>20.11.2013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15CF-3A3B-4525-87DB-2B2748E53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925690"/>
            <a:ext cx="1430867" cy="476391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98221" y="1106312"/>
            <a:ext cx="5178779" cy="440266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F4BB-F829-4480-9362-3A5E37227343}" type="datetimeFigureOut">
              <a:rPr lang="ru-RU" smtClean="0"/>
              <a:t>20.11.2013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15CF-3A3B-4525-87DB-2B2748E53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F4BB-F829-4480-9362-3A5E37227343}" type="datetimeFigureOut">
              <a:rPr lang="ru-RU" smtClean="0"/>
              <a:t>20.11.2013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15CF-3A3B-4525-87DB-2B2748E53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979" y="2239430"/>
            <a:ext cx="6254044" cy="1362075"/>
          </a:xfrm>
        </p:spPr>
        <p:txBody>
          <a:bodyPr anchor="b"/>
          <a:lstStyle>
            <a:lvl1pPr algn="ctr">
              <a:defRPr sz="4000" b="0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6267" y="3725334"/>
            <a:ext cx="6231467" cy="1309511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F4BB-F829-4480-9362-3A5E37227343}" type="datetimeFigureOut">
              <a:rPr lang="ru-RU" smtClean="0"/>
              <a:t>20.11.2013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15CF-3A3B-4525-87DB-2B2748E53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F4BB-F829-4480-9362-3A5E37227343}" type="datetimeFigureOut">
              <a:rPr lang="ru-RU" smtClean="0"/>
              <a:t>20.11.2013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15CF-3A3B-4525-87DB-2B2748E53E2A}" type="slidenum">
              <a:rPr lang="ru-RU" smtClean="0"/>
              <a:t>‹#›</a:t>
            </a:fld>
            <a:endParaRPr lang="ru-RU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298448" y="2121407"/>
            <a:ext cx="3200400" cy="360273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63440" y="2119313"/>
            <a:ext cx="3200400" cy="360521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57869" y="2122312"/>
            <a:ext cx="2939521" cy="820208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10669" y="2122311"/>
            <a:ext cx="2944368" cy="822960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F4BB-F829-4480-9362-3A5E37227343}" type="datetimeFigureOut">
              <a:rPr lang="ru-RU" smtClean="0"/>
              <a:t>20.11.2013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15CF-3A3B-4525-87DB-2B2748E53E2A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1298448" y="2944368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45151" y="2944813"/>
            <a:ext cx="3227832" cy="277977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F4BB-F829-4480-9362-3A5E37227343}" type="datetimeFigureOut">
              <a:rPr lang="ru-RU" smtClean="0"/>
              <a:t>20.11.2013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15CF-3A3B-4525-87DB-2B2748E53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07F4BB-F829-4480-9362-3A5E37227343}" type="datetimeFigureOut">
              <a:rPr lang="ru-RU" smtClean="0"/>
              <a:t>20.11.2013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A415CF-3A3B-4525-87DB-2B2748E53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1" name="Freeform 1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ectangle 16"/>
          <p:cNvSpPr/>
          <p:nvPr/>
        </p:nvSpPr>
        <p:spPr>
          <a:xfrm rot="60000">
            <a:off x="4471416" y="603504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21540000">
            <a:off x="749808" y="576072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8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9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8976" y="2020042"/>
            <a:ext cx="3064827" cy="1503037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 rot="60000">
            <a:off x="4854291" y="1150993"/>
            <a:ext cx="3020792" cy="4625489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48125" y="3623748"/>
            <a:ext cx="3048891" cy="2100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1698" y="5885672"/>
            <a:ext cx="1213821" cy="365125"/>
          </a:xfrm>
        </p:spPr>
        <p:txBody>
          <a:bodyPr/>
          <a:lstStyle/>
          <a:p>
            <a:fld id="{5A07F4BB-F829-4480-9362-3A5E37227343}" type="datetimeFigureOut">
              <a:rPr lang="ru-RU" smtClean="0"/>
              <a:t>20.11.2013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54" y="5829261"/>
            <a:ext cx="3522607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57313" y="5896961"/>
            <a:ext cx="554023" cy="365125"/>
          </a:xfrm>
        </p:spPr>
        <p:txBody>
          <a:bodyPr/>
          <a:lstStyle/>
          <a:p>
            <a:fld id="{D1A415CF-3A3B-4525-87DB-2B2748E53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31" name="Freeform 30"/>
          <p:cNvSpPr/>
          <p:nvPr/>
        </p:nvSpPr>
        <p:spPr>
          <a:xfrm rot="10800000">
            <a:off x="632177" y="6058038"/>
            <a:ext cx="772160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 rot="21540000">
            <a:off x="749204" y="576868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 rot="21540000">
            <a:off x="745058" y="575769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Rectangle 28"/>
          <p:cNvSpPr/>
          <p:nvPr/>
        </p:nvSpPr>
        <p:spPr>
          <a:xfrm rot="60000">
            <a:off x="4468872" y="605163"/>
            <a:ext cx="3788941" cy="5722296"/>
          </a:xfrm>
          <a:prstGeom prst="rect">
            <a:avLst/>
          </a:prstGeom>
          <a:solidFill>
            <a:schemeClr val="bg1"/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/>
          <p:cNvSpPr/>
          <p:nvPr/>
        </p:nvSpPr>
        <p:spPr>
          <a:xfrm rot="60000">
            <a:off x="4464768" y="603920"/>
            <a:ext cx="3788941" cy="5722296"/>
          </a:xfrm>
          <a:prstGeom prst="rect">
            <a:avLst/>
          </a:prstGeom>
          <a:blipFill dpi="0" rotWithShape="1">
            <a:blip r:embed="rId2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35684">
            <a:off x="2371106" y="293953"/>
            <a:ext cx="567831" cy="567830"/>
          </a:xfrm>
          <a:prstGeom prst="rect">
            <a:avLst/>
          </a:prstGeom>
          <a:noFill/>
        </p:spPr>
      </p:pic>
      <p:pic>
        <p:nvPicPr>
          <p:cNvPr id="15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4096196">
            <a:off x="6279647" y="333163"/>
            <a:ext cx="566928" cy="566928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-60000">
            <a:off x="1106424" y="2020824"/>
            <a:ext cx="3063240" cy="1499616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60000">
            <a:off x="4898615" y="1207272"/>
            <a:ext cx="2913863" cy="4539412"/>
          </a:xfrm>
          <a:ln w="101600" cap="rnd">
            <a:solidFill>
              <a:srgbClr val="FFFFFF"/>
            </a:solidFill>
          </a:ln>
          <a:effectLst>
            <a:outerShdw blurRad="88900" dir="2700000" algn="tl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 rot="-60000">
            <a:off x="1152144" y="3621024"/>
            <a:ext cx="3044952" cy="210312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 rot="60000">
            <a:off x="6345936" y="5888737"/>
            <a:ext cx="1213821" cy="365125"/>
          </a:xfrm>
        </p:spPr>
        <p:txBody>
          <a:bodyPr/>
          <a:lstStyle/>
          <a:p>
            <a:fld id="{5A07F4BB-F829-4480-9362-3A5E37227343}" type="datetimeFigureOut">
              <a:rPr lang="ru-RU" smtClean="0"/>
              <a:t>20.11.2013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 rot="-60000">
            <a:off x="914569" y="5831037"/>
            <a:ext cx="3319043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 rot="60000">
            <a:off x="7562089" y="5900026"/>
            <a:ext cx="554023" cy="365125"/>
          </a:xfrm>
        </p:spPr>
        <p:txBody>
          <a:bodyPr/>
          <a:lstStyle/>
          <a:p>
            <a:fld id="{D1A415CF-3A3B-4525-87DB-2B2748E53E2A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5"/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71628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1765"/>
                  </a:srgbClr>
                </a:gs>
                <a:gs pos="60000">
                  <a:srgbClr val="FEFEFE">
                    <a:alpha val="0"/>
                  </a:srgbClr>
                </a:gs>
              </a:gsLst>
              <a:path path="circle">
                <a:fillToRect t="100000" r="100000"/>
              </a:path>
              <a:tileRect l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/>
            <p:cNvSpPr/>
            <p:nvPr/>
          </p:nvSpPr>
          <p:spPr>
            <a:xfrm>
              <a:off x="1143000" y="0"/>
              <a:ext cx="8001000" cy="6858000"/>
            </a:xfrm>
            <a:prstGeom prst="rect">
              <a:avLst/>
            </a:prstGeom>
            <a:gradFill flip="none" rotWithShape="1">
              <a:gsLst>
                <a:gs pos="0">
                  <a:srgbClr val="010101">
                    <a:alpha val="56000"/>
                  </a:srgbClr>
                </a:gs>
                <a:gs pos="61000">
                  <a:srgbClr val="FEFEFE">
                    <a:alpha val="0"/>
                  </a:srgbClr>
                </a:gs>
              </a:gsLst>
              <a:path path="circle">
                <a:fillToRect l="100000" t="100000"/>
              </a:path>
              <a:tileRect r="-100000" b="-10000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0" name="Freeform 9"/>
          <p:cNvSpPr/>
          <p:nvPr/>
        </p:nvSpPr>
        <p:spPr>
          <a:xfrm rot="10800000">
            <a:off x="628650" y="6069330"/>
            <a:ext cx="7920991" cy="537210"/>
          </a:xfrm>
          <a:custGeom>
            <a:avLst/>
            <a:gdLst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7785734 w 7955280"/>
              <a:gd name="connsiteY2" fmla="*/ 0 h 495300"/>
              <a:gd name="connsiteX3" fmla="*/ 7955280 w 7955280"/>
              <a:gd name="connsiteY3" fmla="*/ 495300 h 495300"/>
              <a:gd name="connsiteX4" fmla="*/ 0 w 7955280"/>
              <a:gd name="connsiteY4" fmla="*/ 495300 h 495300"/>
              <a:gd name="connsiteX0" fmla="*/ 0 w 7955280"/>
              <a:gd name="connsiteY0" fmla="*/ 495300 h 495300"/>
              <a:gd name="connsiteX1" fmla="*/ 169546 w 7955280"/>
              <a:gd name="connsiteY1" fmla="*/ 0 h 495300"/>
              <a:gd name="connsiteX2" fmla="*/ 3966210 w 7955280"/>
              <a:gd name="connsiteY2" fmla="*/ 95250 h 495300"/>
              <a:gd name="connsiteX3" fmla="*/ 7785734 w 7955280"/>
              <a:gd name="connsiteY3" fmla="*/ 0 h 495300"/>
              <a:gd name="connsiteX4" fmla="*/ 7955280 w 7955280"/>
              <a:gd name="connsiteY4" fmla="*/ 495300 h 495300"/>
              <a:gd name="connsiteX5" fmla="*/ 0 w 7955280"/>
              <a:gd name="connsiteY5" fmla="*/ 495300 h 495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7955280" h="495300">
                <a:moveTo>
                  <a:pt x="0" y="495300"/>
                </a:moveTo>
                <a:lnTo>
                  <a:pt x="169546" y="0"/>
                </a:lnTo>
                <a:lnTo>
                  <a:pt x="3966210" y="95250"/>
                </a:lnTo>
                <a:lnTo>
                  <a:pt x="7785734" y="0"/>
                </a:lnTo>
                <a:lnTo>
                  <a:pt x="7955280" y="495300"/>
                </a:lnTo>
                <a:lnTo>
                  <a:pt x="0" y="495300"/>
                </a:lnTo>
                <a:close/>
              </a:path>
            </a:pathLst>
          </a:custGeom>
          <a:gradFill flip="none" rotWithShape="1">
            <a:gsLst>
              <a:gs pos="30000">
                <a:srgbClr val="010101">
                  <a:alpha val="34000"/>
                </a:srgbClr>
              </a:gs>
              <a:gs pos="100000">
                <a:srgbClr val="010101">
                  <a:alpha val="26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31520" y="575310"/>
            <a:ext cx="7696200" cy="5715000"/>
          </a:xfrm>
          <a:prstGeom prst="rect">
            <a:avLst/>
          </a:prstGeom>
          <a:solidFill>
            <a:schemeClr val="bg1">
              <a:lumMod val="75000"/>
              <a:lumOff val="25000"/>
            </a:schemeClr>
          </a:solid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31520" y="576072"/>
            <a:ext cx="7696200" cy="5715000"/>
          </a:xfrm>
          <a:prstGeom prst="rect">
            <a:avLst/>
          </a:prstGeom>
          <a:blipFill dpi="0" rotWithShape="1">
            <a:blip r:embed="rId13" cstate="print">
              <a:alphaModFix amt="20000"/>
              <a:grayscl/>
              <a:lum contrast="12000"/>
            </a:blip>
            <a:srcRect/>
            <a:tile tx="0" ty="0" sx="100000" sy="100000" flip="none" algn="tl"/>
          </a:blipFill>
          <a:ln w="6350">
            <a:noFill/>
          </a:ln>
          <a:effectLst>
            <a:outerShdw blurRad="101600" dist="50800" dir="5400000" algn="t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1435684">
            <a:off x="543741" y="273091"/>
            <a:ext cx="567831" cy="567830"/>
          </a:xfrm>
          <a:prstGeom prst="rect">
            <a:avLst/>
          </a:prstGeom>
          <a:noFill/>
        </p:spPr>
      </p:pic>
      <p:pic>
        <p:nvPicPr>
          <p:cNvPr id="14" name="Picture 2" descr="C:\Users\Administrator\Desktop\Pushpin Dev\Assets\pushpinLeft.pn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 rot="4096196">
            <a:off x="8115079" y="298163"/>
            <a:ext cx="566928" cy="566928"/>
          </a:xfrm>
          <a:prstGeom prst="rect">
            <a:avLst/>
          </a:prstGeom>
          <a:noFill/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5023" y="817582"/>
            <a:ext cx="6965245" cy="120248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63040" y="2119257"/>
            <a:ext cx="6196405" cy="360381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54588" y="5809152"/>
            <a:ext cx="12138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5A07F4BB-F829-4480-9362-3A5E37227343}" type="datetimeFigureOut">
              <a:rPr lang="ru-RU" smtClean="0"/>
              <a:t>20.11.2013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4401" y="5809152"/>
            <a:ext cx="55401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70202" y="5809152"/>
            <a:ext cx="55402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tx2"/>
                </a:solidFill>
                <a:latin typeface="Rage Italic" pitchFamily="66" charset="0"/>
              </a:defRPr>
            </a:lvl1pPr>
          </a:lstStyle>
          <a:p>
            <a:fld id="{D1A415CF-3A3B-4525-87DB-2B2748E53E2A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2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64592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1168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28600" algn="l" defTabSz="914400" rtl="0" eaLnBrk="1" latinLnBrk="0" hangingPunct="1">
        <a:spcBef>
          <a:spcPct val="20000"/>
        </a:spcBef>
        <a:buClr>
          <a:schemeClr val="accent2"/>
        </a:buClr>
        <a:buSzPct val="85000"/>
        <a:buFont typeface="Brush Script MT" pitchFamily="66" charset="0"/>
        <a:buChar char="O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dirty="0" smtClean="0"/>
              <a:t>Педагогические мастерские</a:t>
            </a:r>
            <a:endParaRPr lang="ru-RU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 lnSpcReduction="10000"/>
          </a:bodyPr>
          <a:lstStyle/>
          <a:p>
            <a:pPr algn="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Старший методист: </a:t>
            </a:r>
          </a:p>
          <a:p>
            <a:pPr algn="r"/>
            <a:r>
              <a:rPr lang="ru-RU" dirty="0" smtClean="0">
                <a:solidFill>
                  <a:schemeClr val="bg2">
                    <a:lumMod val="25000"/>
                  </a:schemeClr>
                </a:solidFill>
              </a:rPr>
              <a:t>Пивоварова О.В.</a:t>
            </a:r>
          </a:p>
          <a:p>
            <a:pPr algn="r"/>
            <a:endParaRPr lang="ru-RU" dirty="0">
              <a:solidFill>
                <a:schemeClr val="bg2">
                  <a:lumMod val="25000"/>
                </a:schemeClr>
              </a:solidFill>
            </a:endParaRPr>
          </a:p>
          <a:p>
            <a:r>
              <a:rPr lang="ru-RU" sz="2200" dirty="0" smtClean="0">
                <a:solidFill>
                  <a:schemeClr val="bg2">
                    <a:lumMod val="25000"/>
                  </a:schemeClr>
                </a:solidFill>
              </a:rPr>
              <a:t>2013г.</a:t>
            </a:r>
            <a:endParaRPr lang="ru-RU" sz="22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49355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Педагогическая мастерская </a:t>
            </a:r>
            <a:r>
              <a:rPr lang="ru-RU" sz="3200" dirty="0" smtClean="0"/>
              <a:t>- </a:t>
            </a:r>
            <a:r>
              <a:rPr lang="ru-RU" sz="3200" dirty="0"/>
              <a:t>э</a:t>
            </a:r>
            <a:r>
              <a:rPr lang="ru-RU" sz="3200" dirty="0" smtClean="0"/>
              <a:t>ффективная </a:t>
            </a:r>
            <a:r>
              <a:rPr lang="ru-RU" sz="3200" dirty="0"/>
              <a:t>технология в условиях современного образования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348880"/>
            <a:ext cx="6912768" cy="3672408"/>
          </a:xfrm>
        </p:spPr>
        <p:txBody>
          <a:bodyPr>
            <a:normAutofit fontScale="77500" lnSpcReduction="20000"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История</a:t>
            </a:r>
            <a:r>
              <a:rPr lang="ru-RU" dirty="0">
                <a:solidFill>
                  <a:srgbClr val="C00000"/>
                </a:solidFill>
              </a:rPr>
              <a:t> </a:t>
            </a:r>
            <a:br>
              <a:rPr lang="ru-RU" dirty="0">
                <a:solidFill>
                  <a:srgbClr val="C00000"/>
                </a:solidFill>
              </a:rPr>
            </a:br>
            <a:r>
              <a:rPr lang="ru-RU" dirty="0"/>
              <a:t/>
            </a:r>
            <a:br>
              <a:rPr lang="ru-RU" dirty="0"/>
            </a:br>
            <a:r>
              <a:rPr lang="ru-RU" dirty="0"/>
              <a:t>Педагогическая мастерская, или Ателье (от фр. </a:t>
            </a:r>
            <a:r>
              <a:rPr lang="ru-RU" dirty="0" err="1"/>
              <a:t>atelier</a:t>
            </a:r>
            <a:r>
              <a:rPr lang="ru-RU" dirty="0"/>
              <a:t>) появилась в практике отечественной школы в результате творческих контактов педагогов России и группы ЖФЭН из Франции, которые начались в 1989 году. ЖФЭН - сокращенное название "Французской группы нового </a:t>
            </a:r>
            <a:r>
              <a:rPr lang="ru-RU" dirty="0" smtClean="0"/>
              <a:t>образования" </a:t>
            </a:r>
            <a:r>
              <a:rPr lang="ru-RU" dirty="0"/>
              <a:t>- добровольный творческий союз ученых и практиков Франции. "Французская группа нового образования" (ЖФЭН) возникла в 20-х годах ХХ века. У истоков этого движения стояли такие знаменитые психологи, как Поль Ланжевен, Анри Валлон, Жан Пиаже и </a:t>
            </a:r>
            <a:r>
              <a:rPr lang="ru-RU" dirty="0" err="1"/>
              <a:t>др</a:t>
            </a:r>
            <a:r>
              <a:rPr lang="ru-RU" dirty="0"/>
              <a:t>; в последние годы объединение возглавляли Анри </a:t>
            </a:r>
            <a:r>
              <a:rPr lang="ru-RU" dirty="0" err="1"/>
              <a:t>Бассис</a:t>
            </a:r>
            <a:r>
              <a:rPr lang="ru-RU" dirty="0"/>
              <a:t> и Одет </a:t>
            </a:r>
            <a:r>
              <a:rPr lang="ru-RU" dirty="0" err="1"/>
              <a:t>Бассис</a:t>
            </a:r>
            <a:r>
              <a:rPr lang="ru-RU" dirty="0"/>
              <a:t>. </a:t>
            </a:r>
          </a:p>
        </p:txBody>
      </p:sp>
    </p:spTree>
    <p:extLst>
      <p:ext uri="{BB962C8B-B14F-4D97-AF65-F5344CB8AC3E}">
        <p14:creationId xmlns:p14="http://schemas.microsoft.com/office/powerpoint/2010/main" val="157154744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95023" y="332657"/>
            <a:ext cx="6965245" cy="1080120"/>
          </a:xfrm>
        </p:spPr>
        <p:txBody>
          <a:bodyPr>
            <a:normAutofit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Актуальность 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99592" y="1340768"/>
            <a:ext cx="7488832" cy="4824535"/>
          </a:xfrm>
        </p:spPr>
        <p:txBody>
          <a:bodyPr>
            <a:noAutofit/>
          </a:bodyPr>
          <a:lstStyle/>
          <a:p>
            <a:r>
              <a:rPr lang="ru-RU" sz="1600" dirty="0"/>
              <a:t>Стремительное научно-техническое развитие современного общества определяет высокий динамизм жизни, требует ускоренного решения профессиональной подготовки специалиста. Идёт постоянное обновление и совершенствование </a:t>
            </a:r>
            <a:r>
              <a:rPr lang="ru-RU" sz="1600" dirty="0" smtClean="0"/>
              <a:t>инновационных технологий. </a:t>
            </a:r>
          </a:p>
          <a:p>
            <a:r>
              <a:rPr lang="ru-RU" sz="1600" dirty="0" smtClean="0"/>
              <a:t>В </a:t>
            </a:r>
            <a:r>
              <a:rPr lang="ru-RU" sz="1600" dirty="0"/>
              <a:t>педагогической сфере столь же остро стоит вопрос о профессиональном развитии педагога, соответствия его профессиональной компетентности новым условиям жизни и новым требованиям культуры образования. </a:t>
            </a:r>
            <a:r>
              <a:rPr lang="ru-RU" sz="1600" dirty="0" smtClean="0"/>
              <a:t>Педагог </a:t>
            </a:r>
            <a:r>
              <a:rPr lang="ru-RU" sz="1600" dirty="0"/>
              <a:t>с одной стороны оказывается вне </a:t>
            </a:r>
            <a:r>
              <a:rPr lang="ru-RU" sz="1600" dirty="0" smtClean="0"/>
              <a:t>инновационных </a:t>
            </a:r>
            <a:r>
              <a:rPr lang="ru-RU" sz="1600" dirty="0"/>
              <a:t>достижений, невольно отставая от стремительного развития науки и техники, с другой стороны препятствием профессионального роста выступает его собственная практика, организуемая в согласии с теорией «вчерашнего дня».</a:t>
            </a:r>
          </a:p>
          <a:p>
            <a:r>
              <a:rPr lang="ru-RU" sz="1600" dirty="0" smtClean="0"/>
              <a:t>В </a:t>
            </a:r>
            <a:r>
              <a:rPr lang="ru-RU" sz="1600" dirty="0"/>
              <a:t>этой связи, </a:t>
            </a:r>
            <a:r>
              <a:rPr lang="ru-RU" sz="1600" dirty="0" smtClean="0"/>
              <a:t>были организованны педагогические мастерские –  </a:t>
            </a:r>
            <a:r>
              <a:rPr lang="ru-RU" sz="1600" dirty="0"/>
              <a:t>разновидность профессионального </a:t>
            </a:r>
            <a:r>
              <a:rPr lang="ru-RU" sz="1600" dirty="0" smtClean="0"/>
              <a:t>образования</a:t>
            </a:r>
            <a:r>
              <a:rPr lang="ru-RU" sz="1600" dirty="0"/>
              <a:t>, имеет своим назначением расширение и овладение инновационными профессиональными </a:t>
            </a:r>
            <a:r>
              <a:rPr lang="ru-RU" sz="1600" dirty="0" smtClean="0"/>
              <a:t>умениями, обеспечивающими</a:t>
            </a:r>
            <a:r>
              <a:rPr lang="ru-RU" sz="1600" dirty="0"/>
              <a:t> успешность </a:t>
            </a:r>
            <a:r>
              <a:rPr lang="ru-RU" sz="1600" dirty="0" smtClean="0"/>
              <a:t>практической </a:t>
            </a:r>
            <a:r>
              <a:rPr lang="ru-RU" sz="1600" dirty="0"/>
              <a:t>деятельности педагога в системе развивающегося образования.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val="4096796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15616" y="836712"/>
            <a:ext cx="6965245" cy="1202485"/>
          </a:xfrm>
        </p:spPr>
        <p:txBody>
          <a:bodyPr>
            <a:normAutofit fontScale="90000"/>
          </a:bodyPr>
          <a:lstStyle/>
          <a:p>
            <a:r>
              <a:rPr lang="ru-RU" sz="3200" b="1" dirty="0">
                <a:solidFill>
                  <a:schemeClr val="tx2">
                    <a:lumMod val="75000"/>
                  </a:schemeClr>
                </a:solidFill>
              </a:rPr>
              <a:t>Основные идеи данной технологии заключаются в следующем: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обращение к личности, ее саморазвитие через осознание своего места в мире и отношение к другим людям; </a:t>
            </a:r>
            <a:br>
              <a:rPr lang="ru-RU" dirty="0"/>
            </a:br>
            <a:endParaRPr lang="ru-RU" dirty="0"/>
          </a:p>
          <a:p>
            <a:r>
              <a:rPr lang="ru-RU" dirty="0" smtClean="0"/>
              <a:t>интегративная </a:t>
            </a:r>
            <a:r>
              <a:rPr lang="ru-RU" dirty="0"/>
              <a:t>организация познавательного процесса через реализацию игровых, исследовательских и проблемных видов деятельности; </a:t>
            </a:r>
            <a:br>
              <a:rPr lang="ru-RU" dirty="0"/>
            </a:br>
            <a:endParaRPr lang="ru-RU" dirty="0"/>
          </a:p>
          <a:p>
            <a:r>
              <a:rPr lang="ru-RU" dirty="0" smtClean="0"/>
              <a:t>свободный </a:t>
            </a:r>
            <a:r>
              <a:rPr lang="ru-RU" dirty="0"/>
              <a:t>творческий поиск и выбор пути познания, свободное взаимодействие, общение и обмен </a:t>
            </a:r>
            <a:r>
              <a:rPr lang="ru-RU" dirty="0" smtClean="0"/>
              <a:t>информацией.</a:t>
            </a:r>
            <a:r>
              <a:rPr lang="ru-RU" dirty="0"/>
              <a:t> 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772630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Педагогическая мастерская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200" dirty="0" smtClean="0"/>
              <a:t> </a:t>
            </a:r>
            <a:r>
              <a:rPr lang="ru-RU" sz="3200" dirty="0"/>
              <a:t>— это  форма </a:t>
            </a:r>
            <a:r>
              <a:rPr lang="ru-RU" sz="3200" dirty="0" smtClean="0"/>
              <a:t>обучения, </a:t>
            </a:r>
            <a:r>
              <a:rPr lang="ru-RU" sz="3200" dirty="0"/>
              <a:t>которая создает условия для восхождения каждого участника к новому знанию и новому опыту путем самостоятельного или коллективного открытия. </a:t>
            </a:r>
            <a:endParaRPr lang="ru-RU" sz="32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891665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chemeClr val="tx2">
                    <a:lumMod val="75000"/>
                  </a:schemeClr>
                </a:solidFill>
              </a:rPr>
              <a:t>Цели мастерских:</a:t>
            </a:r>
            <a:endParaRPr lang="ru-RU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совместный </a:t>
            </a:r>
            <a:r>
              <a:rPr lang="ru-RU" dirty="0"/>
              <a:t>поиск знаний</a:t>
            </a:r>
            <a:r>
              <a:rPr lang="ru-RU" dirty="0" smtClean="0"/>
              <a:t>,</a:t>
            </a:r>
          </a:p>
          <a:p>
            <a:r>
              <a:rPr lang="ru-RU" dirty="0" smtClean="0"/>
              <a:t>личностное саморазвитие;</a:t>
            </a:r>
          </a:p>
          <a:p>
            <a:r>
              <a:rPr lang="ru-RU" dirty="0" smtClean="0"/>
              <a:t>«</a:t>
            </a:r>
            <a:r>
              <a:rPr lang="ru-RU" dirty="0" err="1"/>
              <a:t>самостроительство</a:t>
            </a:r>
            <a:r>
              <a:rPr lang="ru-RU" dirty="0"/>
              <a:t>» своих знаний через критическое отношение к имеющимся сведениям, к поступающей </a:t>
            </a:r>
            <a:r>
              <a:rPr lang="ru-RU" dirty="0" smtClean="0"/>
              <a:t>информации;</a:t>
            </a:r>
          </a:p>
          <a:p>
            <a:r>
              <a:rPr lang="ru-RU" dirty="0" smtClean="0"/>
              <a:t>самостоятельное </a:t>
            </a:r>
            <a:r>
              <a:rPr lang="ru-RU" dirty="0"/>
              <a:t>решение </a:t>
            </a:r>
            <a:r>
              <a:rPr lang="ru-RU" dirty="0" smtClean="0"/>
              <a:t>творческих, исследовательских </a:t>
            </a:r>
            <a:r>
              <a:rPr lang="ru-RU" dirty="0"/>
              <a:t>задач.</a:t>
            </a:r>
          </a:p>
        </p:txBody>
      </p:sp>
    </p:spTree>
    <p:extLst>
      <p:ext uri="{BB962C8B-B14F-4D97-AF65-F5344CB8AC3E}">
        <p14:creationId xmlns:p14="http://schemas.microsoft.com/office/powerpoint/2010/main" val="334672505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8" y="836712"/>
            <a:ext cx="6965245" cy="1202485"/>
          </a:xfrm>
        </p:spPr>
        <p:txBody>
          <a:bodyPr>
            <a:normAutofit/>
          </a:bodyPr>
          <a:lstStyle/>
          <a:p>
            <a:r>
              <a:rPr lang="ru-RU" sz="3600" b="1" dirty="0">
                <a:solidFill>
                  <a:schemeClr val="tx2">
                    <a:lumMod val="75000"/>
                  </a:schemeClr>
                </a:solidFill>
              </a:rPr>
              <a:t>Основные задачи мастерских:</a:t>
            </a:r>
            <a:br>
              <a:rPr lang="ru-RU" sz="3600" b="1" dirty="0">
                <a:solidFill>
                  <a:schemeClr val="tx2">
                    <a:lumMod val="75000"/>
                  </a:schemeClr>
                </a:solidFill>
              </a:rPr>
            </a:br>
            <a:endParaRPr lang="ru-RU" sz="36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63040" y="1772816"/>
            <a:ext cx="6196405" cy="3950253"/>
          </a:xfrm>
        </p:spPr>
        <p:txBody>
          <a:bodyPr>
            <a:normAutofit fontScale="70000" lnSpcReduction="20000"/>
          </a:bodyPr>
          <a:lstStyle/>
          <a:p>
            <a:r>
              <a:rPr lang="ru-RU" sz="2900" dirty="0" smtClean="0"/>
              <a:t>осознание </a:t>
            </a:r>
            <a:r>
              <a:rPr lang="ru-RU" sz="2900" dirty="0"/>
              <a:t>своей индивидуальности в педагогической деятельности;</a:t>
            </a:r>
          </a:p>
          <a:p>
            <a:r>
              <a:rPr lang="ru-RU" sz="2900" dirty="0" smtClean="0"/>
              <a:t>расширение </a:t>
            </a:r>
            <a:r>
              <a:rPr lang="ru-RU" sz="2900" dirty="0"/>
              <a:t>сферы профессионального самосознания;</a:t>
            </a:r>
          </a:p>
          <a:p>
            <a:r>
              <a:rPr lang="ru-RU" sz="2900" dirty="0" smtClean="0"/>
              <a:t>развитие </a:t>
            </a:r>
            <a:r>
              <a:rPr lang="ru-RU" sz="2900" dirty="0"/>
              <a:t>творческих способностей и активизация личностных ресурсов педагогов</a:t>
            </a:r>
            <a:r>
              <a:rPr lang="ru-RU" sz="2900" dirty="0" smtClean="0"/>
              <a:t>.</a:t>
            </a:r>
          </a:p>
          <a:p>
            <a:endParaRPr lang="ru-RU" dirty="0"/>
          </a:p>
          <a:p>
            <a:pPr marL="0" indent="0" algn="just">
              <a:buNone/>
            </a:pPr>
            <a:r>
              <a:rPr lang="ru-RU" dirty="0"/>
              <a:t>        </a:t>
            </a:r>
            <a:r>
              <a:rPr lang="ru-RU" dirty="0" smtClean="0"/>
              <a:t> </a:t>
            </a:r>
            <a:r>
              <a:rPr lang="ru-RU" dirty="0"/>
              <a:t>В мастерских принимает участие весь педагогический коллектив, где обеспечивается взаимодействие педагогов и </a:t>
            </a:r>
            <a:r>
              <a:rPr lang="ru-RU" dirty="0" smtClean="0"/>
              <a:t>методистов ОУ </a:t>
            </a:r>
            <a:r>
              <a:rPr lang="ru-RU" dirty="0"/>
              <a:t>разного возраста, разного уровня профессионального мастерства. Участие в мастерских дает возможность педагогам проработать проблемную тему, проявить свои возможности, реализовать идеи. </a:t>
            </a:r>
            <a:r>
              <a:rPr lang="ru-RU" dirty="0" smtClean="0"/>
              <a:t>Работа </a:t>
            </a:r>
            <a:r>
              <a:rPr lang="ru-RU" dirty="0"/>
              <a:t>строится через семинары-практикумы, творческие разработки, </a:t>
            </a:r>
            <a:r>
              <a:rPr lang="ru-RU" dirty="0" smtClean="0"/>
              <a:t>исследовательские проекты, организационно-</a:t>
            </a:r>
            <a:r>
              <a:rPr lang="ru-RU" dirty="0" err="1" smtClean="0"/>
              <a:t>деятельностные</a:t>
            </a:r>
            <a:r>
              <a:rPr lang="ru-RU" dirty="0" smtClean="0"/>
              <a:t> </a:t>
            </a:r>
            <a:r>
              <a:rPr lang="ru-RU" dirty="0"/>
              <a:t>игры. </a:t>
            </a:r>
          </a:p>
        </p:txBody>
      </p:sp>
    </p:spTree>
    <p:extLst>
      <p:ext uri="{BB962C8B-B14F-4D97-AF65-F5344CB8AC3E}">
        <p14:creationId xmlns:p14="http://schemas.microsoft.com/office/powerpoint/2010/main" val="3119675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>
                <a:solidFill>
                  <a:schemeClr val="tx2">
                    <a:lumMod val="75000"/>
                  </a:schemeClr>
                </a:solidFill>
              </a:rPr>
              <a:t>Педагогические мастерские организуются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для создания условий, стимулирующих применение инновационных технологий в обучении и </a:t>
            </a:r>
            <a:r>
              <a:rPr lang="ru-RU" dirty="0" smtClean="0"/>
              <a:t>воспитании</a:t>
            </a:r>
            <a:r>
              <a:rPr lang="ru-RU" dirty="0"/>
              <a:t>;</a:t>
            </a:r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/>
              <a:t>построения современной образовательной среды в нашем </a:t>
            </a:r>
            <a:r>
              <a:rPr lang="ru-RU" dirty="0" smtClean="0"/>
              <a:t>учреждении;</a:t>
            </a:r>
          </a:p>
          <a:p>
            <a:r>
              <a:rPr lang="ru-RU" dirty="0" smtClean="0"/>
              <a:t>для </a:t>
            </a:r>
            <a:r>
              <a:rPr lang="ru-RU" dirty="0"/>
              <a:t>обобщения опыта в работе педагогов.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2038293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15616" y="2708920"/>
            <a:ext cx="6965245" cy="1202485"/>
          </a:xfrm>
        </p:spPr>
        <p:txBody>
          <a:bodyPr>
            <a:noAutofit/>
          </a:bodyPr>
          <a:lstStyle/>
          <a:p>
            <a:r>
              <a:rPr lang="ru-RU" sz="8800" b="1" i="1" dirty="0" smtClean="0">
                <a:solidFill>
                  <a:schemeClr val="bg2">
                    <a:lumMod val="25000"/>
                  </a:schemeClr>
                </a:solidFill>
              </a:rPr>
              <a:t>Творческих успехов!</a:t>
            </a:r>
            <a:endParaRPr lang="ru-RU" sz="8800" b="1" i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233427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Кнопка">
  <a:themeElements>
    <a:clrScheme name="Кнопка">
      <a:dk1>
        <a:sysClr val="windowText" lastClr="000000"/>
      </a:dk1>
      <a:lt1>
        <a:sysClr val="window" lastClr="FFFFFF"/>
      </a:lt1>
      <a:dk2>
        <a:srgbClr val="465E9C"/>
      </a:dk2>
      <a:lt2>
        <a:srgbClr val="CCDDEA"/>
      </a:lt2>
      <a:accent1>
        <a:srgbClr val="FDA023"/>
      </a:accent1>
      <a:accent2>
        <a:srgbClr val="AA2B1E"/>
      </a:accent2>
      <a:accent3>
        <a:srgbClr val="71685C"/>
      </a:accent3>
      <a:accent4>
        <a:srgbClr val="64A73B"/>
      </a:accent4>
      <a:accent5>
        <a:srgbClr val="EB5605"/>
      </a:accent5>
      <a:accent6>
        <a:srgbClr val="B9CA1A"/>
      </a:accent6>
      <a:hlink>
        <a:srgbClr val="D83E2C"/>
      </a:hlink>
      <a:folHlink>
        <a:srgbClr val="ED7D27"/>
      </a:folHlink>
    </a:clrScheme>
    <a:fontScheme name="Кнопка">
      <a:majorFont>
        <a:latin typeface="Constantia"/>
        <a:ea typeface=""/>
        <a:cs typeface=""/>
        <a:font script="Jpan" typeface="HGS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Grek" typeface="Arial"/>
        <a:font script="Cyrl" typeface="Arial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Кнопка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  <a:lumMod val="100000"/>
              </a:schemeClr>
            </a:gs>
            <a:gs pos="40000">
              <a:schemeClr val="phClr">
                <a:tint val="60000"/>
                <a:satMod val="130000"/>
                <a:lumMod val="100000"/>
              </a:schemeClr>
            </a:gs>
            <a:gs pos="100000">
              <a:schemeClr val="phClr">
                <a:tint val="96000"/>
                <a:lumMod val="108000"/>
              </a:schemeClr>
            </a:gs>
          </a:gsLst>
          <a:lin ang="5400000" scaled="0"/>
        </a:gradFill>
        <a:gradFill rotWithShape="1">
          <a:gsLst>
            <a:gs pos="0">
              <a:schemeClr val="phClr"/>
            </a:gs>
            <a:gs pos="100000">
              <a:schemeClr val="phClr">
                <a:shade val="76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80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38100" dir="4800000" sx="98000" sy="98000" rotWithShape="0">
              <a:srgbClr val="000000">
                <a:alpha val="32000"/>
              </a:srgbClr>
            </a:outerShdw>
          </a:effectLst>
        </a:effectStyle>
        <a:effectStyle>
          <a:effectLst>
            <a:outerShdw blurRad="38100" dist="38100" dir="4800000" sx="96000" sy="96000" rotWithShape="0">
              <a:srgbClr val="000000">
                <a:alpha val="4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3240000"/>
            </a:lightRig>
          </a:scene3d>
          <a:sp3d>
            <a:bevelT w="28575" h="28575"/>
          </a:sp3d>
        </a:effectStyle>
      </a:effectStyleLst>
      <a:bgFillStyleLst>
        <a:solidFill>
          <a:schemeClr val="phClr">
            <a:tint val="93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80000"/>
                <a:satMod val="140000"/>
                <a:lumMod val="50000"/>
              </a:schemeClr>
              <a:schemeClr val="phClr">
                <a:tint val="95000"/>
                <a:satMod val="180000"/>
                <a:lumMod val="160000"/>
              </a:schemeClr>
            </a:duotone>
          </a:blip>
          <a:stretch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  <a:shade val="90000"/>
                <a:satMod val="120000"/>
                <a:lumMod val="54000"/>
              </a:schemeClr>
              <a:schemeClr val="phClr">
                <a:tint val="80000"/>
                <a:satMod val="160000"/>
                <a:lumMod val="14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Pushpin</Template>
  <TotalTime>522</TotalTime>
  <Words>175</Words>
  <Application>Microsoft Office PowerPoint</Application>
  <PresentationFormat>Экран (4:3)</PresentationFormat>
  <Paragraphs>33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Кнопка</vt:lpstr>
      <vt:lpstr>Педагогические мастерские</vt:lpstr>
      <vt:lpstr>Педагогическая мастерская - эффективная технология в условиях современного образования</vt:lpstr>
      <vt:lpstr>Актуальность </vt:lpstr>
      <vt:lpstr>Основные идеи данной технологии заключаются в следующем:</vt:lpstr>
      <vt:lpstr>Педагогическая мастерская</vt:lpstr>
      <vt:lpstr>Цели мастерских:</vt:lpstr>
      <vt:lpstr>Основные задачи мастерских: </vt:lpstr>
      <vt:lpstr>Педагогические мастерские организуются</vt:lpstr>
      <vt:lpstr>Творческих успехов!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Педагогические мастерские</dc:title>
  <dc:creator>пользователь</dc:creator>
  <cp:lastModifiedBy>пользователь</cp:lastModifiedBy>
  <cp:revision>21</cp:revision>
  <dcterms:created xsi:type="dcterms:W3CDTF">2013-11-06T04:30:48Z</dcterms:created>
  <dcterms:modified xsi:type="dcterms:W3CDTF">2013-11-20T04:39:37Z</dcterms:modified>
</cp:coreProperties>
</file>