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37" autoAdjust="0"/>
  </p:normalViewPr>
  <p:slideViewPr>
    <p:cSldViewPr>
      <p:cViewPr varScale="1">
        <p:scale>
          <a:sx n="62" d="100"/>
          <a:sy n="62" d="100"/>
        </p:scale>
        <p:origin x="-917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4" y="8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16743C9-AC3B-428D-9BB3-1BFEFF0D7768}" type="datetimeFigureOut">
              <a:rPr lang="ru-RU" smtClean="0"/>
              <a:pPr/>
              <a:t>30.11.2012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33E8B46-BA11-43B1-B205-4200891E1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 advTm="5000">
    <p:check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743C9-AC3B-428D-9BB3-1BFEFF0D7768}" type="datetimeFigureOut">
              <a:rPr lang="ru-RU" smtClean="0"/>
              <a:pPr/>
              <a:t>30.11.2012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3E8B46-BA11-43B1-B205-4200891E1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check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16743C9-AC3B-428D-9BB3-1BFEFF0D7768}" type="datetimeFigureOut">
              <a:rPr lang="ru-RU" smtClean="0"/>
              <a:pPr/>
              <a:t>30.11.2012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33E8B46-BA11-43B1-B205-4200891E1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check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743C9-AC3B-428D-9BB3-1BFEFF0D7768}" type="datetimeFigureOut">
              <a:rPr lang="ru-RU" smtClean="0"/>
              <a:pPr/>
              <a:t>30.11.2012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3E8B46-BA11-43B1-B205-4200891E1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check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16743C9-AC3B-428D-9BB3-1BFEFF0D7768}" type="datetimeFigureOut">
              <a:rPr lang="ru-RU" smtClean="0"/>
              <a:pPr/>
              <a:t>30.11.2012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33E8B46-BA11-43B1-B205-4200891E1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 advTm="5000">
    <p:check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743C9-AC3B-428D-9BB3-1BFEFF0D7768}" type="datetimeFigureOut">
              <a:rPr lang="ru-RU" smtClean="0"/>
              <a:pPr/>
              <a:t>30.11.2012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3E8B46-BA11-43B1-B205-4200891E1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check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743C9-AC3B-428D-9BB3-1BFEFF0D7768}" type="datetimeFigureOut">
              <a:rPr lang="ru-RU" smtClean="0"/>
              <a:pPr/>
              <a:t>30.11.2012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3E8B46-BA11-43B1-B205-4200891E1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check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743C9-AC3B-428D-9BB3-1BFEFF0D7768}" type="datetimeFigureOut">
              <a:rPr lang="ru-RU" smtClean="0"/>
              <a:pPr/>
              <a:t>30.11.2012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3E8B46-BA11-43B1-B205-4200891E1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check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16743C9-AC3B-428D-9BB3-1BFEFF0D7768}" type="datetimeFigureOut">
              <a:rPr lang="ru-RU" smtClean="0"/>
              <a:pPr/>
              <a:t>30.11.2012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3E8B46-BA11-43B1-B205-4200891E1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check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743C9-AC3B-428D-9BB3-1BFEFF0D7768}" type="datetimeFigureOut">
              <a:rPr lang="ru-RU" smtClean="0"/>
              <a:pPr/>
              <a:t>30.11.2012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3E8B46-BA11-43B1-B205-4200891E1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check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743C9-AC3B-428D-9BB3-1BFEFF0D7768}" type="datetimeFigureOut">
              <a:rPr lang="ru-RU" smtClean="0"/>
              <a:pPr/>
              <a:t>30.11.2012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3E8B46-BA11-43B1-B205-4200891E15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5000">
    <p:check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16743C9-AC3B-428D-9BB3-1BFEFF0D7768}" type="datetimeFigureOut">
              <a:rPr lang="ru-RU" smtClean="0"/>
              <a:pPr/>
              <a:t>30.11.2012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33E8B46-BA11-43B1-B205-4200891E1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advClick="0" advTm="5000">
    <p:checker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err="1" smtClean="0"/>
              <a:t>гаоу</a:t>
            </a:r>
            <a:r>
              <a:rPr lang="ru-RU" sz="2800" dirty="0" smtClean="0"/>
              <a:t> </a:t>
            </a:r>
            <a:r>
              <a:rPr lang="ru-RU" sz="2800" dirty="0" err="1" smtClean="0"/>
              <a:t>спо</a:t>
            </a:r>
            <a:r>
              <a:rPr lang="ru-RU" sz="2800" dirty="0" smtClean="0"/>
              <a:t> </a:t>
            </a:r>
            <a:r>
              <a:rPr lang="ru-RU" sz="2800" dirty="0" err="1" smtClean="0"/>
              <a:t>рк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«</a:t>
            </a:r>
            <a:r>
              <a:rPr lang="ru-RU" sz="2800" dirty="0" err="1" smtClean="0"/>
              <a:t>Сосногорский</a:t>
            </a:r>
            <a:r>
              <a:rPr lang="ru-RU" sz="2800" dirty="0" smtClean="0"/>
              <a:t> железнодорожный техникум»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35896" y="3501008"/>
            <a:ext cx="5114778" cy="1101248"/>
          </a:xfrm>
        </p:spPr>
        <p:txBody>
          <a:bodyPr>
            <a:normAutofit fontScale="25000" lnSpcReduction="20000"/>
          </a:bodyPr>
          <a:lstStyle/>
          <a:p>
            <a:r>
              <a:rPr lang="ru-RU" sz="9600" dirty="0" smtClean="0"/>
              <a:t>Научно-исследовательская работа</a:t>
            </a:r>
          </a:p>
          <a:p>
            <a:r>
              <a:rPr lang="ru-RU" sz="9600" dirty="0" smtClean="0"/>
              <a:t>«Конфликт поколений»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sz="6400" dirty="0" smtClean="0"/>
          </a:p>
          <a:p>
            <a:r>
              <a:rPr lang="ru-RU" sz="6400" dirty="0" smtClean="0"/>
              <a:t>Обучающаяся группы № 48 по профессии коммерсант на транспорте Логинова Евгения</a:t>
            </a:r>
          </a:p>
          <a:p>
            <a:r>
              <a:rPr lang="ru-RU" sz="6400" dirty="0" smtClean="0"/>
              <a:t>Руководитель работы – Елфимова Жанна </a:t>
            </a:r>
            <a:r>
              <a:rPr lang="ru-RU" sz="6400" dirty="0" smtClean="0"/>
              <a:t>Витальевна</a:t>
            </a:r>
          </a:p>
          <a:p>
            <a:r>
              <a:rPr lang="ru-RU" sz="6400" dirty="0" smtClean="0"/>
              <a:t>Г.Сосногорск </a:t>
            </a:r>
          </a:p>
          <a:p>
            <a:r>
              <a:rPr lang="ru-RU" sz="6400" dirty="0" smtClean="0"/>
              <a:t>2012г.</a:t>
            </a:r>
            <a:endParaRPr lang="ru-RU" sz="6400" dirty="0" smtClean="0"/>
          </a:p>
          <a:p>
            <a:endParaRPr lang="ru-RU" sz="6400" dirty="0"/>
          </a:p>
        </p:txBody>
      </p:sp>
    </p:spTree>
  </p:cSld>
  <p:clrMapOvr>
    <a:masterClrMapping/>
  </p:clrMapOvr>
  <p:transition advClick="0" advTm="5000">
    <p:check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 анкетирования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10 полных семей, в которых:</a:t>
            </a:r>
          </a:p>
          <a:p>
            <a:r>
              <a:rPr lang="ru-RU" dirty="0" smtClean="0"/>
              <a:t>- Очень хорошие взаимоотношения – 40% </a:t>
            </a:r>
          </a:p>
          <a:p>
            <a:r>
              <a:rPr lang="ru-RU" dirty="0" smtClean="0"/>
              <a:t>- Дружные семьи – 40%</a:t>
            </a:r>
          </a:p>
          <a:p>
            <a:r>
              <a:rPr lang="ru-RU" dirty="0" smtClean="0"/>
              <a:t>- Чтут семейные традиции –30%</a:t>
            </a:r>
          </a:p>
          <a:p>
            <a:r>
              <a:rPr lang="ru-RU" dirty="0" smtClean="0"/>
              <a:t>-  Часто собираются вместе – 10%</a:t>
            </a:r>
          </a:p>
          <a:p>
            <a:r>
              <a:rPr lang="ru-RU" dirty="0" smtClean="0"/>
              <a:t>- Частые ссоры и конфликты – 60%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advClick="0" advTm="5000">
    <p:blinds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Преодоление разногласий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 Взаимопонимание и любовь в семьях;</a:t>
            </a:r>
          </a:p>
          <a:p>
            <a:endParaRPr lang="ru-RU" dirty="0" smtClean="0"/>
          </a:p>
          <a:p>
            <a:r>
              <a:rPr lang="ru-RU" dirty="0" smtClean="0"/>
              <a:t>- Толерантность по отношению к близким; </a:t>
            </a:r>
          </a:p>
          <a:p>
            <a:endParaRPr lang="ru-RU" dirty="0" smtClean="0"/>
          </a:p>
          <a:p>
            <a:r>
              <a:rPr lang="ru-RU" dirty="0" smtClean="0"/>
              <a:t>- Совместные заботы, дела, традиции;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7" name="Picture 3" descr="C:\Users\пк\Pictures\imgpreviewCA8896K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3977872"/>
            <a:ext cx="4824536" cy="254747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wheel spokes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Советы для молодёжи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 Любите и уважайте своих близких;</a:t>
            </a:r>
          </a:p>
          <a:p>
            <a:r>
              <a:rPr lang="ru-RU" dirty="0" smtClean="0"/>
              <a:t>- Научитесь понимать своих родителей;</a:t>
            </a:r>
          </a:p>
          <a:p>
            <a:r>
              <a:rPr lang="ru-RU" dirty="0" smtClean="0"/>
              <a:t>- Поступай с другими так, как хочешь, чтоб с тобой поступали;</a:t>
            </a:r>
          </a:p>
          <a:p>
            <a:r>
              <a:rPr lang="ru-RU" dirty="0" smtClean="0"/>
              <a:t>- Других родителей не будет;</a:t>
            </a:r>
          </a:p>
          <a:p>
            <a:r>
              <a:rPr lang="ru-RU" dirty="0" smtClean="0"/>
              <a:t>- Взрослость – это не вседозволенность, а ответственность.</a:t>
            </a:r>
            <a:endParaRPr lang="ru-RU" dirty="0"/>
          </a:p>
        </p:txBody>
      </p:sp>
      <p:pic>
        <p:nvPicPr>
          <p:cNvPr id="7170" name="Picture 2" descr="C:\Users\пк\Pictures\imgpreviewCACLLI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4437112"/>
            <a:ext cx="2627189" cy="2232247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whee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Советы для взрослых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 Любите друг друга;</a:t>
            </a:r>
          </a:p>
          <a:p>
            <a:r>
              <a:rPr lang="ru-RU" dirty="0" smtClean="0"/>
              <a:t>- Услышьте, что хотят сказать вам дети;</a:t>
            </a:r>
          </a:p>
          <a:p>
            <a:r>
              <a:rPr lang="ru-RU" dirty="0" smtClean="0"/>
              <a:t>- Дайте возможность своим детям прожить свою жизнь, а не вашу;</a:t>
            </a:r>
          </a:p>
          <a:p>
            <a:r>
              <a:rPr lang="ru-RU" dirty="0" smtClean="0"/>
              <a:t>- Будьте внимательны к детям;</a:t>
            </a:r>
          </a:p>
          <a:p>
            <a:r>
              <a:rPr lang="ru-RU" dirty="0" smtClean="0"/>
              <a:t>- Время жизни не бесконечно, цените каждый миг общения.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6146" name="Picture 2" descr="C:\Users\пк\Pictures\imgpreviewCA6GVB0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4437112"/>
            <a:ext cx="2576389" cy="216024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split dir="in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Вывод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В так называемых традиционных обществах образ человека старшего поколения был тесно связан с категорией жизненного опыта, его постепенного накопления и передачи молодым. Обычаи, традиции, преемственность, наследие – все эти механизмы общественного бытия предполагают уважение к предкам и высокий авторитет старших. Однако характер отношений между поколениями не остается неизменным.</a:t>
            </a:r>
            <a:endParaRPr lang="ru-RU" dirty="0"/>
          </a:p>
        </p:txBody>
      </p:sp>
    </p:spTree>
  </p:cSld>
  <p:clrMapOvr>
    <a:masterClrMapping/>
  </p:clrMapOvr>
  <p:transition advClick="0" advTm="5000">
    <p:strips dir="r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          </a:t>
            </a:r>
            <a:r>
              <a:rPr lang="ru-RU" sz="4000" dirty="0" smtClean="0">
                <a:solidFill>
                  <a:schemeClr val="tx2"/>
                </a:solidFill>
              </a:rPr>
              <a:t>Спасибо</a:t>
            </a:r>
          </a:p>
          <a:p>
            <a:pPr>
              <a:buNone/>
            </a:pPr>
            <a:endParaRPr lang="ru-RU" sz="40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sz="4000" dirty="0" smtClean="0">
                <a:solidFill>
                  <a:schemeClr val="tx2"/>
                </a:solidFill>
              </a:rPr>
              <a:t>                     за</a:t>
            </a:r>
          </a:p>
          <a:p>
            <a:pPr>
              <a:buNone/>
            </a:pPr>
            <a:endParaRPr lang="ru-RU" sz="40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sz="4000" dirty="0" smtClean="0">
                <a:solidFill>
                  <a:schemeClr val="tx2"/>
                </a:solidFill>
              </a:rPr>
              <a:t>                 внимание!</a:t>
            </a:r>
            <a:endParaRPr lang="ru-RU" sz="4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advClick="0" advTm="5000"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Конфликт поколений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Цель исследования – выявить причины и факторы возникновения конфликта поколений.</a:t>
            </a:r>
          </a:p>
          <a:p>
            <a:r>
              <a:rPr lang="ru-RU" dirty="0" smtClean="0"/>
              <a:t>Задача – показать положительные и отрицательные стороны конфликта поколений.</a:t>
            </a:r>
          </a:p>
          <a:p>
            <a:r>
              <a:rPr lang="ru-RU" dirty="0" smtClean="0"/>
              <a:t>Актуальность темы – без конфликта невозможно продвижение вперёд, а также он вносит вклад в развитие общества.</a:t>
            </a:r>
          </a:p>
          <a:p>
            <a:r>
              <a:rPr lang="ru-RU" dirty="0" smtClean="0"/>
              <a:t>Объект исследования – взаимоотношения в моей семье и в семьях моих друзей.</a:t>
            </a:r>
          </a:p>
        </p:txBody>
      </p:sp>
    </p:spTree>
  </p:cSld>
  <p:clrMapOvr>
    <a:masterClrMapping/>
  </p:clrMapOvr>
  <p:transition advClick="0" advTm="5000">
    <p:check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Причины конфликтных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Семейные отношения представляют собой модель конфликта поколений, на ее примере транслируются все противоречия поколений, которые существуют в обществе.</a:t>
            </a:r>
            <a:endParaRPr lang="ru-RU" dirty="0" smtClean="0"/>
          </a:p>
          <a:p>
            <a:r>
              <a:rPr lang="ru-RU" dirty="0" smtClean="0"/>
              <a:t>1. Непонимание требований – </a:t>
            </a:r>
          </a:p>
          <a:p>
            <a:pPr>
              <a:buNone/>
            </a:pPr>
            <a:r>
              <a:rPr lang="ru-RU" dirty="0" smtClean="0"/>
              <a:t>Мы не умеем и не хотим услышать друг друга!</a:t>
            </a:r>
          </a:p>
          <a:p>
            <a:r>
              <a:rPr lang="ru-RU" dirty="0" smtClean="0"/>
              <a:t>2. Различные интересы –</a:t>
            </a:r>
          </a:p>
          <a:p>
            <a:pPr>
              <a:buNone/>
            </a:pPr>
            <a:r>
              <a:rPr lang="ru-RU" dirty="0" smtClean="0"/>
              <a:t> «Один хочет пирожок, другой – тульский пряник!»</a:t>
            </a:r>
          </a:p>
          <a:p>
            <a:r>
              <a:rPr lang="ru-RU" dirty="0" smtClean="0"/>
              <a:t>3. Возрастные протесты – </a:t>
            </a:r>
          </a:p>
          <a:p>
            <a:pPr>
              <a:buNone/>
            </a:pPr>
            <a:r>
              <a:rPr lang="ru-RU" dirty="0" smtClean="0"/>
              <a:t>Взрослые уверены, что знают как правильно поступать! Откуда у них такая уверенность?</a:t>
            </a:r>
            <a:endParaRPr lang="ru-RU" dirty="0"/>
          </a:p>
        </p:txBody>
      </p:sp>
    </p:spTree>
  </p:cSld>
  <p:clrMapOvr>
    <a:masterClrMapping/>
  </p:clrMapOvr>
  <p:transition advClick="0" advTm="5000"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Разные жизненные позиции 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«Я» во главе угла, остальные должные делать так, как я хочу!</a:t>
            </a:r>
          </a:p>
          <a:p>
            <a:pPr>
              <a:buNone/>
            </a:pPr>
            <a:r>
              <a:rPr lang="ru-RU" dirty="0" smtClean="0"/>
              <a:t>Удовлетворение своего эгоизма, как взрослых, так и подростков, прикрывается масками «родительского авторитета» и подросткового нигилизма – максимализма».</a:t>
            </a:r>
            <a:endParaRPr lang="ru-RU" dirty="0"/>
          </a:p>
        </p:txBody>
      </p:sp>
      <p:pic>
        <p:nvPicPr>
          <p:cNvPr id="2050" name="Picture 2" descr="C:\Users\пк\Pictures\imgpreviewCAVFZTF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4221088"/>
            <a:ext cx="2952328" cy="244827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Семейные проблемы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Все семейные проблемы возникают от недостатка любви, уважения и доброты по отношению к друг другу!</a:t>
            </a:r>
            <a:endParaRPr lang="ru-RU" dirty="0"/>
          </a:p>
        </p:txBody>
      </p:sp>
      <p:pic>
        <p:nvPicPr>
          <p:cNvPr id="3075" name="Picture 3" descr="C:\Users\пк\Pictures\imgpreviewCA5Z8K3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3689648"/>
            <a:ext cx="2880320" cy="2907704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Средства массовой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Средства массовой информации не уделяют внимания положительному развитию семейных отношений.</a:t>
            </a:r>
          </a:p>
          <a:p>
            <a:pPr>
              <a:buNone/>
            </a:pPr>
            <a:r>
              <a:rPr lang="ru-RU" dirty="0" smtClean="0"/>
              <a:t>Чаще подсознательно формируется образ одиночки, способного заботиться только о себе.</a:t>
            </a:r>
            <a:endParaRPr lang="ru-RU" dirty="0"/>
          </a:p>
        </p:txBody>
      </p:sp>
      <p:pic>
        <p:nvPicPr>
          <p:cNvPr id="4098" name="Picture 2" descr="C:\Users\пк\Pictures\imgpreviewCAEAV5H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9" y="4077072"/>
            <a:ext cx="2802632" cy="2422153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comb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Отношение государства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Отношение государства к людям старшего и пенсионного возраста:</a:t>
            </a:r>
          </a:p>
          <a:p>
            <a:pPr>
              <a:buFontTx/>
              <a:buChar char="-"/>
            </a:pPr>
            <a:r>
              <a:rPr lang="ru-RU" dirty="0" smtClean="0"/>
              <a:t>Снижение социального статуса пожилых людей;</a:t>
            </a:r>
          </a:p>
          <a:p>
            <a:pPr>
              <a:buNone/>
            </a:pPr>
            <a:r>
              <a:rPr lang="ru-RU" dirty="0" smtClean="0"/>
              <a:t>- Распространение негласной государственной политики отстранение от работы людей, достигших </a:t>
            </a:r>
            <a:r>
              <a:rPr lang="ru-RU" smtClean="0"/>
              <a:t>пенсионного возраста.</a:t>
            </a:r>
            <a:endParaRPr lang="ru-RU" dirty="0"/>
          </a:p>
        </p:txBody>
      </p:sp>
    </p:spTree>
  </p:cSld>
  <p:clrMapOvr>
    <a:masterClrMapping/>
  </p:clrMapOvr>
  <p:transition advClick="0" advTm="5000">
    <p:diamond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Интересы молодёжи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 Общение со сверстниками;</a:t>
            </a:r>
          </a:p>
          <a:p>
            <a:r>
              <a:rPr lang="ru-RU" dirty="0" smtClean="0"/>
              <a:t>- Молодёжная субкультура;</a:t>
            </a:r>
          </a:p>
          <a:p>
            <a:r>
              <a:rPr lang="ru-RU" dirty="0" smtClean="0"/>
              <a:t>- Спорт;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Компьюторные</a:t>
            </a:r>
            <a:r>
              <a:rPr lang="ru-RU" dirty="0" smtClean="0"/>
              <a:t> игры, </a:t>
            </a:r>
            <a:r>
              <a:rPr lang="ru-RU" dirty="0" err="1" smtClean="0"/>
              <a:t>интернет-сообщества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Быть взрослым: молодёжь хочет вырваться из-под опеки родителей.</a:t>
            </a:r>
            <a:endParaRPr lang="ru-RU" dirty="0"/>
          </a:p>
        </p:txBody>
      </p:sp>
      <p:pic>
        <p:nvPicPr>
          <p:cNvPr id="8194" name="Picture 2" descr="C:\Users\пк\Pictures\imgpreviewCASRKG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4725988"/>
            <a:ext cx="2645346" cy="1871364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cover dir="l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Интересы родителей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 Работать и жить ради своих детей;</a:t>
            </a:r>
          </a:p>
          <a:p>
            <a:endParaRPr lang="ru-RU" dirty="0" smtClean="0"/>
          </a:p>
          <a:p>
            <a:r>
              <a:rPr lang="ru-RU" dirty="0" smtClean="0"/>
              <a:t>- Любить и быть любимыми;</a:t>
            </a:r>
          </a:p>
          <a:p>
            <a:endParaRPr lang="ru-RU" dirty="0" smtClean="0"/>
          </a:p>
          <a:p>
            <a:r>
              <a:rPr lang="ru-RU" dirty="0" smtClean="0"/>
              <a:t>- Гордиться успехами своих детей;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122" name="Picture 2" descr="C:\Users\пк\Pictures\imgpreviewCA10PK3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4154488"/>
            <a:ext cx="2284413" cy="251487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plus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302</TotalTime>
  <Words>549</Words>
  <Application>Microsoft Office PowerPoint</Application>
  <PresentationFormat>Экран (4:3)</PresentationFormat>
  <Paragraphs>86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Изящная</vt:lpstr>
      <vt:lpstr>     гаоу спо рк «Сосногорский железнодорожный техникум»</vt:lpstr>
      <vt:lpstr>Конфликт поколений</vt:lpstr>
      <vt:lpstr>Причины конфликтных ситуаций</vt:lpstr>
      <vt:lpstr>Разные жизненные позиции   </vt:lpstr>
      <vt:lpstr>Семейные проблемы</vt:lpstr>
      <vt:lpstr>Средства массовой информации</vt:lpstr>
      <vt:lpstr>Отношение государства</vt:lpstr>
      <vt:lpstr>Интересы молодёжи </vt:lpstr>
      <vt:lpstr>Интересы родителей</vt:lpstr>
      <vt:lpstr>Результат анкетирования</vt:lpstr>
      <vt:lpstr>Преодоление разногласий </vt:lpstr>
      <vt:lpstr> Советы для молодёжи</vt:lpstr>
      <vt:lpstr>Советы для взрослых</vt:lpstr>
      <vt:lpstr>                   Вывод </vt:lpstr>
      <vt:lpstr>Слайд 15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гаоу спо рк «Сосногорский железнодорожный техникум»</dc:title>
  <dc:creator>пк</dc:creator>
  <cp:lastModifiedBy>пк</cp:lastModifiedBy>
  <cp:revision>34</cp:revision>
  <dcterms:created xsi:type="dcterms:W3CDTF">2012-11-28T18:48:01Z</dcterms:created>
  <dcterms:modified xsi:type="dcterms:W3CDTF">2012-11-30T05:14:42Z</dcterms:modified>
</cp:coreProperties>
</file>