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88" r:id="rId4"/>
    <p:sldId id="290" r:id="rId5"/>
    <p:sldId id="292" r:id="rId6"/>
    <p:sldId id="293" r:id="rId7"/>
    <p:sldId id="291" r:id="rId8"/>
    <p:sldId id="257" r:id="rId9"/>
    <p:sldId id="258" r:id="rId10"/>
    <p:sldId id="262" r:id="rId11"/>
    <p:sldId id="270" r:id="rId12"/>
    <p:sldId id="272" r:id="rId13"/>
    <p:sldId id="277" r:id="rId14"/>
    <p:sldId id="282" r:id="rId15"/>
    <p:sldId id="279" r:id="rId16"/>
    <p:sldId id="280" r:id="rId17"/>
    <p:sldId id="283" r:id="rId18"/>
    <p:sldId id="285" r:id="rId19"/>
    <p:sldId id="303" r:id="rId20"/>
    <p:sldId id="294" r:id="rId21"/>
    <p:sldId id="295" r:id="rId22"/>
    <p:sldId id="296" r:id="rId23"/>
    <p:sldId id="297" r:id="rId24"/>
    <p:sldId id="305" r:id="rId25"/>
    <p:sldId id="298" r:id="rId26"/>
    <p:sldId id="300" r:id="rId27"/>
    <p:sldId id="301" r:id="rId28"/>
    <p:sldId id="302" r:id="rId29"/>
    <p:sldId id="299" r:id="rId30"/>
    <p:sldId id="304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969696"/>
    <a:srgbClr val="CCFFCC"/>
    <a:srgbClr val="99FF99"/>
    <a:srgbClr val="990033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1388" autoAdjust="0"/>
  </p:normalViewPr>
  <p:slideViewPr>
    <p:cSldViewPr>
      <p:cViewPr>
        <p:scale>
          <a:sx n="91" d="100"/>
          <a:sy n="91" d="100"/>
        </p:scale>
        <p:origin x="-79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891707980946898E-2"/>
          <c:y val="3.0866359269839379E-2"/>
          <c:w val="0.73733279867794199"/>
          <c:h val="0.86099842177233898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2.6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3</c:v>
                </c:pt>
                <c:pt idx="1">
                  <c:v>4.4000000000000004</c:v>
                </c:pt>
              </c:numCache>
            </c:numRef>
          </c:val>
        </c:ser>
        <c:axId val="81923456"/>
        <c:axId val="81929344"/>
      </c:barChart>
      <c:catAx>
        <c:axId val="8192345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929344"/>
        <c:crosses val="autoZero"/>
        <c:auto val="1"/>
        <c:lblAlgn val="ctr"/>
        <c:lblOffset val="100"/>
      </c:catAx>
      <c:valAx>
        <c:axId val="81929344"/>
        <c:scaling>
          <c:orientation val="minMax"/>
        </c:scaling>
        <c:axPos val="l"/>
        <c:majorGridlines/>
        <c:numFmt formatCode="General" sourceLinked="1"/>
        <c:tickLblPos val="nextTo"/>
        <c:crossAx val="8192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68129678234664"/>
          <c:y val="0.45211991348581532"/>
          <c:w val="0.2230594439583943"/>
          <c:h val="0.20519522585580141"/>
        </c:manualLayout>
      </c:layout>
      <c:txPr>
        <a:bodyPr/>
        <a:lstStyle/>
        <a:p>
          <a:pPr>
            <a:defRPr sz="10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4762078351317375E-2"/>
          <c:y val="3.0866359269839376E-2"/>
          <c:w val="0.77056588412559668"/>
          <c:h val="0.89607383003352126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2.8</c:v>
                </c:pt>
                <c:pt idx="1">
                  <c:v>3</c:v>
                </c:pt>
              </c:numCache>
            </c:numRef>
          </c:val>
        </c:ser>
        <c:axId val="81978880"/>
        <c:axId val="81980416"/>
      </c:barChart>
      <c:catAx>
        <c:axId val="8197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980416"/>
        <c:crosses val="autoZero"/>
        <c:auto val="1"/>
        <c:lblAlgn val="ctr"/>
        <c:lblOffset val="100"/>
      </c:catAx>
      <c:valAx>
        <c:axId val="81980416"/>
        <c:scaling>
          <c:orientation val="minMax"/>
        </c:scaling>
        <c:axPos val="l"/>
        <c:majorGridlines/>
        <c:numFmt formatCode="General" sourceLinked="1"/>
        <c:tickLblPos val="nextTo"/>
        <c:crossAx val="819788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944870478146757"/>
          <c:y val="0.45211991348581532"/>
          <c:w val="0.18114709574346693"/>
          <c:h val="0.20519522585580141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4"/>
                <c:pt idx="0">
                  <c:v>окт.09</c:v>
                </c:pt>
                <c:pt idx="1">
                  <c:v>ноя.09</c:v>
                </c:pt>
                <c:pt idx="2">
                  <c:v>дек.09</c:v>
                </c:pt>
                <c:pt idx="3">
                  <c:v>май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28.5</c:v>
                </c:pt>
                <c:pt idx="1">
                  <c:v>32.9</c:v>
                </c:pt>
                <c:pt idx="2">
                  <c:v>37.5</c:v>
                </c:pt>
                <c:pt idx="3">
                  <c:v>51.3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'Лист1'!$A$2:$A$5</c:f>
              <c:strCache>
                <c:ptCount val="4"/>
                <c:pt idx="0">
                  <c:v>окт.09</c:v>
                </c:pt>
                <c:pt idx="1">
                  <c:v>ноя.09</c:v>
                </c:pt>
                <c:pt idx="2">
                  <c:v>дек.09</c:v>
                </c:pt>
                <c:pt idx="3">
                  <c:v>май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27.2</c:v>
                </c:pt>
                <c:pt idx="1">
                  <c:v>29.6</c:v>
                </c:pt>
                <c:pt idx="2">
                  <c:v>33.1</c:v>
                </c:pt>
                <c:pt idx="3">
                  <c:v>38.200000000000003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'Лист1'!$A$2:$A$5</c:f>
              <c:strCache>
                <c:ptCount val="4"/>
                <c:pt idx="0">
                  <c:v>окт.09</c:v>
                </c:pt>
                <c:pt idx="1">
                  <c:v>ноя.09</c:v>
                </c:pt>
                <c:pt idx="2">
                  <c:v>дек.09</c:v>
                </c:pt>
                <c:pt idx="3">
                  <c:v>май</c:v>
                </c:pt>
              </c:strCache>
            </c:strRef>
          </c:cat>
          <c:val>
            <c:numRef>
              <c:f>'Лист1'!$D$2:$D$5</c:f>
            </c:numRef>
          </c:val>
        </c:ser>
        <c:axId val="81892096"/>
        <c:axId val="81893632"/>
      </c:barChart>
      <c:catAx>
        <c:axId val="81892096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1893632"/>
        <c:crosses val="autoZero"/>
        <c:auto val="1"/>
        <c:lblAlgn val="ctr"/>
        <c:lblOffset val="100"/>
      </c:catAx>
      <c:valAx>
        <c:axId val="81893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892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C8DD-3777-41E3-9973-CDFF34BA21C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D47B-FD46-4C10-9E25-A815A0764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D47B-FD46-4C10-9E25-A815A0764C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5961-BA1A-4468-92A2-578FA5CA30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08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2F305-FB7B-46FC-BE4A-5E26F8E08F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23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988E9-633B-4D8B-9680-E2727236FD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31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F74B-C888-4C5B-B098-319C89C43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223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0F673-35AA-4324-AAEB-E5BBA7AA78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302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3A722-3F07-413B-8A56-C594E65C8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704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E252-976C-4364-84F6-CB48A4C9B9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87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90A7-A880-4C2D-979A-EB8E9DCF1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532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AF48-3F34-45EF-B760-1415A2832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442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AD60-D03C-4EC5-BB25-76F6BE6F45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007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6DA9-44F5-422E-946F-8522DAEBD5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290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6699FF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499641-5FAB-4AC4-8094-BE2B2FBD0A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jpeg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r="-120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629525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295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Баскетбол, как средство воспитания юных </a:t>
            </a:r>
            <a:r>
              <a:rPr lang="ru-RU" sz="3600" b="1" dirty="0" smtClean="0">
                <a:solidFill>
                  <a:schemeClr val="bg1"/>
                </a:solidFill>
              </a:rPr>
              <a:t>спортсменов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419600"/>
            <a:ext cx="655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Виденкина</a:t>
            </a:r>
            <a:r>
              <a:rPr lang="ru-RU" sz="2800" b="1" dirty="0" smtClean="0">
                <a:solidFill>
                  <a:schemeClr val="bg1"/>
                </a:solidFill>
              </a:rPr>
              <a:t> Елена </a:t>
            </a:r>
            <a:r>
              <a:rPr lang="ru-RU" sz="2800" b="1" dirty="0" err="1" smtClean="0">
                <a:solidFill>
                  <a:schemeClr val="bg1"/>
                </a:solidFill>
              </a:rPr>
              <a:t>Севеновна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(Учитель физической культуры, Муниципальное бюджетное общеобразовательное учреждение "Гимназия№5" город Кызыл Республика Тыва)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990600"/>
            <a:ext cx="5181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Передача мяча — один из важнейших и наиболее технически сложных элементов баскетбола, самый главный элемент в игре разыгрывающего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защитника.</a:t>
            </a:r>
          </a:p>
          <a:p>
            <a:pPr>
              <a:lnSpc>
                <a:spcPct val="80000"/>
              </a:lnSpc>
            </a:pP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Умение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 и точно передать мяч - основа четкого, целенаправленного взаимодействия баскетболистов в игре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Результативная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передача— пас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игрока, впоследствии поразившего кольцо соперника. Результативная передача учитывается в финальном протоколе. 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1752600" y="152401"/>
            <a:ext cx="4953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9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Передача</a:t>
            </a:r>
          </a:p>
        </p:txBody>
      </p:sp>
      <p:pic>
        <p:nvPicPr>
          <p:cNvPr id="9" name="Picture 4" descr="D:\101MS\DSC03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44138"/>
            <a:ext cx="3352800" cy="2698594"/>
          </a:xfrm>
          <a:prstGeom prst="rect">
            <a:avLst/>
          </a:prstGeom>
          <a:noFill/>
        </p:spPr>
      </p:pic>
      <p:pic>
        <p:nvPicPr>
          <p:cNvPr id="10" name="Picture 19" descr="DSC00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456962" cy="29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197363-8dc11-54798768-m750x740-udeed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2133600" cy="29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Важнейший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 при игре в баскетбол, при котором игрок овладевает мячом после неудачной попытки 2-х, 3-х очкового броска или последнего штрафного броска. 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</a:t>
            </a:r>
          </a:p>
        </p:txBody>
      </p:sp>
      <p:pic>
        <p:nvPicPr>
          <p:cNvPr id="8" name="Picture 9" descr="197363-9041d-54355684-m750x740-udec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65096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197363-566aa-54355597-m750x740-uadbb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1948"/>
            <a:ext cx="1981200" cy="29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7363-7d8f1-54738654-m750x740-udfe3d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75" y="0"/>
            <a:ext cx="373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724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Перехват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(англ. </a:t>
            </a:r>
            <a:r>
              <a:rPr lang="ru-RU" alt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steal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— в баскетболе действия игрока обороны по завладению мячом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Перехват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мяча выполняется при броске или передаче игроков атаки. </a:t>
            </a: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перехвата мяча защищающаяся команда переходит в быстрый прорыв и набирает «лёгкие» очки.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648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Перехват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457200"/>
            <a:ext cx="4648200" cy="5486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Блокшот</a:t>
            </a:r>
          </a:p>
          <a:p>
            <a:pPr>
              <a:buNone/>
            </a:pPr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alt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blocked</a:t>
            </a:r>
            <a:r>
              <a:rPr lang="ru-RU" alt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shot</a:t>
            </a:r>
            <a:r>
              <a:rPr lang="ru-RU" alt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заблокированный бросок</a:t>
            </a: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None/>
            </a:pP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-когда </a:t>
            </a:r>
            <a:r>
              <a:rPr lang="ru-RU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игрок защиты блокирует по правилам бросок соперника. </a:t>
            </a:r>
          </a:p>
        </p:txBody>
      </p:sp>
      <p:pic>
        <p:nvPicPr>
          <p:cNvPr id="25609" name="Picture 9" descr="Blocked_shots_by_Oscar_Tor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419600" cy="4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197363-af44f-54739134-m750x740-u6bef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115118" cy="6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572000" cy="586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Защитник должен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находиться в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устойчивом положении на слегка согнутых ногах и быть готовым затруднить выход нападающего на удобную позицию для атаки корзины и получения мяча. </a:t>
            </a: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4495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Стойка в 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защите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x_dffaef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12" y="3657600"/>
            <a:ext cx="35894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487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400" dirty="0" smtClean="0"/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исходное положение, из которого баскетболист наиболее быстро может действовать без мяча или с мячом. </a:t>
            </a: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Ноги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ставятся на ширине плеч, стопы – параллельно друг другу на одной линии или одна из них выдвинута на 15-20 см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вперед.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Тяжесть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тела распределяется равномерно на обе ноги, на передние части стоп. </a:t>
            </a:r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Пятки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приподняты от пола на 1-2 см. Колени полусогнуты, спина прямая, руки согнуты в локтях и слегка разведены в стороны. </a:t>
            </a:r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7200" y="6553200"/>
            <a:ext cx="381000" cy="3048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56" name="Picture 8" descr="DSC_02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617" y="990600"/>
            <a:ext cx="365378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5715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Стойка в нападении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x_22b6860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025" y="1828800"/>
            <a:ext cx="33559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57912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Ходьба – применяют главным образом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смены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позиции в период коротких пауз, а также при изменении темпа в сочетании с бегом. </a:t>
            </a: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Игрок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передвигается, придерживаясь положения основной стойки, на полусогнутых ногах, что позволяет в любой момент резко начать ускорение. </a:t>
            </a:r>
          </a:p>
        </p:txBody>
      </p:sp>
      <p:sp>
        <p:nvSpPr>
          <p:cNvPr id="286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7200" y="6553200"/>
            <a:ext cx="381000" cy="3048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1534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ПЕРЕДВИЖЕНИЕ БЕЗ МЯЧА.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197363-77146-54397231-m750x740-u3bf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5907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295400"/>
            <a:ext cx="35814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Бросок двумя руками и одной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рукой;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Броски сверху, от груди, снизу, сверху вниз, добивание;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Броски с вращением;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Бросок с отскоком от щита; и без отскока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077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08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бросков в баскетболе</a:t>
            </a:r>
          </a:p>
        </p:txBody>
      </p:sp>
      <p:pic>
        <p:nvPicPr>
          <p:cNvPr id="33803" name="Picture 11" descr="197363-e718f-54398641-m750x740-u744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2590800" cy="45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101MS\DSC03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5562600" cy="5562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alt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арактер </a:t>
            </a: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движения игрока 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с места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в движении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в прыжке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alt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асстояние </a:t>
            </a:r>
            <a:r>
              <a:rPr lang="ru-RU" alt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кольца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дальний бросок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трех очковый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средний бросок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ближний 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бросок (из под щита, сверху)</a:t>
            </a:r>
            <a:endParaRPr lang="ru-RU" altLang="ru-RU" dirty="0"/>
          </a:p>
          <a:p>
            <a:pPr>
              <a:lnSpc>
                <a:spcPct val="90000"/>
              </a:lnSpc>
            </a:pPr>
            <a:endParaRPr lang="ru-RU" altLang="ru-RU" dirty="0"/>
          </a:p>
          <a:p>
            <a:pPr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371600"/>
            <a:ext cx="2724912" cy="213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810000"/>
            <a:ext cx="3332515" cy="237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3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бросков</a:t>
            </a:r>
            <a:endParaRPr lang="ru-RU" alt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Броски в корзину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3" y="1371600"/>
          <a:ext cx="7924801" cy="5110238"/>
        </p:xfrm>
        <a:graphic>
          <a:graphicData uri="http://schemas.openxmlformats.org/drawingml/2006/table">
            <a:tbl>
              <a:tblPr/>
              <a:tblGrid>
                <a:gridCol w="307640"/>
                <a:gridCol w="467613"/>
                <a:gridCol w="455308"/>
                <a:gridCol w="307640"/>
                <a:gridCol w="184583"/>
                <a:gridCol w="753715"/>
                <a:gridCol w="990600"/>
                <a:gridCol w="885757"/>
                <a:gridCol w="941952"/>
                <a:gridCol w="457088"/>
                <a:gridCol w="457088"/>
                <a:gridCol w="457088"/>
                <a:gridCol w="457088"/>
                <a:gridCol w="801641"/>
              </a:tblGrid>
              <a:tr h="744472">
                <a:tc gridSpan="6"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характеру передвижения игрока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расстоянию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направлению к щиту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1632"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места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движении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прыжке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Дальние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Ближние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Прямо перед щитом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 углом к щиту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Параллельно щиту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7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Броски в кольцо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63">
                <a:tc rowSpan="2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Двумя руками</a:t>
                      </a:r>
                      <a:endParaRPr lang="ru-RU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вращением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Одной рукой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821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отскоком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09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груди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Снизу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 вниз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Добивание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 отскока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груди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Снизу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Сверху вниз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Добивание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1" marR="56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 и </a:t>
            </a:r>
            <a:b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игры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362200"/>
            <a:ext cx="2971800" cy="2590800"/>
          </a:xfrm>
        </p:spPr>
      </p:pic>
      <p:sp>
        <p:nvSpPr>
          <p:cNvPr id="5" name="Прямоугольник 4"/>
          <p:cNvSpPr/>
          <p:nvPr/>
        </p:nvSpPr>
        <p:spPr>
          <a:xfrm>
            <a:off x="381000" y="1600200"/>
            <a:ext cx="5943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Баскетбол был изобретен в 1891г. в США, в штате Массачусетс.</a:t>
            </a:r>
          </a:p>
          <a:p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Преподавателем по физической культуре колледжа в Спрингфилде Джеймсом </a:t>
            </a:r>
            <a:r>
              <a:rPr lang="ru-RU" alt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Нейсмитом</a:t>
            </a: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первой игре использовался футбольный мяч.</a:t>
            </a:r>
          </a:p>
          <a:p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Игра состояла из 13 правил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ошибки при бросках </a:t>
            </a:r>
            <a:br>
              <a:rPr lang="ru-RU" sz="4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корзину</a:t>
            </a:r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399"/>
          </a:xfrm>
        </p:spPr>
        <p:txBody>
          <a:bodyPr/>
          <a:lstStyle/>
          <a:p>
            <a:pPr indent="387350" defTabSz="1033463">
              <a:defRPr/>
            </a:pPr>
            <a:endParaRPr lang="ru-RU" dirty="0" smtClean="0">
              <a:latin typeface="Verdana" pitchFamily="34" charset="0"/>
            </a:endParaRP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Неумение сосредоточить внимание на цели.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Слишком сильное вращение мяча.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Плохое равновесие тела.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Поспешность при выполнении броска.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Разведение локтей при выполнении броска.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Отсутствие сопровождения мяча.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Броски со слишком низкой или слишком                                              высокой траекторией.</a:t>
            </a:r>
          </a:p>
          <a:p>
            <a:pPr indent="387350" defTabSz="1033463"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Держание мяча на ладони во время броска 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 задачи исследования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752600"/>
            <a:ext cx="5867399" cy="19510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indent="387350" defTabSz="1033463">
              <a:buFontTx/>
              <a:buAutoNum type="arabicPeriod"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Анализ - научно методической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литературы.</a:t>
            </a:r>
          </a:p>
          <a:p>
            <a:pPr indent="387350" defTabSz="1033463">
              <a:buFontTx/>
              <a:buAutoNum type="arabicPeriod"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Педагогические наблюдения.</a:t>
            </a:r>
          </a:p>
          <a:p>
            <a:pPr indent="387350" defTabSz="1033463">
              <a:buFontTx/>
              <a:buAutoNum type="arabicPeriod"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Тестирование.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387350" defTabSz="1033463">
              <a:buFontTx/>
              <a:buAutoNum type="arabicPeriod"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Педагогический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эксперимент.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304800" y="12192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Методы</a:t>
            </a:r>
            <a:endParaRPr kumimoji="0" lang="ru-RU" sz="3200" b="1" i="0" u="none" strike="noStrike" kern="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C:\Виденк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304800" y="37338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kumimoji="0" lang="ru-RU" sz="3200" b="1" i="0" u="none" strike="noStrike" kern="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4191000"/>
            <a:ext cx="7315200" cy="23203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defTabSz="1033463">
              <a:lnSpc>
                <a:spcPct val="150000"/>
              </a:lnSpc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1.Выявить динамику показателей попадания при броске одной рукой от  плеча с места.</a:t>
            </a:r>
          </a:p>
          <a:p>
            <a:pPr defTabSz="1033463">
              <a:lnSpc>
                <a:spcPct val="150000"/>
              </a:lnSpc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2.Выявить ошибки в технике броска у учащихся 6-х     классов  при изучении баскетбола.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исследования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Участники: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Учащиеся 6-хклассов(1995-1996г.р.)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Сроки: 2008-2010гг.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Этапы: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Сентябрь-ноябрь 2008г.- Подготовительный: Анализ литературы;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Декабрь2008г.- Май 2009г. Практический: Выбор участников, реализация системы;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Сентябрь 2009г. – Май 2010г. – Аналитический: обработка данных, анализ результатов.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обучения в контрольной группе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609600" y="1951001"/>
            <a:ext cx="8229600" cy="4413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indent="-163513" defTabSz="1033463">
              <a:buNone/>
              <a:defRPr/>
            </a:pP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 Объяснение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и показ техники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выполнения.</a:t>
            </a: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2. Имитация приёма.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 Выполнения броска в парах по навесной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траектории.</a:t>
            </a: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4. Броски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корзину с близкого расстояния с начало справа и   слева,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 затем по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центру.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-163513" defTabSz="1033463"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5. Броски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мяча в корзину с постоянным увеличением расстояния</a:t>
            </a:r>
          </a:p>
          <a:p>
            <a:pPr indent="387350" defTabSz="1033463" eaLnBrk="0" hangingPunct="0"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Picture 4" descr="C:\Виденкина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10200"/>
            <a:ext cx="1748720" cy="131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Объяснение техники броска и показ наглядных пособий;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парах, без мяча И.П.- стойка нападающего с выставленной вперед правой ногой, выполнить полуприседание, выпрямиться и подняться на носки. Повторить 5 раз;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Тоже с имитацией работы рук. Повторить 5-8 раз;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И.П. – рука прямая вытянутая вверх – вперед с мячом, скатить мяч назад. Повторить 5-8 раз;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И.П. – мяч у плеча в согнутой в локтевом суставе руке: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согнуть ноги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выйти вверх на носки с выпрямлением руки вперед, оставаясь на носках, пока мяч не опуститься вниз, повторить 5-8 раз;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   Тоже самое, выполнить выпуск мяча с высокой траекторией, чтобы он приземлился у ноги партнера. Высшая точка полета мяча должна находиться между партнерами.  Повторить 8-10 раз;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   Тоже с броском в кольцо, вторая рука за спиной. Расстояние один метр, справой и слевой стороны угол 45</a:t>
            </a:r>
            <a:r>
              <a:rPr lang="ru-RU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Повторить с каждой стороны 10 раз;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   В парах. Один бросает, а второй подает мячи. Броски с отражением от щита выполнить 2 раза по 16 бросков каждому;</a:t>
            </a:r>
          </a:p>
          <a:p>
            <a:pPr lvl="0"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условии 5 попаданий дистанцию увеличить на 1 метр. Выполнить по 10 бросков.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обучения в экспериментальной группе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требования при броске следующие:</a:t>
            </a: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9202"/>
            <a:ext cx="8229600" cy="4757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3345" tIns="51673" rIns="103345" bIns="51673" anchor="ctr">
            <a:spAutoFit/>
          </a:bodyPr>
          <a:lstStyle/>
          <a:p>
            <a:pPr indent="-258763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1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выполняй бросок быстро,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в исходном положении удерживай мяч близко к туловищу,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если бросаешь одной, то направь локоть бросающей руки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корзину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выпускай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мяч через указательный палец,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сопровождай бросок рукой и кистью,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постоянно удерживай взгляд на цели,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полностью сосредотачивайся на бросок,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следи за мягкостью и непринужденностью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броска,</a:t>
            </a:r>
          </a:p>
          <a:p>
            <a:pPr marL="179388" indent="0" defTabSz="1033463"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для сохранения равновесия удерживай плечи параллельно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показателей броска одной рукой справа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показателей броска одной рукой слева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76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Сравнительная диаграмма результативности броска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5257800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Результативность броска в экспериментальной группе выросла на 14,1%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Выявлены основные ошибки при броске в кольцо; </a:t>
            </a:r>
          </a:p>
          <a:p>
            <a:pPr>
              <a:buNone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Экспериментальная методика положительно повлияла на  технику обучения броска;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Созданы КИМы по обучению техники броска в кольцо.</a:t>
            </a:r>
          </a:p>
        </p:txBody>
      </p:sp>
      <p:pic>
        <p:nvPicPr>
          <p:cNvPr id="5" name="Picture 4" descr="C:\Виденкина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2286000"/>
            <a:ext cx="2946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alt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Основные даты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Впервые в России баскетбол появился в Санкт-Петербурге, в 1906 году в спортивно-образовательном обществе «Маяк».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июне 1932г. была создана Международная федерация баскетбола – ФИБА.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1936 году мужской баскетбол включен в программу Олимпийских игр в Берлине.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1947г. федерация баскетбола СССР входит в состав ФИБА и получает право на участие в международных соревнованиях.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1952 году советские баскетболисты впервые принимают участие в Олимпийских играх в Хельсинки, и занимают там второе место.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Мужская сборная СССР выигрывала ОИ. дважды – в 1972 году в Мюнхене под руководством тренера В.П. Кондрашина. И в 1988г. в Сеуле под руководством А.Я. Гомельского.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Женский баскетбол включен в программу ОИ. в 1976г. в Монреале (Канада).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Баскетболистки СССР и СНГ выигрывали Олимпиаду трижды: в 1976г., в 1980г. в Москве, в 1992г. в Барселон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 за 5 лет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600200"/>
          <a:ext cx="7391400" cy="4724400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2133600"/>
              </a:tblGrid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 спортсменов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Разряд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2009г.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юношеский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спортсмена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юношеский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спортсменов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юношеский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спортсменов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спортивный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5334000" cy="1751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8141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просмотр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5181600" cy="5943600"/>
          </a:xfrm>
        </p:spPr>
        <p:txBody>
          <a:bodyPr anchor="t"/>
          <a:lstStyle/>
          <a:p>
            <a:pPr algn="l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Ноябрь 1955г. – Приезд тренера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московского «Спартака» Тихонова Б.С.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1955г.Участие сборных команд Тувы на    Спартакиаде народов СССР.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-1971г. – Первенство Сибири, 4 место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Первые тренеры: Тиханов Борис Серафимович, Бахтин Владимир Тихонович, Абросимов Александр Петрович.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- 70-80-е годы – тренеры: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Павлов Виктор Павлович, Юрьева Нелли Ивановна, Безъязыков Альберт Васильевич.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Первые игроки сборных команд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Евгений Романов, Виктор Павлов, Владимир Скобеев ,Владимир Голубков, Виктор Агбан, Амед Чимит, Сергей Маламдай,Виктор Маламдай.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62000" y="-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Баскетбол в Туве</a:t>
            </a:r>
            <a:endParaRPr kumimoji="0" lang="ru-RU" sz="4400" b="1" i="0" u="none" strike="noStrike" kern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E:\Фото\чето\DSC038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62600" y="4038600"/>
            <a:ext cx="3377926" cy="2532856"/>
          </a:xfrm>
          <a:prstGeom prst="rect">
            <a:avLst/>
          </a:prstGeom>
          <a:noFill/>
        </p:spPr>
      </p:pic>
      <p:pic>
        <p:nvPicPr>
          <p:cNvPr id="1026" name="Picture 2" descr="D:\DSC_2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1029849"/>
            <a:ext cx="3383002" cy="224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то\абакан2010\DSC0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30029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Фото\абакан2010\DSC03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2895600" cy="2171893"/>
          </a:xfrm>
          <a:prstGeom prst="rect">
            <a:avLst/>
          </a:prstGeom>
          <a:noFill/>
        </p:spPr>
      </p:pic>
      <p:sp>
        <p:nvSpPr>
          <p:cNvPr id="9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Выступления современных баскетболистов Республики Тыва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1"/>
          <p:cNvSpPr txBox="1">
            <a:spLocks/>
          </p:cNvSpPr>
          <p:nvPr/>
        </p:nvSpPr>
        <p:spPr bwMode="auto">
          <a:xfrm rot="10800000" flipV="1">
            <a:off x="3200400" y="1676400"/>
            <a:ext cx="2590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2010г.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</a:t>
            </a:r>
            <a:r>
              <a:rPr kumimoji="0" lang="en-US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место СФО г.Абакан</a:t>
            </a:r>
            <a:r>
              <a:rPr kumimoji="0" lang="en-US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2011г.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 </a:t>
            </a: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место ВДЦ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«Орленок»</a:t>
            </a:r>
            <a:r>
              <a:rPr kumimoji="0" lang="ru-RU" sz="2400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0" i="0" u="none" strike="noStrike" kern="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Всероссийских </a:t>
            </a: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Президентских спортивных играх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b="0" i="0" u="none" strike="noStrike" kern="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2" descr="E:\фотки орленок\P9201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2819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E:\фотки орленок\P9191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3124200" cy="199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E:\фотки орленок\P925146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24200" y="4495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Победы и участие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DSC_2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130209" cy="2743199"/>
          </a:xfrm>
          <a:prstGeom prst="rect">
            <a:avLst/>
          </a:prstGeom>
          <a:noFill/>
        </p:spPr>
      </p:pic>
      <p:pic>
        <p:nvPicPr>
          <p:cNvPr id="2051" name="Picture 3" descr="C:\Users\старком\Desktop\фото\омск\IMAG1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165" y="4419600"/>
            <a:ext cx="3382835" cy="2133600"/>
          </a:xfrm>
          <a:prstGeom prst="rect">
            <a:avLst/>
          </a:prstGeom>
          <a:noFill/>
        </p:spPr>
      </p:pic>
      <p:pic>
        <p:nvPicPr>
          <p:cNvPr id="2052" name="Picture 4" descr="C:\Users\старком\Desktop\фото\омск\IMAG1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09" y="4419601"/>
            <a:ext cx="3172691" cy="21336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0" y="12192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2013-2014гг.- Первый турнир</a:t>
            </a:r>
            <a:r>
              <a:rPr kumimoji="0" lang="ru-RU" sz="28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ШБЛ «КЭС-БАСКЕТ» в Республике Тыва.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800" kern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2014-2015гг. – Участие команд</a:t>
            </a:r>
            <a:r>
              <a:rPr lang="ru-RU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 финале СФО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 Омск.</a:t>
            </a:r>
            <a:endParaRPr kumimoji="0" lang="ru-RU" sz="28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5" descr="C:\Виденкина\medzIjf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19600"/>
            <a:ext cx="251358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3048000" cy="4800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2011 года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команд республики Тыва во Всероссийском турнире «Оранжевый мяч»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E:\оранжевый мяч\P8130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86200"/>
            <a:ext cx="2777857" cy="2213992"/>
          </a:xfrm>
          <a:prstGeom prst="rect">
            <a:avLst/>
          </a:prstGeom>
          <a:noFill/>
        </p:spPr>
      </p:pic>
      <p:pic>
        <p:nvPicPr>
          <p:cNvPr id="14" name="Picture 2" descr="E:\оранжевый мяч\P8130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91158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F:\2013-08-10 10.08.13\10.08.13 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33400"/>
            <a:ext cx="2971800" cy="2573865"/>
          </a:xfrm>
          <a:prstGeom prst="rect">
            <a:avLst/>
          </a:prstGeom>
          <a:noFill/>
        </p:spPr>
      </p:pic>
      <p:pic>
        <p:nvPicPr>
          <p:cNvPr id="1026" name="Picture 2" descr="G:\фото ОМ 2014\DSCN2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0193" y="3810001"/>
            <a:ext cx="3048161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5029200" cy="3733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Дриблинг (ведение мяча)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Передача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Подбор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Перехват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Блокшот 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Стойки (в защите </a:t>
            </a: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и нападении)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Передвижения без мяча 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Бросок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2390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элементы игры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4724400" cy="2209800"/>
          </a:xfrm>
        </p:spPr>
        <p:txBody>
          <a:bodyPr/>
          <a:lstStyle/>
          <a:p>
            <a:pPr marL="179388" indent="-179388">
              <a:lnSpc>
                <a:spcPct val="80000"/>
              </a:lnSpc>
              <a:buFontTx/>
              <a:buNone/>
            </a:pPr>
            <a:r>
              <a:rPr lang="ru-RU" altLang="ru-RU" sz="1800" dirty="0"/>
              <a:t>	</a:t>
            </a: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мяча — один из основных технических элементов баскетбола, второй, после передачи, способ перемещения мяча по площадке.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SC_0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624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495800" y="3810000"/>
            <a:ext cx="464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Правильное, технически грамотное ведение мяча — фундамент для стабильного контроля за ним, основа индивидуального обыгрывания соперника.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701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Дриблинг (ведение мяча)</a:t>
            </a:r>
          </a:p>
        </p:txBody>
      </p:sp>
      <p:pic>
        <p:nvPicPr>
          <p:cNvPr id="11" name="Picture 5" descr="D:\101MS\DSC03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94" y="3276600"/>
            <a:ext cx="407920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1427</Words>
  <Application>Microsoft Office PowerPoint</Application>
  <PresentationFormat>Экран (4:3)</PresentationFormat>
  <Paragraphs>217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  История возникновения и  развития игры  </vt:lpstr>
      <vt:lpstr>Основные даты</vt:lpstr>
      <vt:lpstr>- Ноябрь 1955г. – Приезд тренера московского «Спартака» Тихонова Б.С. 1955г.Участие сборных команд Тувы на    Спартакиаде народов СССР. -1971г. – Первенство Сибири, 4 место;   - Первые тренеры: Тиханов Борис Серафимович, Бахтин Владимир Тихонович, Абросимов Александр Петрович. - 70-80-е годы – тренеры:  Павлов Виктор Павлович, Юрьева Нелли Ивановна, Безъязыков Альберт Васильевич. - Первые игроки сборных команд: Евгений Романов, Виктор Павлов, Владимир Скобеев ,Владимир Голубков, Виктор Агбан, Амед Чимит, Сергей Маламдай,Виктор Маламдай.   </vt:lpstr>
      <vt:lpstr>Выступления современных баскетболистов Республики Тыва</vt:lpstr>
      <vt:lpstr> Победы и участие</vt:lpstr>
      <vt:lpstr>С 2011 года Участие команд республики Тыва во Всероссийском турнире «Оранжевый мяч»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Классификация бросков</vt:lpstr>
      <vt:lpstr>Броски в корзину</vt:lpstr>
      <vt:lpstr> Общие ошибки при бросках  в корзину:</vt:lpstr>
      <vt:lpstr>Методы и  задачи исследования</vt:lpstr>
      <vt:lpstr>Организация исследования</vt:lpstr>
      <vt:lpstr>Последовательность обучения в контрольной группе</vt:lpstr>
      <vt:lpstr>Последовательность обучения в экспериментальной группе</vt:lpstr>
      <vt:lpstr>Основные требования при броске следующие:  </vt:lpstr>
      <vt:lpstr>Изменение показателей броска одной рукой справа</vt:lpstr>
      <vt:lpstr>Изменение показателей броска одной рукой слева</vt:lpstr>
      <vt:lpstr>Сравнительная диаграмма результативности броска</vt:lpstr>
      <vt:lpstr>Вывод</vt:lpstr>
      <vt:lpstr>Результат за 5 лет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ЧИК</dc:creator>
  <cp:lastModifiedBy>1</cp:lastModifiedBy>
  <cp:revision>66</cp:revision>
  <cp:lastPrinted>1601-01-01T00:00:00Z</cp:lastPrinted>
  <dcterms:created xsi:type="dcterms:W3CDTF">2012-04-17T09:31:08Z</dcterms:created>
  <dcterms:modified xsi:type="dcterms:W3CDTF">2015-09-14T13:22:43Z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