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9" r:id="rId2"/>
    <p:sldId id="257" r:id="rId3"/>
    <p:sldId id="258" r:id="rId4"/>
    <p:sldId id="259" r:id="rId5"/>
    <p:sldId id="261" r:id="rId6"/>
    <p:sldId id="263" r:id="rId7"/>
    <p:sldId id="287" r:id="rId8"/>
    <p:sldId id="264" r:id="rId9"/>
    <p:sldId id="265" r:id="rId10"/>
    <p:sldId id="266" r:id="rId11"/>
    <p:sldId id="267" r:id="rId12"/>
    <p:sldId id="269" r:id="rId13"/>
    <p:sldId id="271" r:id="rId14"/>
    <p:sldId id="286" r:id="rId15"/>
    <p:sldId id="272" r:id="rId16"/>
    <p:sldId id="274" r:id="rId17"/>
    <p:sldId id="275" r:id="rId18"/>
    <p:sldId id="276" r:id="rId19"/>
    <p:sldId id="277" r:id="rId20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</p:showPr>
  <p:clrMru>
    <a:srgbClr val="0000FF"/>
    <a:srgbClr val="00FFFF"/>
    <a:srgbClr val="66FF6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47" autoAdjust="0"/>
    <p:restoredTop sz="94660"/>
  </p:normalViewPr>
  <p:slideViewPr>
    <p:cSldViewPr>
      <p:cViewPr varScale="1">
        <p:scale>
          <a:sx n="68" d="100"/>
          <a:sy n="68" d="100"/>
        </p:scale>
        <p:origin x="-146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3BC5C8-7047-4F04-89E3-135B39197BCC}" type="datetimeFigureOut">
              <a:rPr lang="ru-RU"/>
              <a:pPr>
                <a:defRPr/>
              </a:pPr>
              <a:t>12.11.2015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737F17-239D-47C8-9675-C95082D3787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4FC3E6-4C1A-496F-9F08-B85930F96AAD}" type="datetimeFigureOut">
              <a:rPr lang="ru-RU"/>
              <a:pPr>
                <a:defRPr/>
              </a:pPr>
              <a:t>12.11.2015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3BA561-02B4-4D9E-B5C7-12D4C2E8C89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E2D164-B4DC-49BD-AFFC-D5958F164626}" type="datetimeFigureOut">
              <a:rPr lang="ru-RU"/>
              <a:pPr>
                <a:defRPr/>
              </a:pPr>
              <a:t>12.11.2015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D3CEF3-770E-4806-BB95-7549072A145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B18DA2-8A90-48AC-82FB-9A90FF990835}" type="datetimeFigureOut">
              <a:rPr lang="ru-RU"/>
              <a:pPr>
                <a:defRPr/>
              </a:pPr>
              <a:t>12.11.2015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C2D45C-E1DC-4DF3-9720-530DEB7659E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39E571-95DB-448D-97E6-CC8804CFED30}" type="datetimeFigureOut">
              <a:rPr lang="ru-RU"/>
              <a:pPr>
                <a:defRPr/>
              </a:pPr>
              <a:t>12.11.2015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9A8A09-F198-43B0-9A12-2B634C13C4F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62969C-15C9-4900-A494-2729699C8D0A}" type="datetimeFigureOut">
              <a:rPr lang="ru-RU"/>
              <a:pPr>
                <a:defRPr/>
              </a:pPr>
              <a:t>12.11.2015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34CDC2-7F4E-40CA-9431-574CA57004A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97CCD8-1481-4542-AC87-C86B9B919305}" type="datetimeFigureOut">
              <a:rPr lang="ru-RU"/>
              <a:pPr>
                <a:defRPr/>
              </a:pPr>
              <a:t>12.11.2015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1EFE2A-BAFD-466F-9E89-2268890EC6B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EC445B-7D6A-4E54-92C0-F13E2E2CF126}" type="datetimeFigureOut">
              <a:rPr lang="ru-RU"/>
              <a:pPr>
                <a:defRPr/>
              </a:pPr>
              <a:t>12.11.2015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64FBE4-84C5-4A95-AFAE-6EEF812B39B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2BC58C-93EA-4A0E-A10C-B1DB72E410EE}" type="datetimeFigureOut">
              <a:rPr lang="ru-RU"/>
              <a:pPr>
                <a:defRPr/>
              </a:pPr>
              <a:t>12.11.2015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58C6DC-9821-4817-AB98-47CD9EEBE08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769378-2953-49B3-BD00-3867AC43D596}" type="datetimeFigureOut">
              <a:rPr lang="ru-RU"/>
              <a:pPr>
                <a:defRPr/>
              </a:pPr>
              <a:t>12.11.2015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963E83-0A3B-4585-B019-AF809CF34B1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0E518B-32FF-44D6-91A9-5F6BCF72149A}" type="datetimeFigureOut">
              <a:rPr lang="ru-RU"/>
              <a:pPr>
                <a:defRPr/>
              </a:pPr>
              <a:t>12.11.2015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999D87-0761-48B8-88A8-5D86B5B66EB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74334429-9E92-4B3E-9C25-EC627D681176}" type="datetimeFigureOut">
              <a:rPr lang="ru-RU"/>
              <a:pPr>
                <a:defRPr/>
              </a:pPr>
              <a:t>12.11.2015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7F478BE2-3448-40EB-9CD9-C422879CF4B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png"/><Relationship Id="rId4" Type="http://schemas.openxmlformats.org/officeDocument/2006/relationships/image" Target="../media/image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jpeg"/><Relationship Id="rId4" Type="http://schemas.openxmlformats.org/officeDocument/2006/relationships/image" Target="../media/image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.jpeg"/><Relationship Id="rId4" Type="http://schemas.openxmlformats.org/officeDocument/2006/relationships/slide" Target="slide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gif"/><Relationship Id="rId4" Type="http://schemas.openxmlformats.org/officeDocument/2006/relationships/image" Target="../media/image2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jpeg"/><Relationship Id="rId4" Type="http://schemas.openxmlformats.org/officeDocument/2006/relationships/image" Target="../media/image2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jpeg"/><Relationship Id="rId4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9.xml"/><Relationship Id="rId13" Type="http://schemas.openxmlformats.org/officeDocument/2006/relationships/slide" Target="slide14.xml"/><Relationship Id="rId18" Type="http://schemas.openxmlformats.org/officeDocument/2006/relationships/slide" Target="slide19.xml"/><Relationship Id="rId3" Type="http://schemas.openxmlformats.org/officeDocument/2006/relationships/slide" Target="slide3.xml"/><Relationship Id="rId7" Type="http://schemas.openxmlformats.org/officeDocument/2006/relationships/slide" Target="slide8.xml"/><Relationship Id="rId12" Type="http://schemas.openxmlformats.org/officeDocument/2006/relationships/slide" Target="slide13.xml"/><Relationship Id="rId17" Type="http://schemas.openxmlformats.org/officeDocument/2006/relationships/slide" Target="slide18.xml"/><Relationship Id="rId2" Type="http://schemas.openxmlformats.org/officeDocument/2006/relationships/image" Target="../media/image1.jpeg"/><Relationship Id="rId16" Type="http://schemas.openxmlformats.org/officeDocument/2006/relationships/slide" Target="slide17.xml"/><Relationship Id="rId1" Type="http://schemas.openxmlformats.org/officeDocument/2006/relationships/slideLayout" Target="../slideLayouts/slideLayout7.xml"/><Relationship Id="rId6" Type="http://schemas.openxmlformats.org/officeDocument/2006/relationships/slide" Target="slide7.xml"/><Relationship Id="rId11" Type="http://schemas.openxmlformats.org/officeDocument/2006/relationships/slide" Target="slide12.xml"/><Relationship Id="rId5" Type="http://schemas.openxmlformats.org/officeDocument/2006/relationships/slide" Target="slide5.xml"/><Relationship Id="rId15" Type="http://schemas.openxmlformats.org/officeDocument/2006/relationships/slide" Target="slide16.xml"/><Relationship Id="rId10" Type="http://schemas.openxmlformats.org/officeDocument/2006/relationships/slide" Target="slide11.xml"/><Relationship Id="rId4" Type="http://schemas.openxmlformats.org/officeDocument/2006/relationships/slide" Target="slide4.xml"/><Relationship Id="rId9" Type="http://schemas.openxmlformats.org/officeDocument/2006/relationships/slide" Target="slide10.xml"/><Relationship Id="rId14" Type="http://schemas.openxmlformats.org/officeDocument/2006/relationships/slide" Target="slide1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jpeg"/><Relationship Id="rId4" Type="http://schemas.openxmlformats.org/officeDocument/2006/relationships/image" Target="../media/image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6.jpeg"/><Relationship Id="rId4" Type="http://schemas.openxmlformats.org/officeDocument/2006/relationships/image" Target="../media/image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6.jpeg"/><Relationship Id="rId4" Type="http://schemas.openxmlformats.org/officeDocument/2006/relationships/image" Target="../media/image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jpeg"/><Relationship Id="rId4" Type="http://schemas.openxmlformats.org/officeDocument/2006/relationships/image" Target="../media/image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3075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FFBDBD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 sz="6000" b="1">
              <a:solidFill>
                <a:srgbClr val="CC0000"/>
              </a:solidFill>
            </a:endParaRPr>
          </a:p>
          <a:p>
            <a:pPr algn="ctr"/>
            <a:endParaRPr lang="ru-RU" sz="6000" b="1">
              <a:solidFill>
                <a:srgbClr val="CC0000"/>
              </a:solidFill>
            </a:endParaRPr>
          </a:p>
        </p:txBody>
      </p:sp>
      <p:sp>
        <p:nvSpPr>
          <p:cNvPr id="3077" name="TextBox 4"/>
          <p:cNvSpPr txBox="1">
            <a:spLocks noChangeArrowheads="1"/>
          </p:cNvSpPr>
          <p:nvPr/>
        </p:nvSpPr>
        <p:spPr bwMode="auto">
          <a:xfrm>
            <a:off x="0" y="785794"/>
            <a:ext cx="9144000" cy="49859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6000" b="1" dirty="0">
                <a:solidFill>
                  <a:srgbClr val="660066"/>
                </a:solidFill>
              </a:rPr>
              <a:t>Викторина «Своя игра»</a:t>
            </a:r>
          </a:p>
          <a:p>
            <a:pPr algn="ctr"/>
            <a:r>
              <a:rPr lang="ru-RU" sz="6000" b="1" dirty="0">
                <a:solidFill>
                  <a:srgbClr val="660066"/>
                </a:solidFill>
              </a:rPr>
              <a:t>по теме </a:t>
            </a:r>
          </a:p>
          <a:p>
            <a:pPr algn="ctr"/>
            <a:r>
              <a:rPr lang="ru-RU" sz="6000" b="1" dirty="0">
                <a:solidFill>
                  <a:srgbClr val="660066"/>
                </a:solidFill>
              </a:rPr>
              <a:t>«Правила дорожного движения»</a:t>
            </a:r>
          </a:p>
          <a:p>
            <a:pPr algn="ctr"/>
            <a:endParaRPr lang="ru-RU" sz="6000" b="1" dirty="0">
              <a:solidFill>
                <a:srgbClr val="660066"/>
              </a:solidFill>
            </a:endParaRPr>
          </a:p>
          <a:p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49" descr="C:\Documents and Settings\Администратор\Мои документы\33а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22225" y="17463"/>
            <a:ext cx="9121775" cy="6840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Блок-схема: знак завершения 2"/>
          <p:cNvSpPr/>
          <p:nvPr/>
        </p:nvSpPr>
        <p:spPr>
          <a:xfrm>
            <a:off x="539750" y="620713"/>
            <a:ext cx="3671888" cy="1016000"/>
          </a:xfrm>
          <a:prstGeom prst="flowChartTerminator">
            <a:avLst/>
          </a:prstGeom>
          <a:gradFill flip="none" rotWithShape="1">
            <a:gsLst>
              <a:gs pos="0">
                <a:srgbClr val="FF3399"/>
              </a:gs>
              <a:gs pos="25000">
                <a:srgbClr val="FF6633"/>
              </a:gs>
              <a:gs pos="50000">
                <a:srgbClr val="FFFF00"/>
              </a:gs>
              <a:gs pos="75000">
                <a:srgbClr val="01A78F"/>
              </a:gs>
              <a:gs pos="100000">
                <a:srgbClr val="3366FF"/>
              </a:gs>
            </a:gsLst>
            <a:path path="circle">
              <a:fillToRect l="100000" t="100000"/>
            </a:path>
            <a:tileRect r="-100000" b="-100000"/>
          </a:gradFill>
          <a:ln w="22225">
            <a:solidFill>
              <a:schemeClr val="tx1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Веселые вопросы-30</a:t>
            </a:r>
            <a:endParaRPr lang="ru-RU" sz="32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4214810" y="2928934"/>
            <a:ext cx="3960440" cy="2931666"/>
          </a:xfrm>
          <a:prstGeom prst="roundRect">
            <a:avLst/>
          </a:prstGeom>
          <a:ln/>
          <a:scene3d>
            <a:camera prst="orthographicFront"/>
            <a:lightRig rig="threePt" dir="t"/>
          </a:scene3d>
          <a:sp3d>
            <a:bevelT w="139700" prst="cross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1600" dirty="0"/>
              <a:t/>
            </a:r>
            <a:br>
              <a:rPr lang="ru-RU" sz="1600" dirty="0"/>
            </a:br>
            <a:r>
              <a:rPr lang="ru-RU" sz="3200" dirty="0" smtClean="0"/>
              <a:t>Вареньем</a:t>
            </a:r>
            <a:endParaRPr lang="ru-RU" sz="3200" dirty="0"/>
          </a:p>
        </p:txBody>
      </p:sp>
      <p:sp>
        <p:nvSpPr>
          <p:cNvPr id="10" name="Управляющая кнопка: домой 9">
            <a:hlinkClick r:id="rId3" action="ppaction://hlinksldjump" highlightClick="1"/>
          </p:cNvPr>
          <p:cNvSpPr/>
          <p:nvPr/>
        </p:nvSpPr>
        <p:spPr>
          <a:xfrm>
            <a:off x="7668344" y="620688"/>
            <a:ext cx="720080" cy="720080"/>
          </a:xfrm>
          <a:prstGeom prst="actionButtonHome">
            <a:avLst/>
          </a:prstGeom>
          <a:blipFill>
            <a:blip r:embed="rId4" cstate="print"/>
            <a:tile tx="0" ty="0" sx="100000" sy="100000" flip="none" algn="tl"/>
          </a:blipFill>
          <a:ln>
            <a:solidFill>
              <a:srgbClr val="0070C0"/>
            </a:solidFill>
          </a:ln>
          <a:scene3d>
            <a:camera prst="orthographicFront"/>
            <a:lightRig rig="threePt" dir="t"/>
          </a:scene3d>
          <a:sp3d>
            <a:bevelT w="139700" prst="cross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571472" y="1857365"/>
            <a:ext cx="628652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/>
              <a:t>Чем смазывал свой моторчик </a:t>
            </a:r>
            <a:r>
              <a:rPr lang="ru-RU" sz="3200" b="1" dirty="0" err="1" smtClean="0"/>
              <a:t>Карлсон</a:t>
            </a:r>
            <a:r>
              <a:rPr lang="ru-RU" sz="3200" b="1" dirty="0" smtClean="0"/>
              <a:t>, который живет на крыше?</a:t>
            </a:r>
            <a:endParaRPr lang="ru-RU" sz="3200" b="1" dirty="0"/>
          </a:p>
        </p:txBody>
      </p:sp>
      <p:pic>
        <p:nvPicPr>
          <p:cNvPr id="11" name="Рисунок 10" descr="загруженное (1)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285852" y="3714752"/>
            <a:ext cx="2026678" cy="228601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49" descr="C:\Documents and Settings\Администратор\Мои документы\33а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17463"/>
            <a:ext cx="9121775" cy="6840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Овал 3"/>
          <p:cNvSpPr/>
          <p:nvPr/>
        </p:nvSpPr>
        <p:spPr>
          <a:xfrm>
            <a:off x="4572000" y="549275"/>
            <a:ext cx="3816350" cy="1187450"/>
          </a:xfrm>
          <a:prstGeom prst="ellipse">
            <a:avLst/>
          </a:prstGeom>
          <a:ln/>
          <a:scene3d>
            <a:camera prst="orthographicFront"/>
            <a:lightRig rig="threePt" dir="t"/>
          </a:scene3d>
          <a:sp3d>
            <a:bevelT w="139700" prst="cross"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На поезде</a:t>
            </a:r>
            <a:endParaRPr lang="ru-RU" sz="2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5" name="Блок-схема: знак завершения 4"/>
          <p:cNvSpPr/>
          <p:nvPr/>
        </p:nvSpPr>
        <p:spPr>
          <a:xfrm>
            <a:off x="468313" y="620713"/>
            <a:ext cx="3816350" cy="1016000"/>
          </a:xfrm>
          <a:prstGeom prst="flowChartTerminator">
            <a:avLst/>
          </a:prstGeom>
          <a:gradFill flip="none" rotWithShape="1">
            <a:gsLst>
              <a:gs pos="0">
                <a:srgbClr val="FF3399"/>
              </a:gs>
              <a:gs pos="25000">
                <a:srgbClr val="FF6633"/>
              </a:gs>
              <a:gs pos="50000">
                <a:srgbClr val="FFFF00"/>
              </a:gs>
              <a:gs pos="75000">
                <a:srgbClr val="01A78F"/>
              </a:gs>
              <a:gs pos="100000">
                <a:srgbClr val="3366FF"/>
              </a:gs>
            </a:gsLst>
            <a:lin ang="2700000" scaled="1"/>
            <a:tileRect/>
          </a:gradFill>
          <a:ln w="22225"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Веселые вопросы-40. </a:t>
            </a:r>
            <a:r>
              <a:rPr lang="ru-RU" sz="24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«Кот в мешке»</a:t>
            </a:r>
          </a:p>
        </p:txBody>
      </p:sp>
      <p:sp>
        <p:nvSpPr>
          <p:cNvPr id="8" name="Управляющая кнопка: домой 7">
            <a:hlinkClick r:id="rId3" action="ppaction://hlinksldjump" highlightClick="1"/>
          </p:cNvPr>
          <p:cNvSpPr/>
          <p:nvPr/>
        </p:nvSpPr>
        <p:spPr>
          <a:xfrm>
            <a:off x="7956376" y="5661248"/>
            <a:ext cx="720080" cy="720080"/>
          </a:xfrm>
          <a:prstGeom prst="actionButtonHome">
            <a:avLst/>
          </a:prstGeom>
          <a:blipFill>
            <a:blip r:embed="rId4" cstate="print"/>
            <a:tile tx="0" ty="0" sx="100000" sy="100000" flip="none" algn="tl"/>
          </a:blipFill>
          <a:ln>
            <a:solidFill>
              <a:srgbClr val="0070C0"/>
            </a:solidFill>
          </a:ln>
          <a:scene3d>
            <a:camera prst="orthographicFront"/>
            <a:lightRig rig="threePt" dir="t"/>
          </a:scene3d>
          <a:sp3d>
            <a:bevelT w="139700" prst="cross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357158" y="2500306"/>
            <a:ext cx="650084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/>
              <a:t>На чем поехал человек рассеянный с улицы </a:t>
            </a:r>
            <a:r>
              <a:rPr lang="ru-RU" sz="3600" b="1" dirty="0" err="1" smtClean="0"/>
              <a:t>Бассейной</a:t>
            </a:r>
            <a:r>
              <a:rPr lang="ru-RU" sz="3600" b="1" dirty="0" smtClean="0"/>
              <a:t>?</a:t>
            </a:r>
            <a:endParaRPr lang="ru-RU" sz="3600" b="1" dirty="0"/>
          </a:p>
        </p:txBody>
      </p:sp>
      <p:pic>
        <p:nvPicPr>
          <p:cNvPr id="11" name="Рисунок 10" descr="загруженное (7)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929322" y="2500306"/>
            <a:ext cx="2320296" cy="316623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49" descr="C:\Documents and Settings\Администратор\Мои документы\33а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22225" y="17463"/>
            <a:ext cx="9121775" cy="6840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Блок-схема: знак завершения 2"/>
          <p:cNvSpPr/>
          <p:nvPr/>
        </p:nvSpPr>
        <p:spPr>
          <a:xfrm>
            <a:off x="539750" y="620713"/>
            <a:ext cx="3960813" cy="1016000"/>
          </a:xfrm>
          <a:prstGeom prst="flowChartTerminator">
            <a:avLst/>
          </a:prstGeom>
          <a:gradFill>
            <a:gsLst>
              <a:gs pos="0">
                <a:srgbClr val="FF3399"/>
              </a:gs>
              <a:gs pos="25000">
                <a:srgbClr val="FF6633"/>
              </a:gs>
              <a:gs pos="50000">
                <a:srgbClr val="FFFF00"/>
              </a:gs>
              <a:gs pos="75000">
                <a:srgbClr val="01A78F"/>
              </a:gs>
              <a:gs pos="100000">
                <a:srgbClr val="3366FF"/>
              </a:gs>
            </a:gsLst>
            <a:lin ang="2700000" scaled="1"/>
          </a:gradFill>
          <a:ln w="22225"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 smtClean="0">
                <a:solidFill>
                  <a:schemeClr val="tx1"/>
                </a:solidFill>
              </a:rPr>
              <a:t>Дорога-10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4" name="Овал 3"/>
          <p:cNvSpPr/>
          <p:nvPr/>
        </p:nvSpPr>
        <p:spPr>
          <a:xfrm>
            <a:off x="5214942" y="571480"/>
            <a:ext cx="3168278" cy="985804"/>
          </a:xfrm>
          <a:prstGeom prst="ellipse">
            <a:avLst/>
          </a:prstGeom>
          <a:ln/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 smtClean="0">
                <a:solidFill>
                  <a:schemeClr val="tx1"/>
                </a:solidFill>
              </a:rPr>
              <a:t>Перекресток</a:t>
            </a:r>
            <a:endParaRPr lang="ru-RU" sz="2400" b="1" dirty="0">
              <a:solidFill>
                <a:schemeClr val="tx1"/>
              </a:solidFill>
            </a:endParaRPr>
          </a:p>
        </p:txBody>
      </p:sp>
      <p:pic>
        <p:nvPicPr>
          <p:cNvPr id="7" name="Рисунок 6" descr="цветы2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187624" y="4293096"/>
            <a:ext cx="6400711" cy="1152128"/>
          </a:xfrm>
          <a:prstGeom prst="rect">
            <a:avLst/>
          </a:prstGeom>
        </p:spPr>
      </p:pic>
      <p:sp>
        <p:nvSpPr>
          <p:cNvPr id="8" name="Управляющая кнопка: домой 7">
            <a:hlinkClick r:id="rId4" action="ppaction://hlinksldjump" highlightClick="1"/>
          </p:cNvPr>
          <p:cNvSpPr/>
          <p:nvPr/>
        </p:nvSpPr>
        <p:spPr>
          <a:xfrm>
            <a:off x="7956376" y="5661248"/>
            <a:ext cx="720080" cy="720080"/>
          </a:xfrm>
          <a:prstGeom prst="actionButtonHome">
            <a:avLst/>
          </a:prstGeom>
          <a:blipFill>
            <a:blip r:embed="rId5" cstate="print"/>
            <a:tile tx="0" ty="0" sx="100000" sy="100000" flip="none" algn="tl"/>
          </a:blipFill>
          <a:ln>
            <a:solidFill>
              <a:srgbClr val="0070C0"/>
            </a:solidFill>
          </a:ln>
          <a:scene3d>
            <a:camera prst="orthographicFront"/>
            <a:lightRig rig="threePt" dir="t"/>
          </a:scene3d>
          <a:sp3d>
            <a:bevelT w="139700" prst="cross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1357290" y="2285992"/>
            <a:ext cx="550071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/>
              <a:t>Как называется место пересечения улиц или дорог?</a:t>
            </a:r>
            <a:endParaRPr lang="ru-RU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49" descr="C:\Documents and Settings\Администратор\Мои документы\33а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22225" y="17463"/>
            <a:ext cx="9121775" cy="6840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Блок-схема: знак завершения 2"/>
          <p:cNvSpPr/>
          <p:nvPr/>
        </p:nvSpPr>
        <p:spPr>
          <a:xfrm>
            <a:off x="539750" y="620713"/>
            <a:ext cx="3960813" cy="1016000"/>
          </a:xfrm>
          <a:prstGeom prst="flowChartTerminator">
            <a:avLst/>
          </a:prstGeom>
          <a:gradFill>
            <a:gsLst>
              <a:gs pos="0">
                <a:srgbClr val="FF3399"/>
              </a:gs>
              <a:gs pos="25000">
                <a:srgbClr val="FF6633"/>
              </a:gs>
              <a:gs pos="50000">
                <a:srgbClr val="FFFF00"/>
              </a:gs>
              <a:gs pos="75000">
                <a:srgbClr val="01A78F"/>
              </a:gs>
              <a:gs pos="100000">
                <a:srgbClr val="3366FF"/>
              </a:gs>
            </a:gsLst>
            <a:lin ang="2700000" scaled="1"/>
          </a:gradFill>
          <a:ln w="22225"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Дорога-20</a:t>
            </a:r>
            <a:endParaRPr lang="ru-RU" sz="32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«Своя игра»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1258888" y="3860800"/>
            <a:ext cx="6553200" cy="1800225"/>
          </a:xfrm>
          <a:prstGeom prst="roundRect">
            <a:avLst/>
          </a:prstGeom>
          <a:ln/>
          <a:scene3d>
            <a:camera prst="orthographicFront"/>
            <a:lightRig rig="threePt" dir="t"/>
          </a:scene3d>
          <a:sp3d>
            <a:bevelT w="139700" prst="cross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sz="1200" b="1" dirty="0">
              <a:solidFill>
                <a:schemeClr val="tx1"/>
              </a:solidFill>
            </a:endParaRPr>
          </a:p>
          <a:p>
            <a:pPr algn="ctr">
              <a:defRPr/>
            </a:pPr>
            <a:r>
              <a:rPr lang="ru-RU" sz="2400" b="1" dirty="0" smtClean="0"/>
              <a:t>По левой обочине, навстречу движению транспорта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7" name="Управляющая кнопка: домой 6">
            <a:hlinkClick r:id="rId3" action="ppaction://hlinksldjump" highlightClick="1"/>
          </p:cNvPr>
          <p:cNvSpPr/>
          <p:nvPr/>
        </p:nvSpPr>
        <p:spPr>
          <a:xfrm>
            <a:off x="7956376" y="5661248"/>
            <a:ext cx="720080" cy="720080"/>
          </a:xfrm>
          <a:prstGeom prst="actionButtonHome">
            <a:avLst/>
          </a:prstGeom>
          <a:blipFill>
            <a:blip r:embed="rId4" cstate="print"/>
            <a:tile tx="0" ty="0" sx="100000" sy="100000" flip="none" algn="tl"/>
          </a:blipFill>
          <a:ln>
            <a:solidFill>
              <a:srgbClr val="0070C0"/>
            </a:solidFill>
          </a:ln>
          <a:scene3d>
            <a:camera prst="orthographicFront"/>
            <a:lightRig rig="threePt" dir="t"/>
          </a:scene3d>
          <a:sp3d>
            <a:bevelT w="139700" prst="cross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1428728" y="1857365"/>
            <a:ext cx="542927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/>
              <a:t>Где должен идти пешеход при отсутствии тротуара?</a:t>
            </a:r>
            <a:endParaRPr lang="ru-RU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49" descr="C:\Documents and Settings\Администратор\Мои документы\33а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22225" y="17463"/>
            <a:ext cx="9121775" cy="6840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Блок-схема: знак завершения 2"/>
          <p:cNvSpPr/>
          <p:nvPr/>
        </p:nvSpPr>
        <p:spPr>
          <a:xfrm>
            <a:off x="539750" y="620713"/>
            <a:ext cx="3960813" cy="1016000"/>
          </a:xfrm>
          <a:prstGeom prst="flowChartTerminator">
            <a:avLst/>
          </a:prstGeom>
          <a:gradFill>
            <a:gsLst>
              <a:gs pos="0">
                <a:srgbClr val="FF3399"/>
              </a:gs>
              <a:gs pos="25000">
                <a:srgbClr val="FF6633"/>
              </a:gs>
              <a:gs pos="50000">
                <a:srgbClr val="FFFF00"/>
              </a:gs>
              <a:gs pos="75000">
                <a:srgbClr val="01A78F"/>
              </a:gs>
              <a:gs pos="100000">
                <a:srgbClr val="3366FF"/>
              </a:gs>
            </a:gsLst>
            <a:lin ang="2700000" scaled="1"/>
          </a:gradFill>
          <a:ln w="22225"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Дорога-30</a:t>
            </a:r>
            <a:endParaRPr lang="ru-RU" sz="32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«Своя игра»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1258888" y="3860800"/>
            <a:ext cx="6553200" cy="1800225"/>
          </a:xfrm>
          <a:prstGeom prst="roundRect">
            <a:avLst/>
          </a:prstGeom>
          <a:ln/>
          <a:scene3d>
            <a:camera prst="orthographicFront"/>
            <a:lightRig rig="threePt" dir="t"/>
          </a:scene3d>
          <a:sp3d>
            <a:bevelT w="139700" prst="cross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 smtClean="0">
                <a:solidFill>
                  <a:schemeClr val="tx1"/>
                </a:solidFill>
              </a:rPr>
              <a:t>После отправления автобуса.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11" name="Управляющая кнопка: домой 10">
            <a:hlinkClick r:id="rId3" action="ppaction://hlinksldjump" highlightClick="1"/>
          </p:cNvPr>
          <p:cNvSpPr/>
          <p:nvPr/>
        </p:nvSpPr>
        <p:spPr>
          <a:xfrm>
            <a:off x="7452320" y="692696"/>
            <a:ext cx="720080" cy="720080"/>
          </a:xfrm>
          <a:prstGeom prst="actionButtonHome">
            <a:avLst/>
          </a:prstGeom>
          <a:blipFill>
            <a:blip r:embed="rId4" cstate="print"/>
            <a:tile tx="0" ty="0" sx="100000" sy="100000" flip="none" algn="tl"/>
          </a:blipFill>
          <a:ln>
            <a:solidFill>
              <a:srgbClr val="0070C0"/>
            </a:solidFill>
          </a:ln>
          <a:scene3d>
            <a:camera prst="orthographicFront"/>
            <a:lightRig rig="threePt" dir="t"/>
          </a:scene3d>
          <a:sp3d>
            <a:bevelT w="139700" prst="cross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1000100" y="2143117"/>
            <a:ext cx="58579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/>
              <a:t>Как правильно перейти дорогу при выходе из автобуса?</a:t>
            </a:r>
            <a:endParaRPr lang="ru-RU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in)">
                                      <p:cBhvr>
                                        <p:cTn id="1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49" descr="C:\Documents and Settings\Администратор\Мои документы\33а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22225" y="17463"/>
            <a:ext cx="9121775" cy="6840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Блок-схема: знак завершения 2"/>
          <p:cNvSpPr/>
          <p:nvPr/>
        </p:nvSpPr>
        <p:spPr>
          <a:xfrm>
            <a:off x="539750" y="620713"/>
            <a:ext cx="3960813" cy="1016000"/>
          </a:xfrm>
          <a:prstGeom prst="flowChartTerminator">
            <a:avLst/>
          </a:prstGeom>
          <a:gradFill>
            <a:gsLst>
              <a:gs pos="0">
                <a:srgbClr val="FF3399"/>
              </a:gs>
              <a:gs pos="25000">
                <a:srgbClr val="FF6633"/>
              </a:gs>
              <a:gs pos="50000">
                <a:srgbClr val="FFFF00"/>
              </a:gs>
              <a:gs pos="75000">
                <a:srgbClr val="01A78F"/>
              </a:gs>
              <a:gs pos="100000">
                <a:srgbClr val="3366FF"/>
              </a:gs>
            </a:gsLst>
            <a:lin ang="2700000" scaled="1"/>
          </a:gradFill>
          <a:ln w="22225"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Дорога-40</a:t>
            </a:r>
            <a:endParaRPr lang="ru-RU" sz="32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«Кот в мешке»</a:t>
            </a:r>
          </a:p>
        </p:txBody>
      </p:sp>
      <p:sp>
        <p:nvSpPr>
          <p:cNvPr id="5" name="Овал 4"/>
          <p:cNvSpPr/>
          <p:nvPr/>
        </p:nvSpPr>
        <p:spPr>
          <a:xfrm>
            <a:off x="4071934" y="549275"/>
            <a:ext cx="4316416" cy="5094303"/>
          </a:xfrm>
          <a:prstGeom prst="ellipse">
            <a:avLst/>
          </a:prstGeom>
          <a:ln/>
          <a:scene3d>
            <a:camera prst="orthographicFront"/>
            <a:lightRig rig="threePt" dir="t"/>
          </a:scene3d>
          <a:sp3d>
            <a:bevelT w="139700" prst="cross"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 smtClean="0"/>
              <a:t>Приготовиться, посмотреть налево, направо, под прямым углом дойти до середины, посмотреть направо, убедиться, что нет транспорта – двигаться дальше</a:t>
            </a:r>
            <a:endParaRPr lang="ru-RU" sz="2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8" name="Управляющая кнопка: домой 7">
            <a:hlinkClick r:id="rId3" action="ppaction://hlinksldjump" highlightClick="1"/>
          </p:cNvPr>
          <p:cNvSpPr/>
          <p:nvPr/>
        </p:nvSpPr>
        <p:spPr>
          <a:xfrm>
            <a:off x="7956376" y="5661248"/>
            <a:ext cx="720080" cy="720080"/>
          </a:xfrm>
          <a:prstGeom prst="actionButtonHome">
            <a:avLst/>
          </a:prstGeom>
          <a:blipFill>
            <a:blip r:embed="rId4" cstate="print"/>
            <a:tile tx="0" ty="0" sx="100000" sy="100000" flip="none" algn="tl"/>
          </a:blipFill>
          <a:ln>
            <a:solidFill>
              <a:srgbClr val="0070C0"/>
            </a:solidFill>
          </a:ln>
          <a:scene3d>
            <a:camera prst="orthographicFront"/>
            <a:lightRig rig="threePt" dir="t"/>
          </a:scene3d>
          <a:sp3d>
            <a:bevelT w="139700" prst="cross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928663" y="1785926"/>
            <a:ext cx="328614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/>
              <a:t>Как правильно переходить дорогу?</a:t>
            </a:r>
            <a:endParaRPr lang="ru-RU" sz="2800" b="1" dirty="0"/>
          </a:p>
        </p:txBody>
      </p:sp>
      <p:pic>
        <p:nvPicPr>
          <p:cNvPr id="10" name="Рисунок 9" descr="фиолетовая роза.gif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28662" y="5143512"/>
            <a:ext cx="3539505" cy="124794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49" descr="C:\Documents and Settings\Администратор\Мои документы\33а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22225" y="17463"/>
            <a:ext cx="9121775" cy="6840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Блок-схема: знак завершения 2"/>
          <p:cNvSpPr/>
          <p:nvPr/>
        </p:nvSpPr>
        <p:spPr>
          <a:xfrm>
            <a:off x="539750" y="620713"/>
            <a:ext cx="3960813" cy="1016000"/>
          </a:xfrm>
          <a:prstGeom prst="flowChartTerminator">
            <a:avLst/>
          </a:prstGeom>
          <a:gradFill>
            <a:gsLst>
              <a:gs pos="0">
                <a:srgbClr val="FF3399"/>
              </a:gs>
              <a:gs pos="25000">
                <a:srgbClr val="FF6633"/>
              </a:gs>
              <a:gs pos="50000">
                <a:srgbClr val="FFFF00"/>
              </a:gs>
              <a:gs pos="75000">
                <a:srgbClr val="01A78F"/>
              </a:gs>
              <a:gs pos="100000">
                <a:srgbClr val="3366FF"/>
              </a:gs>
            </a:gsLst>
            <a:lin ang="2700000" scaled="1"/>
          </a:gradFill>
          <a:ln w="22225"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Пешеход-10</a:t>
            </a:r>
            <a:endParaRPr lang="ru-RU" sz="32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«Кот в мешке»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642910" y="4643446"/>
            <a:ext cx="4857784" cy="928693"/>
          </a:xfrm>
          <a:prstGeom prst="roundRect">
            <a:avLst/>
          </a:prstGeom>
          <a:ln/>
          <a:scene3d>
            <a:camera prst="orthographicFront"/>
            <a:lightRig rig="threePt" dir="t"/>
          </a:scene3d>
          <a:sp3d>
            <a:bevelT w="139700" prst="cross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>Тротуар</a:t>
            </a:r>
            <a:endParaRPr lang="ru-RU" dirty="0"/>
          </a:p>
        </p:txBody>
      </p:sp>
      <p:sp>
        <p:nvSpPr>
          <p:cNvPr id="9" name="Управляющая кнопка: домой 8">
            <a:hlinkClick r:id="rId3" action="ppaction://hlinksldjump" highlightClick="1"/>
          </p:cNvPr>
          <p:cNvSpPr/>
          <p:nvPr/>
        </p:nvSpPr>
        <p:spPr>
          <a:xfrm>
            <a:off x="7956376" y="5661248"/>
            <a:ext cx="720080" cy="720080"/>
          </a:xfrm>
          <a:prstGeom prst="actionButtonHome">
            <a:avLst/>
          </a:prstGeom>
          <a:blipFill>
            <a:blip r:embed="rId4" cstate="print"/>
            <a:tile tx="0" ty="0" sx="100000" sy="100000" flip="none" algn="tl"/>
          </a:blipFill>
          <a:ln>
            <a:solidFill>
              <a:srgbClr val="0070C0"/>
            </a:solidFill>
          </a:ln>
          <a:scene3d>
            <a:camera prst="orthographicFront"/>
            <a:lightRig rig="threePt" dir="t"/>
          </a:scene3d>
          <a:sp3d>
            <a:bevelT w="139700" prst="cross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11" name="Таблица 10"/>
          <p:cNvGraphicFramePr>
            <a:graphicFrameLocks noGrp="1"/>
          </p:cNvGraphicFramePr>
          <p:nvPr/>
        </p:nvGraphicFramePr>
        <p:xfrm>
          <a:off x="500034" y="1928802"/>
          <a:ext cx="5429288" cy="1682496"/>
        </p:xfrm>
        <a:graphic>
          <a:graphicData uri="http://schemas.openxmlformats.org/drawingml/2006/table">
            <a:tbl>
              <a:tblPr/>
              <a:tblGrid>
                <a:gridCol w="5429288"/>
              </a:tblGrid>
              <a:tr h="42862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>
                          <a:latin typeface="Calibri"/>
                          <a:ea typeface="Calibri"/>
                          <a:cs typeface="Times New Roman"/>
                        </a:rPr>
                        <a:t>Какая часть улицы предназначена для пешеходов?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12" name="Рисунок 11" descr="images (2)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072066" y="1643050"/>
            <a:ext cx="3338069" cy="25003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49" descr="C:\Documents and Settings\Администратор\Мои документы\33а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22225" y="17463"/>
            <a:ext cx="9121775" cy="6840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Блок-схема: знак завершения 2"/>
          <p:cNvSpPr/>
          <p:nvPr/>
        </p:nvSpPr>
        <p:spPr>
          <a:xfrm>
            <a:off x="539750" y="620713"/>
            <a:ext cx="3960813" cy="1016000"/>
          </a:xfrm>
          <a:prstGeom prst="flowChartTerminator">
            <a:avLst/>
          </a:prstGeom>
          <a:gradFill>
            <a:gsLst>
              <a:gs pos="0">
                <a:srgbClr val="FF3399"/>
              </a:gs>
              <a:gs pos="25000">
                <a:srgbClr val="FF6633"/>
              </a:gs>
              <a:gs pos="50000">
                <a:srgbClr val="FFFF00"/>
              </a:gs>
              <a:gs pos="75000">
                <a:srgbClr val="01A78F"/>
              </a:gs>
              <a:gs pos="100000">
                <a:srgbClr val="3366FF"/>
              </a:gs>
            </a:gsLst>
            <a:lin ang="2700000" scaled="1"/>
          </a:gradFill>
          <a:ln w="22225"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Пешеход-20</a:t>
            </a:r>
            <a:endParaRPr lang="ru-RU" sz="32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042988" y="4005263"/>
            <a:ext cx="6553200" cy="2232025"/>
          </a:xfrm>
          <a:prstGeom prst="roundRect">
            <a:avLst/>
          </a:prstGeom>
          <a:ln/>
          <a:scene3d>
            <a:camera prst="orthographicFront"/>
            <a:lightRig rig="threePt" dir="t"/>
          </a:scene3d>
          <a:sp3d>
            <a:bevelT w="139700" prst="cross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dirty="0" smtClean="0"/>
              <a:t>Правая сторона</a:t>
            </a:r>
            <a:r>
              <a:rPr lang="ru-RU" sz="1400" dirty="0"/>
              <a:t/>
            </a:r>
            <a:br>
              <a:rPr lang="ru-RU" sz="1400" dirty="0"/>
            </a:br>
            <a:endParaRPr lang="ru-RU" sz="1400" dirty="0"/>
          </a:p>
        </p:txBody>
      </p:sp>
      <p:sp>
        <p:nvSpPr>
          <p:cNvPr id="8" name="Управляющая кнопка: домой 7">
            <a:hlinkClick r:id="rId3" action="ppaction://hlinksldjump" highlightClick="1"/>
          </p:cNvPr>
          <p:cNvSpPr/>
          <p:nvPr/>
        </p:nvSpPr>
        <p:spPr>
          <a:xfrm>
            <a:off x="7956376" y="5661248"/>
            <a:ext cx="720080" cy="720080"/>
          </a:xfrm>
          <a:prstGeom prst="actionButtonHome">
            <a:avLst/>
          </a:prstGeom>
          <a:blipFill>
            <a:blip r:embed="rId4" cstate="print"/>
            <a:tile tx="0" ty="0" sx="100000" sy="100000" flip="none" algn="tl"/>
          </a:blipFill>
          <a:ln>
            <a:solidFill>
              <a:srgbClr val="0070C0"/>
            </a:solidFill>
          </a:ln>
          <a:scene3d>
            <a:camera prst="orthographicFront"/>
            <a:lightRig rig="threePt" dir="t"/>
          </a:scene3d>
          <a:sp3d>
            <a:bevelT w="139700" prst="cross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1214414" y="2071678"/>
            <a:ext cx="5643586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/>
              <a:t>Какой стороны должен придерживаться пешеход, двигаясь по тротуару</a:t>
            </a:r>
            <a:endParaRPr lang="ru-RU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49" descr="C:\Documents and Settings\Администратор\Мои документы\33а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22225" y="17463"/>
            <a:ext cx="9121775" cy="6840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Блок-схема: знак завершения 2"/>
          <p:cNvSpPr/>
          <p:nvPr/>
        </p:nvSpPr>
        <p:spPr>
          <a:xfrm>
            <a:off x="539750" y="620713"/>
            <a:ext cx="3960813" cy="1016000"/>
          </a:xfrm>
          <a:prstGeom prst="flowChartTerminator">
            <a:avLst/>
          </a:prstGeom>
          <a:gradFill>
            <a:gsLst>
              <a:gs pos="0">
                <a:srgbClr val="FF3399"/>
              </a:gs>
              <a:gs pos="25000">
                <a:srgbClr val="FF6633"/>
              </a:gs>
              <a:gs pos="50000">
                <a:srgbClr val="FFFF00"/>
              </a:gs>
              <a:gs pos="75000">
                <a:srgbClr val="01A78F"/>
              </a:gs>
              <a:gs pos="100000">
                <a:srgbClr val="3366FF"/>
              </a:gs>
            </a:gsLst>
            <a:lin ang="2700000" scaled="1"/>
          </a:gradFill>
          <a:ln w="22225"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Пешеход-30</a:t>
            </a:r>
            <a:endParaRPr lang="ru-RU" sz="32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«Своя игра»</a:t>
            </a: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928662" y="3714752"/>
            <a:ext cx="6553200" cy="2232025"/>
          </a:xfrm>
          <a:prstGeom prst="roundRect">
            <a:avLst/>
          </a:prstGeom>
          <a:ln/>
          <a:scene3d>
            <a:camera prst="orthographicFront"/>
            <a:lightRig rig="threePt" dir="t"/>
          </a:scene3d>
          <a:sp3d>
            <a:bevelT w="139700" prst="cross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>
                <a:solidFill>
                  <a:schemeClr val="tx1"/>
                </a:solidFill>
              </a:rPr>
              <a:t/>
            </a:r>
            <a:br>
              <a:rPr lang="ru-RU" b="1" dirty="0">
                <a:solidFill>
                  <a:schemeClr val="tx1"/>
                </a:solidFill>
              </a:rPr>
            </a:br>
            <a:r>
              <a:rPr lang="ru-RU" b="1" dirty="0" smtClean="0">
                <a:solidFill>
                  <a:schemeClr val="tx1"/>
                </a:solidFill>
              </a:rPr>
              <a:t>При переходе не задерживаться и без необходимости не останавливаться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8" name="Управляющая кнопка: домой 7">
            <a:hlinkClick r:id="rId3" action="ppaction://hlinksldjump" highlightClick="1"/>
          </p:cNvPr>
          <p:cNvSpPr/>
          <p:nvPr/>
        </p:nvSpPr>
        <p:spPr>
          <a:xfrm>
            <a:off x="7956376" y="5661248"/>
            <a:ext cx="720080" cy="720080"/>
          </a:xfrm>
          <a:prstGeom prst="actionButtonHome">
            <a:avLst/>
          </a:prstGeom>
          <a:blipFill>
            <a:blip r:embed="rId4" cstate="print"/>
            <a:tile tx="0" ty="0" sx="100000" sy="100000" flip="none" algn="tl"/>
          </a:blipFill>
          <a:ln>
            <a:solidFill>
              <a:srgbClr val="0070C0"/>
            </a:solidFill>
          </a:ln>
          <a:scene3d>
            <a:camera prst="orthographicFront"/>
            <a:lightRig rig="threePt" dir="t"/>
          </a:scene3d>
          <a:sp3d>
            <a:bevelT w="139700" prst="cross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/>
        </p:nvGraphicFramePr>
        <p:xfrm>
          <a:off x="1285852" y="2071678"/>
          <a:ext cx="5786478" cy="1261872"/>
        </p:xfrm>
        <a:graphic>
          <a:graphicData uri="http://schemas.openxmlformats.org/drawingml/2006/table">
            <a:tbl>
              <a:tblPr/>
              <a:tblGrid>
                <a:gridCol w="5786478"/>
              </a:tblGrid>
              <a:tr h="116453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 b="1" dirty="0" smtClean="0">
                          <a:latin typeface="Calibri"/>
                          <a:ea typeface="Calibri"/>
                          <a:cs typeface="Times New Roman"/>
                        </a:rPr>
                        <a:t>Как надо переходить проезжую часть улицы?</a:t>
                      </a:r>
                      <a:r>
                        <a:rPr lang="ru-RU" sz="3600" b="1" baseline="0" dirty="0" smtClean="0"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endParaRPr lang="ru-RU" sz="3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49" descr="C:\Documents and Settings\Администратор\Мои документы\33а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22225" y="17463"/>
            <a:ext cx="9121775" cy="6840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Блок-схема: знак завершения 2"/>
          <p:cNvSpPr/>
          <p:nvPr/>
        </p:nvSpPr>
        <p:spPr>
          <a:xfrm>
            <a:off x="539750" y="620713"/>
            <a:ext cx="3960813" cy="1016000"/>
          </a:xfrm>
          <a:prstGeom prst="flowChartTerminator">
            <a:avLst/>
          </a:prstGeom>
          <a:gradFill>
            <a:gsLst>
              <a:gs pos="0">
                <a:srgbClr val="FF3399"/>
              </a:gs>
              <a:gs pos="25000">
                <a:srgbClr val="FF6633"/>
              </a:gs>
              <a:gs pos="50000">
                <a:srgbClr val="FFFF00"/>
              </a:gs>
              <a:gs pos="75000">
                <a:srgbClr val="01A78F"/>
              </a:gs>
              <a:gs pos="100000">
                <a:srgbClr val="3366FF"/>
              </a:gs>
            </a:gsLst>
            <a:lin ang="2700000" scaled="1"/>
          </a:gradFill>
          <a:ln w="22225"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Пешеход-40</a:t>
            </a:r>
            <a:endParaRPr lang="ru-RU" sz="32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116013" y="3929067"/>
            <a:ext cx="5456251" cy="1071570"/>
          </a:xfrm>
          <a:prstGeom prst="roundRect">
            <a:avLst/>
          </a:prstGeom>
          <a:ln/>
          <a:scene3d>
            <a:camera prst="orthographicFront"/>
            <a:lightRig rig="threePt" dir="t"/>
          </a:scene3d>
          <a:sp3d>
            <a:bevelT w="139700" prst="cross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 smtClean="0">
                <a:solidFill>
                  <a:schemeClr val="tx1"/>
                </a:solidFill>
              </a:rPr>
              <a:t>Пропустить машины.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8" name="Управляющая кнопка: домой 7">
            <a:hlinkClick r:id="rId3" action="ppaction://hlinksldjump" highlightClick="1"/>
          </p:cNvPr>
          <p:cNvSpPr/>
          <p:nvPr/>
        </p:nvSpPr>
        <p:spPr>
          <a:xfrm>
            <a:off x="7956376" y="5661248"/>
            <a:ext cx="720080" cy="720080"/>
          </a:xfrm>
          <a:prstGeom prst="actionButtonHome">
            <a:avLst/>
          </a:prstGeom>
          <a:blipFill>
            <a:blip r:embed="rId4" cstate="print"/>
            <a:tile tx="0" ty="0" sx="100000" sy="100000" flip="none" algn="tl"/>
          </a:blipFill>
          <a:ln>
            <a:solidFill>
              <a:srgbClr val="0070C0"/>
            </a:solidFill>
          </a:ln>
          <a:scene3d>
            <a:camera prst="orthographicFront"/>
            <a:lightRig rig="threePt" dir="t"/>
          </a:scene3d>
          <a:sp3d>
            <a:bevelT w="139700" prst="cross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1285852" y="2143116"/>
            <a:ext cx="400052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Как должен поступить пешеход, собирающийся перейти дорогу, если по ней мчится машина со </a:t>
            </a:r>
            <a:r>
              <a:rPr lang="ru-RU" dirty="0" err="1" smtClean="0"/>
              <a:t>спецсигналами</a:t>
            </a:r>
            <a:r>
              <a:rPr lang="ru-RU" dirty="0" smtClean="0"/>
              <a:t>?</a:t>
            </a:r>
            <a:endParaRPr lang="ru-RU" dirty="0"/>
          </a:p>
        </p:txBody>
      </p:sp>
      <p:pic>
        <p:nvPicPr>
          <p:cNvPr id="10" name="Рисунок 9" descr="загруженное (5)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429256" y="1643050"/>
            <a:ext cx="2980149" cy="207170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49" descr="C:\Documents and Settings\Администратор\Мои документы\33а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22225" y="17463"/>
            <a:ext cx="9121775" cy="6840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4" name="Содержимое 3"/>
          <p:cNvGraphicFramePr>
            <a:graphicFrameLocks/>
          </p:cNvGraphicFramePr>
          <p:nvPr/>
        </p:nvGraphicFramePr>
        <p:xfrm>
          <a:off x="468310" y="1341438"/>
          <a:ext cx="8175655" cy="5016520"/>
        </p:xfrm>
        <a:graphic>
          <a:graphicData uri="http://schemas.openxmlformats.org/drawingml/2006/table">
            <a:tbl>
              <a:tblPr firstRow="1" bandRow="1">
                <a:tableStyleId>{8A107856-5554-42FB-B03E-39F5DBC370BA}</a:tableStyleId>
              </a:tblPr>
              <a:tblGrid>
                <a:gridCol w="1635131"/>
                <a:gridCol w="1635131"/>
                <a:gridCol w="1635131"/>
                <a:gridCol w="1635131"/>
                <a:gridCol w="1635131"/>
              </a:tblGrid>
              <a:tr h="1254130"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/>
                        <a:t>Светофор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0" dirty="0" smtClean="0">
                          <a:hlinkClick r:id="rId3" action="ppaction://hlinksldjump"/>
                        </a:rPr>
                        <a:t>10</a:t>
                      </a:r>
                      <a:endParaRPr lang="ru-RU" sz="40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0" dirty="0" smtClean="0">
                          <a:hlinkClick r:id="rId4" action="ppaction://hlinksldjump"/>
                        </a:rPr>
                        <a:t>20</a:t>
                      </a:r>
                      <a:endParaRPr lang="ru-RU" sz="40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0" dirty="0" smtClean="0">
                          <a:hlinkClick r:id="rId5" action="ppaction://hlinksldjump"/>
                        </a:rPr>
                        <a:t>30</a:t>
                      </a:r>
                      <a:endParaRPr lang="ru-RU" sz="40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0" dirty="0" smtClean="0">
                          <a:hlinkClick r:id="rId6" action="ppaction://hlinksldjump"/>
                        </a:rPr>
                        <a:t>40</a:t>
                      </a:r>
                      <a:endParaRPr lang="ru-RU" sz="4000" b="0" dirty="0"/>
                    </a:p>
                  </a:txBody>
                  <a:tcPr/>
                </a:tc>
              </a:tr>
              <a:tr h="1254130"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/>
                        <a:t>Веселые</a:t>
                      </a:r>
                      <a:r>
                        <a:rPr lang="ru-RU" sz="1800" b="1" baseline="0" dirty="0" smtClean="0"/>
                        <a:t> вопросы</a:t>
                      </a:r>
                      <a:endParaRPr lang="ru-RU" sz="1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dirty="0" smtClean="0">
                          <a:hlinkClick r:id="rId7" action="ppaction://hlinksldjump"/>
                        </a:rPr>
                        <a:t>10</a:t>
                      </a:r>
                      <a:endParaRPr lang="ru-RU" sz="4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dirty="0" smtClean="0">
                          <a:hlinkClick r:id="rId8" action="ppaction://hlinksldjump"/>
                        </a:rPr>
                        <a:t>20</a:t>
                      </a:r>
                      <a:endParaRPr lang="ru-RU" sz="4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dirty="0" smtClean="0">
                          <a:hlinkClick r:id="rId9" action="ppaction://hlinksldjump"/>
                        </a:rPr>
                        <a:t>30</a:t>
                      </a:r>
                      <a:endParaRPr lang="ru-RU" sz="4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dirty="0" smtClean="0">
                          <a:hlinkClick r:id="rId10" action="ppaction://hlinksldjump"/>
                        </a:rPr>
                        <a:t>40</a:t>
                      </a:r>
                      <a:endParaRPr lang="ru-RU" sz="4000" dirty="0"/>
                    </a:p>
                  </a:txBody>
                  <a:tcPr/>
                </a:tc>
              </a:tr>
              <a:tr h="1254130"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/>
                        <a:t>Дорога</a:t>
                      </a:r>
                      <a:endParaRPr lang="ru-RU" sz="1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dirty="0" smtClean="0">
                          <a:hlinkClick r:id="rId11" action="ppaction://hlinksldjump"/>
                        </a:rPr>
                        <a:t>10</a:t>
                      </a:r>
                      <a:endParaRPr lang="ru-RU" sz="4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dirty="0" smtClean="0">
                          <a:hlinkClick r:id="rId12" action="ppaction://hlinksldjump"/>
                        </a:rPr>
                        <a:t>20</a:t>
                      </a:r>
                      <a:endParaRPr lang="ru-RU" sz="4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dirty="0" smtClean="0">
                          <a:hlinkClick r:id="rId13" action="ppaction://hlinksldjump"/>
                        </a:rPr>
                        <a:t>30</a:t>
                      </a:r>
                      <a:endParaRPr lang="ru-RU" sz="4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dirty="0" smtClean="0">
                          <a:hlinkClick r:id="rId14" action="ppaction://hlinksldjump"/>
                        </a:rPr>
                        <a:t>40</a:t>
                      </a:r>
                      <a:endParaRPr lang="ru-RU" sz="4000" dirty="0"/>
                    </a:p>
                  </a:txBody>
                  <a:tcPr/>
                </a:tc>
              </a:tr>
              <a:tr h="1254130"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/>
                        <a:t>Пешеход</a:t>
                      </a:r>
                      <a:endParaRPr lang="ru-RU" sz="1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dirty="0" smtClean="0">
                          <a:hlinkClick r:id="rId15" action="ppaction://hlinksldjump"/>
                        </a:rPr>
                        <a:t>10</a:t>
                      </a:r>
                      <a:endParaRPr lang="ru-RU" sz="4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dirty="0" smtClean="0">
                          <a:hlinkClick r:id="rId16" action="ppaction://hlinksldjump"/>
                        </a:rPr>
                        <a:t>20</a:t>
                      </a:r>
                      <a:endParaRPr lang="ru-RU" sz="4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dirty="0" smtClean="0">
                          <a:hlinkClick r:id="rId17" action="ppaction://hlinksldjump"/>
                        </a:rPr>
                        <a:t>30</a:t>
                      </a:r>
                      <a:endParaRPr lang="ru-RU" sz="4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dirty="0" smtClean="0">
                          <a:hlinkClick r:id="rId18" action="ppaction://hlinksldjump"/>
                        </a:rPr>
                        <a:t>40</a:t>
                      </a:r>
                      <a:endParaRPr lang="ru-RU" sz="40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119" name="Прямоугольник 4"/>
          <p:cNvSpPr>
            <a:spLocks noChangeArrowheads="1"/>
          </p:cNvSpPr>
          <p:nvPr/>
        </p:nvSpPr>
        <p:spPr bwMode="auto">
          <a:xfrm>
            <a:off x="2411413" y="549275"/>
            <a:ext cx="3527425" cy="768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4400" b="1">
                <a:solidFill>
                  <a:srgbClr val="000000"/>
                </a:solidFill>
                <a:latin typeface="Calibri" pitchFamily="34" charset="0"/>
              </a:rPr>
              <a:t>Игровое поле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49" descr="C:\Documents and Settings\Администратор\Мои документы\33а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22225" y="17463"/>
            <a:ext cx="9121775" cy="6840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Блок-схема: знак завершения 4"/>
          <p:cNvSpPr/>
          <p:nvPr/>
        </p:nvSpPr>
        <p:spPr>
          <a:xfrm>
            <a:off x="539750" y="620713"/>
            <a:ext cx="3671888" cy="1016000"/>
          </a:xfrm>
          <a:prstGeom prst="flowChartTerminator">
            <a:avLst/>
          </a:prstGeom>
          <a:gradFill flip="none" rotWithShape="1">
            <a:gsLst>
              <a:gs pos="0">
                <a:srgbClr val="FF3399"/>
              </a:gs>
              <a:gs pos="25000">
                <a:srgbClr val="FF6633"/>
              </a:gs>
              <a:gs pos="50000">
                <a:srgbClr val="FFFF00"/>
              </a:gs>
              <a:gs pos="75000">
                <a:srgbClr val="01A78F"/>
              </a:gs>
              <a:gs pos="100000">
                <a:srgbClr val="3366FF"/>
              </a:gs>
            </a:gsLst>
            <a:lin ang="2700000" scaled="1"/>
            <a:tileRect/>
          </a:gradFill>
          <a:ln w="22225"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Светофор- </a:t>
            </a:r>
            <a:r>
              <a:rPr lang="ru-RU" sz="32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10</a:t>
            </a:r>
          </a:p>
        </p:txBody>
      </p:sp>
      <p:sp>
        <p:nvSpPr>
          <p:cNvPr id="10" name="Овал 9"/>
          <p:cNvSpPr/>
          <p:nvPr/>
        </p:nvSpPr>
        <p:spPr>
          <a:xfrm>
            <a:off x="4572000" y="549274"/>
            <a:ext cx="3816350" cy="1951031"/>
          </a:xfrm>
          <a:prstGeom prst="ellipse">
            <a:avLst/>
          </a:prstGeom>
          <a:ln/>
          <a:scene3d>
            <a:camera prst="orthographicFront"/>
            <a:lightRig rig="soft" dir="tl">
              <a:rot lat="0" lon="0" rev="0"/>
            </a:lightRig>
          </a:scene3d>
          <a:sp3d>
            <a:bevelT w="139700" prst="cross"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Красный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Желтый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Зеленый</a:t>
            </a:r>
            <a:endParaRPr lang="ru-RU" sz="2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9" name="Управляющая кнопка: домой 8">
            <a:hlinkClick r:id="rId3" action="ppaction://hlinksldjump" highlightClick="1"/>
          </p:cNvPr>
          <p:cNvSpPr/>
          <p:nvPr/>
        </p:nvSpPr>
        <p:spPr>
          <a:xfrm>
            <a:off x="7956376" y="5661248"/>
            <a:ext cx="720080" cy="720080"/>
          </a:xfrm>
          <a:prstGeom prst="actionButtonHome">
            <a:avLst/>
          </a:prstGeom>
          <a:blipFill>
            <a:blip r:embed="rId4" cstate="print"/>
            <a:tile tx="0" ty="0" sx="100000" sy="100000" flip="none" algn="tl"/>
          </a:blipFill>
          <a:ln>
            <a:solidFill>
              <a:srgbClr val="0070C0"/>
            </a:solidFill>
          </a:ln>
          <a:scene3d>
            <a:camera prst="orthographicFront"/>
            <a:lightRig rig="threePt" dir="t"/>
          </a:scene3d>
          <a:sp3d>
            <a:bevelT w="139700" prst="cross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1285852" y="2643183"/>
            <a:ext cx="5572148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dirty="0" smtClean="0"/>
              <a:t>В каком порядке сверху вниз расположены сигналы светофора?</a:t>
            </a:r>
            <a:endParaRPr lang="ru-RU" sz="40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49" descr="C:\Documents and Settings\Администратор\Мои документы\33а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22225" y="17463"/>
            <a:ext cx="9121775" cy="6840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Блок-схема: знак завершения 2"/>
          <p:cNvSpPr/>
          <p:nvPr/>
        </p:nvSpPr>
        <p:spPr>
          <a:xfrm>
            <a:off x="539750" y="620713"/>
            <a:ext cx="3671888" cy="1016000"/>
          </a:xfrm>
          <a:prstGeom prst="flowChartTerminator">
            <a:avLst/>
          </a:prstGeom>
          <a:gradFill flip="none" rotWithShape="1">
            <a:gsLst>
              <a:gs pos="0">
                <a:srgbClr val="FF3399"/>
              </a:gs>
              <a:gs pos="25000">
                <a:srgbClr val="FF6633"/>
              </a:gs>
              <a:gs pos="50000">
                <a:srgbClr val="FFFF00"/>
              </a:gs>
              <a:gs pos="75000">
                <a:srgbClr val="01A78F"/>
              </a:gs>
              <a:gs pos="100000">
                <a:srgbClr val="3366FF"/>
              </a:gs>
            </a:gsLst>
            <a:path path="circle">
              <a:fillToRect l="100000" t="100000"/>
            </a:path>
            <a:tileRect r="-100000" b="-100000"/>
          </a:gradFill>
          <a:ln w="22225"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Светофор </a:t>
            </a:r>
            <a:r>
              <a:rPr lang="ru-RU" sz="32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- 20</a:t>
            </a:r>
          </a:p>
        </p:txBody>
      </p:sp>
      <p:sp>
        <p:nvSpPr>
          <p:cNvPr id="4" name="Овал 3"/>
          <p:cNvSpPr/>
          <p:nvPr/>
        </p:nvSpPr>
        <p:spPr>
          <a:xfrm>
            <a:off x="4572000" y="549275"/>
            <a:ext cx="3816350" cy="1187450"/>
          </a:xfrm>
          <a:prstGeom prst="ellipse">
            <a:avLst/>
          </a:prstGeom>
          <a:ln/>
          <a:scene3d>
            <a:camera prst="orthographicFront"/>
            <a:lightRig rig="soft" dir="tl">
              <a:rot lat="0" lon="0" rev="0"/>
            </a:lightRig>
          </a:scene3d>
          <a:sp3d>
            <a:bevelT w="139700" prst="cross"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Регулировщика</a:t>
            </a:r>
            <a:endParaRPr lang="ru-RU" sz="2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8" name="Управляющая кнопка: домой 7">
            <a:hlinkClick r:id="rId3" action="ppaction://hlinksldjump" highlightClick="1"/>
          </p:cNvPr>
          <p:cNvSpPr/>
          <p:nvPr/>
        </p:nvSpPr>
        <p:spPr>
          <a:xfrm>
            <a:off x="7956376" y="5661248"/>
            <a:ext cx="720080" cy="720080"/>
          </a:xfrm>
          <a:prstGeom prst="actionButtonHome">
            <a:avLst/>
          </a:prstGeom>
          <a:blipFill>
            <a:blip r:embed="rId4" cstate="print"/>
            <a:tile tx="0" ty="0" sx="100000" sy="100000" flip="none" algn="tl"/>
          </a:blipFill>
          <a:ln>
            <a:solidFill>
              <a:srgbClr val="0070C0"/>
            </a:solidFill>
          </a:ln>
          <a:scene3d>
            <a:camera prst="orthographicFront"/>
            <a:lightRig rig="threePt" dir="t"/>
          </a:scene3d>
          <a:sp3d>
            <a:bevelT w="139700" prst="cross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/>
        </p:nvGraphicFramePr>
        <p:xfrm>
          <a:off x="1285852" y="2214554"/>
          <a:ext cx="5857916" cy="1261872"/>
        </p:xfrm>
        <a:graphic>
          <a:graphicData uri="http://schemas.openxmlformats.org/drawingml/2006/table">
            <a:tbl>
              <a:tblPr/>
              <a:tblGrid>
                <a:gridCol w="5857916"/>
              </a:tblGrid>
              <a:tr h="121444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Calibri"/>
                          <a:ea typeface="Calibri"/>
                          <a:cs typeface="Times New Roman"/>
                        </a:rPr>
                        <a:t>Чьи сигналы должны выполнять пешеходы, если на перекрестке работают одновременно светофор и </a:t>
                      </a:r>
                      <a:r>
                        <a:rPr lang="ru-RU" sz="2400" b="1" dirty="0" smtClean="0">
                          <a:latin typeface="Calibri"/>
                          <a:ea typeface="Calibri"/>
                          <a:cs typeface="Times New Roman"/>
                        </a:rPr>
                        <a:t>регулировщик?</a:t>
                      </a:r>
                      <a:endParaRPr lang="ru-RU" sz="2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11" name="Рисунок 10" descr="images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429256" y="3857628"/>
            <a:ext cx="1703850" cy="2428892"/>
          </a:xfrm>
          <a:prstGeom prst="rect">
            <a:avLst/>
          </a:prstGeom>
        </p:spPr>
      </p:pic>
      <p:pic>
        <p:nvPicPr>
          <p:cNvPr id="12" name="Рисунок 11" descr="загруженное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571604" y="4143380"/>
            <a:ext cx="3061629" cy="171451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49" descr="C:\Documents and Settings\Администратор\Мои документы\33а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22225" y="0"/>
            <a:ext cx="9121775" cy="6840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Блок-схема: знак завершения 2"/>
          <p:cNvSpPr/>
          <p:nvPr/>
        </p:nvSpPr>
        <p:spPr>
          <a:xfrm>
            <a:off x="539750" y="620713"/>
            <a:ext cx="3671888" cy="1016000"/>
          </a:xfrm>
          <a:prstGeom prst="flowChartTerminator">
            <a:avLst/>
          </a:prstGeom>
          <a:gradFill>
            <a:gsLst>
              <a:gs pos="0">
                <a:srgbClr val="FF3399"/>
              </a:gs>
              <a:gs pos="25000">
                <a:srgbClr val="FF6633"/>
              </a:gs>
              <a:gs pos="50000">
                <a:srgbClr val="FFFF00"/>
              </a:gs>
              <a:gs pos="75000">
                <a:srgbClr val="01A78F"/>
              </a:gs>
              <a:gs pos="100000">
                <a:srgbClr val="3366FF"/>
              </a:gs>
            </a:gsLst>
            <a:path path="circle">
              <a:fillToRect l="100000" t="100000"/>
            </a:path>
          </a:gradFill>
          <a:ln w="22225"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Светофор- </a:t>
            </a:r>
            <a:r>
              <a:rPr lang="ru-RU" sz="32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30</a:t>
            </a:r>
          </a:p>
        </p:txBody>
      </p:sp>
      <p:sp>
        <p:nvSpPr>
          <p:cNvPr id="4" name="Овал 3"/>
          <p:cNvSpPr/>
          <p:nvPr/>
        </p:nvSpPr>
        <p:spPr>
          <a:xfrm>
            <a:off x="4929190" y="714356"/>
            <a:ext cx="3456310" cy="3286148"/>
          </a:xfrm>
          <a:prstGeom prst="ellipse">
            <a:avLst/>
          </a:prstGeom>
          <a:ln/>
          <a:scene3d>
            <a:camera prst="orthographicFront"/>
            <a:lightRig rig="threePt" dir="t"/>
          </a:scene3d>
          <a:sp3d>
            <a:bevelT w="139700" prst="cross"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Автмобильный-три</a:t>
            </a:r>
            <a:r>
              <a:rPr lang="ru-RU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сигнала,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пешеходный-два</a:t>
            </a:r>
            <a:r>
              <a:rPr lang="ru-RU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сигнала; нарисованы человечки</a:t>
            </a:r>
            <a:endParaRPr lang="ru-RU" sz="2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6149" name="TextBox 4"/>
          <p:cNvSpPr txBox="1">
            <a:spLocks noChangeArrowheads="1"/>
          </p:cNvSpPr>
          <p:nvPr/>
        </p:nvSpPr>
        <p:spPr bwMode="auto">
          <a:xfrm>
            <a:off x="755650" y="1700213"/>
            <a:ext cx="7561263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 dirty="0">
              <a:latin typeface="Calibri" pitchFamily="34" charset="0"/>
            </a:endParaRPr>
          </a:p>
        </p:txBody>
      </p:sp>
      <p:sp>
        <p:nvSpPr>
          <p:cNvPr id="9" name="Управляющая кнопка: домой 8">
            <a:hlinkClick r:id="rId3" action="ppaction://hlinksldjump" highlightClick="1"/>
          </p:cNvPr>
          <p:cNvSpPr/>
          <p:nvPr/>
        </p:nvSpPr>
        <p:spPr>
          <a:xfrm>
            <a:off x="7956376" y="5661248"/>
            <a:ext cx="720080" cy="720080"/>
          </a:xfrm>
          <a:prstGeom prst="actionButtonHome">
            <a:avLst/>
          </a:prstGeom>
          <a:blipFill>
            <a:blip r:embed="rId4" cstate="print"/>
            <a:tile tx="0" ty="0" sx="100000" sy="100000" flip="none" algn="tl"/>
          </a:blipFill>
          <a:ln>
            <a:solidFill>
              <a:srgbClr val="0070C0"/>
            </a:solidFill>
          </a:ln>
          <a:scene3d>
            <a:camera prst="orthographicFront"/>
            <a:lightRig rig="threePt" dir="t"/>
          </a:scene3d>
          <a:sp3d>
            <a:bevelT w="139700" prst="cross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1214414" y="3105835"/>
            <a:ext cx="3857652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/>
              <a:t>В чем отличие автомобильного светофора от пешеходного?</a:t>
            </a:r>
            <a:endParaRPr lang="ru-RU" sz="3200" b="1" dirty="0"/>
          </a:p>
        </p:txBody>
      </p:sp>
      <p:pic>
        <p:nvPicPr>
          <p:cNvPr id="11" name="Рисунок 10" descr="загруженное (1)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500562" y="4429132"/>
            <a:ext cx="3176594" cy="1785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49" descr="C:\Documents and Settings\Администратор\Мои документы\33а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22225" y="17463"/>
            <a:ext cx="9121775" cy="6840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Блок-схема: знак завершения 2"/>
          <p:cNvSpPr/>
          <p:nvPr/>
        </p:nvSpPr>
        <p:spPr>
          <a:xfrm>
            <a:off x="539750" y="620713"/>
            <a:ext cx="3671888" cy="1016000"/>
          </a:xfrm>
          <a:prstGeom prst="flowChartTerminator">
            <a:avLst/>
          </a:prstGeom>
          <a:gradFill>
            <a:gsLst>
              <a:gs pos="0">
                <a:srgbClr val="FF3399"/>
              </a:gs>
              <a:gs pos="25000">
                <a:srgbClr val="FF6633"/>
              </a:gs>
              <a:gs pos="50000">
                <a:srgbClr val="FFFF00"/>
              </a:gs>
              <a:gs pos="75000">
                <a:srgbClr val="01A78F"/>
              </a:gs>
              <a:gs pos="100000">
                <a:srgbClr val="3366FF"/>
              </a:gs>
            </a:gsLst>
            <a:lin ang="2700000" scaled="1"/>
          </a:gradFill>
          <a:ln w="22225"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Светофор- </a:t>
            </a:r>
            <a:r>
              <a:rPr lang="ru-RU" sz="32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4</a:t>
            </a:r>
            <a:r>
              <a:rPr lang="ru-RU" sz="3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0</a:t>
            </a:r>
            <a:endParaRPr lang="ru-RU" sz="32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4" name="Овал 3"/>
          <p:cNvSpPr/>
          <p:nvPr/>
        </p:nvSpPr>
        <p:spPr>
          <a:xfrm>
            <a:off x="4572000" y="549274"/>
            <a:ext cx="3816350" cy="2022470"/>
          </a:xfrm>
          <a:prstGeom prst="ellipse">
            <a:avLst/>
          </a:prstGeom>
          <a:ln/>
          <a:scene3d>
            <a:camera prst="orthographicFront"/>
            <a:lightRig rig="threePt" dir="t"/>
          </a:scene3d>
          <a:sp3d>
            <a:bevelT w="139700" prst="cross"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Для слабовидящих людей</a:t>
            </a: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8" name="Управляющая кнопка: домой 7">
            <a:hlinkClick r:id="rId3" action="ppaction://hlinksldjump" highlightClick="1"/>
          </p:cNvPr>
          <p:cNvSpPr/>
          <p:nvPr/>
        </p:nvSpPr>
        <p:spPr>
          <a:xfrm>
            <a:off x="7956376" y="5661248"/>
            <a:ext cx="720080" cy="720080"/>
          </a:xfrm>
          <a:prstGeom prst="actionButtonHome">
            <a:avLst/>
          </a:prstGeom>
          <a:blipFill>
            <a:blip r:embed="rId4" cstate="print"/>
            <a:tile tx="0" ty="0" sx="100000" sy="100000" flip="none" algn="tl"/>
          </a:blipFill>
          <a:ln>
            <a:solidFill>
              <a:srgbClr val="0070C0"/>
            </a:solidFill>
          </a:ln>
          <a:scene3d>
            <a:camera prst="orthographicFront"/>
            <a:lightRig rig="threePt" dir="t"/>
          </a:scene3d>
          <a:sp3d>
            <a:bevelT w="139700" prst="cross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1142976" y="3105835"/>
            <a:ext cx="492922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/>
              <a:t>Для чего некоторые светофоры снабжены звуковым сигналом?</a:t>
            </a:r>
            <a:endParaRPr lang="ru-RU" sz="3200" b="1" dirty="0"/>
          </a:p>
        </p:txBody>
      </p:sp>
      <p:pic>
        <p:nvPicPr>
          <p:cNvPr id="12" name="Рисунок 11" descr="images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214810" y="4857760"/>
            <a:ext cx="1965960" cy="1493520"/>
          </a:xfrm>
          <a:prstGeom prst="rect">
            <a:avLst/>
          </a:prstGeom>
        </p:spPr>
      </p:pic>
      <p:pic>
        <p:nvPicPr>
          <p:cNvPr id="13" name="Рисунок 12" descr="загруженное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429388" y="3214686"/>
            <a:ext cx="1714500" cy="1714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49" descr="C:\Documents and Settings\Администратор\Мои документы\33а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22225" y="17463"/>
            <a:ext cx="9121775" cy="6840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Блок-схема: знак завершения 2"/>
          <p:cNvSpPr/>
          <p:nvPr/>
        </p:nvSpPr>
        <p:spPr>
          <a:xfrm>
            <a:off x="539750" y="620713"/>
            <a:ext cx="3671888" cy="1016000"/>
          </a:xfrm>
          <a:prstGeom prst="flowChartTerminator">
            <a:avLst/>
          </a:prstGeom>
          <a:gradFill>
            <a:gsLst>
              <a:gs pos="0">
                <a:srgbClr val="FF3399"/>
              </a:gs>
              <a:gs pos="25000">
                <a:srgbClr val="FF6633"/>
              </a:gs>
              <a:gs pos="50000">
                <a:srgbClr val="FFFF00"/>
              </a:gs>
              <a:gs pos="75000">
                <a:srgbClr val="01A78F"/>
              </a:gs>
              <a:gs pos="100000">
                <a:srgbClr val="3366FF"/>
              </a:gs>
            </a:gsLst>
            <a:lin ang="2700000" scaled="1"/>
          </a:gradFill>
          <a:ln w="22225"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Светофор- </a:t>
            </a:r>
            <a:r>
              <a:rPr lang="ru-RU" sz="32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4</a:t>
            </a:r>
            <a:r>
              <a:rPr lang="ru-RU" sz="3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0</a:t>
            </a:r>
            <a:endParaRPr lang="ru-RU" sz="32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4" name="Овал 3"/>
          <p:cNvSpPr/>
          <p:nvPr/>
        </p:nvSpPr>
        <p:spPr>
          <a:xfrm>
            <a:off x="4572000" y="549274"/>
            <a:ext cx="3816350" cy="2022470"/>
          </a:xfrm>
          <a:prstGeom prst="ellipse">
            <a:avLst/>
          </a:prstGeom>
          <a:ln/>
          <a:scene3d>
            <a:camera prst="orthographicFront"/>
            <a:lightRig rig="threePt" dir="t"/>
          </a:scene3d>
          <a:sp3d>
            <a:bevelT w="139700" prst="cross"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Для слабовидящих людей</a:t>
            </a: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8" name="Управляющая кнопка: домой 7">
            <a:hlinkClick r:id="rId3" action="ppaction://hlinksldjump" highlightClick="1"/>
          </p:cNvPr>
          <p:cNvSpPr/>
          <p:nvPr/>
        </p:nvSpPr>
        <p:spPr>
          <a:xfrm>
            <a:off x="7956376" y="5661248"/>
            <a:ext cx="720080" cy="720080"/>
          </a:xfrm>
          <a:prstGeom prst="actionButtonHome">
            <a:avLst/>
          </a:prstGeom>
          <a:blipFill>
            <a:blip r:embed="rId4" cstate="print"/>
            <a:tile tx="0" ty="0" sx="100000" sy="100000" flip="none" algn="tl"/>
          </a:blipFill>
          <a:ln>
            <a:solidFill>
              <a:srgbClr val="0070C0"/>
            </a:solidFill>
          </a:ln>
          <a:scene3d>
            <a:camera prst="orthographicFront"/>
            <a:lightRig rig="threePt" dir="t"/>
          </a:scene3d>
          <a:sp3d>
            <a:bevelT w="139700" prst="cross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1142976" y="3105835"/>
            <a:ext cx="492922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/>
              <a:t>Для чего некоторые светофоры снабжены звуковым сигналом?</a:t>
            </a:r>
            <a:endParaRPr lang="ru-RU" sz="3200" b="1" dirty="0"/>
          </a:p>
        </p:txBody>
      </p:sp>
      <p:pic>
        <p:nvPicPr>
          <p:cNvPr id="12" name="Рисунок 11" descr="images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214810" y="4857760"/>
            <a:ext cx="1965960" cy="1493520"/>
          </a:xfrm>
          <a:prstGeom prst="rect">
            <a:avLst/>
          </a:prstGeom>
        </p:spPr>
      </p:pic>
      <p:pic>
        <p:nvPicPr>
          <p:cNvPr id="13" name="Рисунок 12" descr="загруженное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429388" y="3214686"/>
            <a:ext cx="1714500" cy="1714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49" descr="C:\Documents and Settings\Администратор\Мои документы\33а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22225" y="17463"/>
            <a:ext cx="9121775" cy="6840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Блок-схема: знак завершения 2"/>
          <p:cNvSpPr/>
          <p:nvPr/>
        </p:nvSpPr>
        <p:spPr>
          <a:xfrm>
            <a:off x="539750" y="620713"/>
            <a:ext cx="3671888" cy="1016000"/>
          </a:xfrm>
          <a:prstGeom prst="flowChartTerminator">
            <a:avLst/>
          </a:prstGeom>
          <a:gradFill>
            <a:gsLst>
              <a:gs pos="0">
                <a:srgbClr val="FF3399"/>
              </a:gs>
              <a:gs pos="25000">
                <a:srgbClr val="FF6633"/>
              </a:gs>
              <a:gs pos="50000">
                <a:srgbClr val="FFFF00"/>
              </a:gs>
              <a:gs pos="75000">
                <a:srgbClr val="01A78F"/>
              </a:gs>
              <a:gs pos="100000">
                <a:srgbClr val="3366FF"/>
              </a:gs>
            </a:gsLst>
            <a:lin ang="2700000" scaled="1"/>
          </a:gradFill>
          <a:ln w="22225"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Веселые вопросы-10</a:t>
            </a:r>
            <a:endParaRPr lang="ru-RU" sz="32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4" name="Овал 3"/>
          <p:cNvSpPr/>
          <p:nvPr/>
        </p:nvSpPr>
        <p:spPr>
          <a:xfrm>
            <a:off x="4857752" y="714356"/>
            <a:ext cx="3456310" cy="1075424"/>
          </a:xfrm>
          <a:prstGeom prst="ellipse">
            <a:avLst/>
          </a:prstGeom>
          <a:ln/>
          <a:scene3d>
            <a:camera prst="orthographicFront"/>
            <a:lightRig rig="threePt" dir="t"/>
          </a:scene3d>
          <a:sp3d>
            <a:bevelT w="139700" prst="cross"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На печке</a:t>
            </a:r>
            <a:endParaRPr lang="ru-RU" sz="2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8" name="Управляющая кнопка: домой 7">
            <a:hlinkClick r:id="rId3" action="ppaction://hlinksldjump" highlightClick="1"/>
          </p:cNvPr>
          <p:cNvSpPr/>
          <p:nvPr/>
        </p:nvSpPr>
        <p:spPr>
          <a:xfrm>
            <a:off x="7956376" y="5661248"/>
            <a:ext cx="720080" cy="720080"/>
          </a:xfrm>
          <a:prstGeom prst="actionButtonHome">
            <a:avLst/>
          </a:prstGeom>
          <a:blipFill>
            <a:blip r:embed="rId4" cstate="print"/>
            <a:tile tx="0" ty="0" sx="100000" sy="100000" flip="none" algn="tl"/>
          </a:blipFill>
          <a:ln>
            <a:solidFill>
              <a:srgbClr val="0070C0"/>
            </a:solidFill>
          </a:ln>
          <a:scene3d>
            <a:camera prst="orthographicFront"/>
            <a:lightRig rig="threePt" dir="t"/>
          </a:scene3d>
          <a:sp3d>
            <a:bevelT w="139700" prst="cross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714348" y="2428868"/>
            <a:ext cx="4500595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/>
              <a:t>На чем ехал Емеля к царю во дворец?</a:t>
            </a:r>
            <a:endParaRPr lang="ru-RU" sz="2800" b="1" dirty="0"/>
          </a:p>
        </p:txBody>
      </p:sp>
      <p:pic>
        <p:nvPicPr>
          <p:cNvPr id="11" name="Рисунок 10" descr="загруженное (6)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714876" y="2071678"/>
            <a:ext cx="2928958" cy="28575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49" descr="C:\Documents and Settings\Администратор\Мои документы\33а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22225" y="17463"/>
            <a:ext cx="9121775" cy="6840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Блок-схема: знак завершения 2"/>
          <p:cNvSpPr/>
          <p:nvPr/>
        </p:nvSpPr>
        <p:spPr>
          <a:xfrm>
            <a:off x="539750" y="620713"/>
            <a:ext cx="3671888" cy="1016000"/>
          </a:xfrm>
          <a:prstGeom prst="flowChartTerminator">
            <a:avLst/>
          </a:prstGeom>
          <a:gradFill>
            <a:gsLst>
              <a:gs pos="0">
                <a:srgbClr val="FF3399"/>
              </a:gs>
              <a:gs pos="25000">
                <a:srgbClr val="FF6633"/>
              </a:gs>
              <a:gs pos="50000">
                <a:srgbClr val="FFFF00"/>
              </a:gs>
              <a:gs pos="75000">
                <a:srgbClr val="01A78F"/>
              </a:gs>
              <a:gs pos="100000">
                <a:srgbClr val="3366FF"/>
              </a:gs>
            </a:gsLst>
            <a:lin ang="2700000" scaled="1"/>
          </a:gradFill>
          <a:ln w="222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Веселые вопросы-20</a:t>
            </a:r>
            <a:endParaRPr lang="ru-RU" sz="32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214678" y="3286124"/>
            <a:ext cx="4897437" cy="3024188"/>
          </a:xfrm>
          <a:prstGeom prst="roundRect">
            <a:avLst/>
          </a:prstGeom>
          <a:ln/>
          <a:scene3d>
            <a:camera prst="orthographicFront"/>
            <a:lightRig rig="threePt" dir="t"/>
          </a:scene3d>
          <a:sp3d>
            <a:bevelT w="139700" prst="cross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>
              <a:defRPr/>
            </a:pPr>
            <a:r>
              <a:rPr lang="ru-RU" sz="4400" b="1" dirty="0" smtClean="0">
                <a:solidFill>
                  <a:schemeClr val="tx1"/>
                </a:solidFill>
              </a:rPr>
              <a:t>На санках</a:t>
            </a:r>
            <a:endParaRPr lang="ru-RU" sz="4400" b="1" dirty="0">
              <a:solidFill>
                <a:schemeClr val="tx1"/>
              </a:solidFill>
            </a:endParaRPr>
          </a:p>
        </p:txBody>
      </p:sp>
      <p:sp>
        <p:nvSpPr>
          <p:cNvPr id="9" name="Управляющая кнопка: домой 8">
            <a:hlinkClick r:id="rId3" action="ppaction://hlinksldjump" highlightClick="1"/>
          </p:cNvPr>
          <p:cNvSpPr/>
          <p:nvPr/>
        </p:nvSpPr>
        <p:spPr>
          <a:xfrm>
            <a:off x="7668344" y="620688"/>
            <a:ext cx="720080" cy="720080"/>
          </a:xfrm>
          <a:prstGeom prst="actionButtonHome">
            <a:avLst/>
          </a:prstGeom>
          <a:blipFill>
            <a:blip r:embed="rId4" cstate="print"/>
            <a:tile tx="0" ty="0" sx="100000" sy="100000" flip="none" algn="tl"/>
          </a:blipFill>
          <a:ln>
            <a:solidFill>
              <a:srgbClr val="0070C0"/>
            </a:solidFill>
          </a:ln>
          <a:scene3d>
            <a:camera prst="orthographicFront"/>
            <a:lightRig rig="threePt" dir="t"/>
          </a:scene3d>
          <a:sp3d>
            <a:bevelT w="139700" prst="cross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357158" y="2000241"/>
            <a:ext cx="650084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/>
              <a:t>На чем катался Кай в сказке «Снежная королева»?</a:t>
            </a:r>
            <a:endParaRPr lang="ru-RU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1" animBg="1"/>
      <p:bldP spid="7" grpId="2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1471</TotalTime>
  <Words>313</Words>
  <Application>Microsoft Office PowerPoint</Application>
  <PresentationFormat>Экран (4:3)</PresentationFormat>
  <Paragraphs>84</Paragraphs>
  <Slides>19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Администратор</dc:creator>
  <cp:lastModifiedBy>..)</cp:lastModifiedBy>
  <cp:revision>163</cp:revision>
  <dcterms:created xsi:type="dcterms:W3CDTF">2012-05-18T07:54:57Z</dcterms:created>
  <dcterms:modified xsi:type="dcterms:W3CDTF">2015-11-12T08:05:51Z</dcterms:modified>
</cp:coreProperties>
</file>