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1" r:id="rId3"/>
    <p:sldId id="301" r:id="rId4"/>
    <p:sldId id="295" r:id="rId5"/>
    <p:sldId id="279" r:id="rId6"/>
    <p:sldId id="280" r:id="rId7"/>
    <p:sldId id="282" r:id="rId8"/>
    <p:sldId id="285" r:id="rId9"/>
    <p:sldId id="300" r:id="rId10"/>
    <p:sldId id="287" r:id="rId11"/>
    <p:sldId id="289" r:id="rId12"/>
    <p:sldId id="290" r:id="rId13"/>
    <p:sldId id="292" r:id="rId14"/>
    <p:sldId id="302" r:id="rId15"/>
    <p:sldId id="291" r:id="rId16"/>
    <p:sldId id="296" r:id="rId17"/>
    <p:sldId id="297" r:id="rId18"/>
    <p:sldId id="298" r:id="rId19"/>
    <p:sldId id="299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96713"/>
    <a:srgbClr val="FFFF00"/>
    <a:srgbClr val="B3D3EA"/>
    <a:srgbClr val="78AD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09" autoAdjust="0"/>
    <p:restoredTop sz="97670" autoAdjust="0"/>
  </p:normalViewPr>
  <p:slideViewPr>
    <p:cSldViewPr>
      <p:cViewPr>
        <p:scale>
          <a:sx n="26" d="100"/>
          <a:sy n="26" d="100"/>
        </p:scale>
        <p:origin x="-2550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C0E6A6-7F7D-4022-AE4F-40070F7D1D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931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2D015-5A11-4487-99FB-49809C15B99A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F5031-B0FC-48F0-8CB4-A0EED81B4859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0E6A6-7F7D-4022-AE4F-40070F7D1D7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65150"/>
            <a:ext cx="76200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311275"/>
            <a:ext cx="7620000" cy="44132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119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19075"/>
            <a:ext cx="2181225" cy="5495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125" y="219075"/>
            <a:ext cx="6391275" cy="5495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232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58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93388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16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47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09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5331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7820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4899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" y="219075"/>
            <a:ext cx="87249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85852" y="348061"/>
            <a:ext cx="6000792" cy="804028"/>
          </a:xfrm>
        </p:spPr>
        <p:txBody>
          <a:bodyPr/>
          <a:lstStyle/>
          <a:p>
            <a:r>
              <a:rPr lang="ru-RU" altLang="ko-K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Calibri" pitchFamily="34" charset="0"/>
              </a:rPr>
              <a:t>МБОУ «</a:t>
            </a:r>
            <a:r>
              <a:rPr lang="ru-RU" altLang="ko-KR" sz="28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Calibri" pitchFamily="34" charset="0"/>
              </a:rPr>
              <a:t>Овгортская</a:t>
            </a:r>
            <a:r>
              <a:rPr lang="ru-RU" altLang="ko-K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Calibri" pitchFamily="34" charset="0"/>
              </a:rPr>
              <a:t>» ШИС ОО</a:t>
            </a:r>
            <a:endParaRPr lang="ru-RU" sz="2800" i="1" dirty="0">
              <a:latin typeface="Bookman Old Style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28596" y="2071678"/>
            <a:ext cx="3528392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icrosoft Sans Serif" pitchFamily="34" charset="0"/>
              </a:defRPr>
            </a:lvl9pPr>
          </a:lstStyle>
          <a:p>
            <a:pPr algn="ctr">
              <a:buFont typeface="Arial" charset="0"/>
              <a:buNone/>
              <a:defRPr/>
            </a:pPr>
            <a:endParaRPr lang="ru-RU" sz="2800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0800000" flipV="1">
            <a:off x="714348" y="1071546"/>
            <a:ext cx="7572428" cy="1643074"/>
          </a:xfrm>
          <a:prstGeom prst="roundRect">
            <a:avLst>
              <a:gd name="adj" fmla="val 0"/>
            </a:avLst>
          </a:prstGeom>
          <a:solidFill>
            <a:srgbClr val="FFCC99">
              <a:alpha val="50195"/>
            </a:srgbClr>
          </a:solidFill>
          <a:ln w="444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altLang="ko-K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  <a:t> Привитие </a:t>
            </a:r>
            <a:r>
              <a:rPr lang="ko-KR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Calibri" pitchFamily="34" charset="0"/>
              </a:rPr>
              <a:t> </a:t>
            </a:r>
            <a:r>
              <a:rPr lang="ko-KR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  <a:t>чувств</a:t>
            </a:r>
            <a:r>
              <a:rPr lang="ru-RU" altLang="ko-K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  <a:t> доброты</a:t>
            </a:r>
            <a:r>
              <a:rPr lang="ko-KR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  <a:t/>
            </a:r>
            <a:br>
              <a:rPr lang="ko-KR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</a:br>
            <a:r>
              <a:rPr lang="ko-KR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Calibri" pitchFamily="34" charset="0"/>
              </a:rPr>
              <a:t> </a:t>
            </a:r>
            <a:r>
              <a:rPr lang="ko-KR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  <a:t>как</a:t>
            </a:r>
            <a:r>
              <a:rPr lang="ko-KR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Calibri" pitchFamily="34" charset="0"/>
              </a:rPr>
              <a:t> </a:t>
            </a:r>
            <a:r>
              <a:rPr lang="ko-KR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  <a:t>часть</a:t>
            </a:r>
            <a:r>
              <a:rPr lang="ko-KR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Calibri" pitchFamily="34" charset="0"/>
              </a:rPr>
              <a:t> </a:t>
            </a:r>
            <a:r>
              <a:rPr lang="ko-KR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  <a:t>духовно</a:t>
            </a:r>
            <a:r>
              <a:rPr lang="ko-KR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Calibri" pitchFamily="34" charset="0"/>
              </a:rPr>
              <a:t>-</a:t>
            </a:r>
            <a:r>
              <a:rPr lang="ko-KR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  <a:t>нравс</a:t>
            </a:r>
            <a:r>
              <a:rPr lang="ru-RU" altLang="ko-KR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  <a:t>т</a:t>
            </a:r>
            <a:r>
              <a:rPr lang="ko-KR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  <a:t>венного</a:t>
            </a:r>
            <a:r>
              <a:rPr lang="ko-KR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Calibri" pitchFamily="34" charset="0"/>
              </a:rPr>
              <a:t> </a:t>
            </a:r>
            <a:r>
              <a:rPr lang="ko-KR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  <a:t>воспитания</a:t>
            </a:r>
            <a:endParaRPr lang="ru-RU" altLang="ko-KR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-127"/>
              <a:cs typeface="Arial" charset="0"/>
            </a:endParaRPr>
          </a:p>
          <a:p>
            <a:pPr>
              <a:defRPr/>
            </a:pPr>
            <a:endParaRPr lang="ru-RU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-127"/>
              <a:cs typeface="Arial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  <a:t> 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357826"/>
            <a:ext cx="4929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  <a:t>Воспитатель:ИСТ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  <a:t>Лонгортова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  <a:t> Лариса Александровна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301350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Calibri" pitchFamily="34" charset="0"/>
              </a:rPr>
              <a:t/>
            </a:r>
            <a:br>
              <a:rPr lang="ko-KR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Calibri" pitchFamily="34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19075"/>
            <a:ext cx="6891354" cy="715963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Подарки своими руками.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Лариса\Desktop\фото 3 гр\111___09\IMG_08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2857520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C:\Users\Лариса\Desktop\фото 3 гр\111___09\IMG_0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357298"/>
            <a:ext cx="2714612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:\Users\Лариса\Desktop\фото мамы 3 г8р\3_группа\фото группы\CAM01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2071702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Лариса\Desktop\фото мамы 3 г8р\3_группа\фото группы\CAM01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857628"/>
            <a:ext cx="200026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Лариса\Desktop\фото мамы 3 г8р\3_группа\фото группы\SAM_10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428736"/>
            <a:ext cx="2714644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C:\Users\Лариса\Desktop\.thumbnails\14288070066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3500438"/>
            <a:ext cx="2143140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9075"/>
            <a:ext cx="6605602" cy="715963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Мир наших увлечений</a:t>
            </a:r>
            <a:r>
              <a:rPr lang="ru-RU" dirty="0" smtClean="0">
                <a:solidFill>
                  <a:srgbClr val="FFFF00"/>
                </a:solidFill>
              </a:rPr>
              <a:t>. 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5" descr="C:\Users\Лариса\Desktop\фото мамы 3 г8р\102___03\IMG_0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70755">
            <a:off x="375719" y="1212991"/>
            <a:ext cx="2600369" cy="1733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Лариса\Desktop\фото мамы 3 г8р\IMG_2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1430">
            <a:off x="411620" y="3408081"/>
            <a:ext cx="2716022" cy="1880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Лариса\Desktop\фото мамы 3 г8р\IMG_7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071546"/>
            <a:ext cx="1928826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Users\Лариса\Desktop\фото мамы 3 г8р\102___03\IMG_0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148051" y="3995692"/>
            <a:ext cx="2428893" cy="1867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Лариса\Desktop\фото мамы 3 г8р\102___03\IMG_01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1803">
            <a:off x="5725345" y="1202361"/>
            <a:ext cx="3071834" cy="2000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Лариса\Desktop\фото мамы 3 г8р\DSC039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11967">
            <a:off x="5581765" y="3564397"/>
            <a:ext cx="3075702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9075"/>
            <a:ext cx="10001320" cy="781033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Мы все вместе убираем грязь и мусор целый час ...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076" name="Picture 4" descr="C:\Users\Лариса\Desktop\109___05\IMG_0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3182942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Лариса\Desktop\109___05\IMG_0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14422"/>
            <a:ext cx="3182942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Лариса\Desktop\109___05\IMG_0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14752"/>
            <a:ext cx="3357586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C:\Users\Лариса\Desktop\109___05\IMG_07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714752"/>
            <a:ext cx="3429024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9075"/>
            <a:ext cx="6962792" cy="715963"/>
          </a:xfrm>
        </p:spPr>
        <p:txBody>
          <a:bodyPr/>
          <a:lstStyle/>
          <a:p>
            <a:r>
              <a:rPr lang="ru-RU" sz="3200" dirty="0" err="1" smtClean="0">
                <a:solidFill>
                  <a:srgbClr val="FFFF00"/>
                </a:solidFill>
              </a:rPr>
              <a:t>О,спорт</a:t>
            </a:r>
            <a:r>
              <a:rPr lang="ru-RU" sz="3200" dirty="0" smtClean="0">
                <a:solidFill>
                  <a:srgbClr val="FFFF00"/>
                </a:solidFill>
              </a:rPr>
              <a:t>! Ты наш кумир!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Лариса\Desktop\109___05\IMG_06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428868"/>
            <a:ext cx="3571900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6" descr="C:\Users\Лариса\Desktop\109___05\IMG_0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142984"/>
            <a:ext cx="3000396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C:\Users\Лариса\Desktop\109___05\IMG_06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14422"/>
            <a:ext cx="3000396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C:\Users\Лариса\Desktop\109___05\IMG_06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07022">
            <a:off x="365408" y="3553068"/>
            <a:ext cx="3000396" cy="20002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C:\Users\Лариса\Desktop\109___05\IMG_06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88691">
            <a:off x="5843410" y="3336640"/>
            <a:ext cx="3001638" cy="22303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9276"/>
            <a:ext cx="7729487" cy="1087308"/>
          </a:xfrm>
        </p:spPr>
        <p:txBody>
          <a:bodyPr/>
          <a:lstStyle/>
          <a:p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 ребёнка начинается с семьи. В беседах дети     рассказывают о своей семье, семейных историях, традициях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F:\Изображение 3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38012">
            <a:off x="611509" y="1604135"/>
            <a:ext cx="2377440" cy="1616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F:\Изображение 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9348">
            <a:off x="3470173" y="1610740"/>
            <a:ext cx="2376264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F:\DSC01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6228">
            <a:off x="6246873" y="1724275"/>
            <a:ext cx="2421836" cy="1721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Лариса\Desktop\100LGDSC\CAM01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643314"/>
            <a:ext cx="271464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Лариса\Desktop\109___05\IMG_08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893339" y="3964785"/>
            <a:ext cx="2500330" cy="1857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19075"/>
            <a:ext cx="7177106" cy="715963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И помнит мир спасенный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Picture 1032" descr="fImage820511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071546"/>
            <a:ext cx="292895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036" descr="fImage877211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2965351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37" descr="fImage411991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13077">
            <a:off x="2283493" y="3695384"/>
            <a:ext cx="1983286" cy="2465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www.formula-prazdnika.ru/files/images/len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80141">
            <a:off x="5038323" y="5029820"/>
            <a:ext cx="271462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formula-prazdnika.ru/files/images/len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80141">
            <a:off x="5038324" y="5029821"/>
            <a:ext cx="2714625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9075"/>
            <a:ext cx="6962792" cy="715963"/>
          </a:xfrm>
        </p:spPr>
        <p:txBody>
          <a:bodyPr/>
          <a:lstStyle/>
          <a:p>
            <a:r>
              <a:rPr lang="ru-RU" sz="3200" dirty="0" smtClean="0"/>
              <a:t>  </a:t>
            </a:r>
            <a:r>
              <a:rPr lang="ru-RU" sz="3200" dirty="0" smtClean="0">
                <a:solidFill>
                  <a:srgbClr val="FF0000"/>
                </a:solidFill>
              </a:rPr>
              <a:t>Мир вечный. Мир живой.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Picture 1030" descr="fImage85614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3000396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031" descr="fImage810821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142984"/>
            <a:ext cx="3000396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:\Users\Лариса\Desktop\фото мамы 3 г8р\S133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429000"/>
            <a:ext cx="3429024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C:\Users\Лариса\Desktop\фото мамы 3 г8р\S133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429000"/>
            <a:ext cx="3429024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4" descr="http://www.formula-prazdnika.ru/files/images/lenta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00429" y="5929330"/>
            <a:ext cx="2643207" cy="642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891486" cy="715963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«Никто не забыт, ничто не забыто»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Лариса\Desktop\109___05\IMG_0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3214710" cy="1500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C:\Users\Лариса\Desktop\109___05\IMG_0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071546"/>
            <a:ext cx="2963787" cy="15716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C:\Users\Лариса\Desktop\109___05\IMG_0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786058"/>
            <a:ext cx="3284530" cy="16854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C:\Users\Лариса\Desktop\109___05\IMG_06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2786058"/>
            <a:ext cx="2857520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C:\Users\Лариса\Desktop\109___05\IMG_06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429132"/>
            <a:ext cx="3429024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4" descr="http://www.formula-prazdnika.ru/files/images/lenta.jpg"/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19522701">
            <a:off x="5666876" y="5389498"/>
            <a:ext cx="2571768" cy="632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Лариса\Desktop\CAM011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785794"/>
            <a:ext cx="3357586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71480"/>
            <a:ext cx="7315200" cy="6286520"/>
          </a:xfrm>
        </p:spPr>
        <p:txBody>
          <a:bodyPr/>
          <a:lstStyle/>
          <a:p>
            <a:pPr algn="ctr" eaLnBrk="0" hangingPunct="0">
              <a:lnSpc>
                <a:spcPct val="129000"/>
              </a:lnSpc>
              <a:buNone/>
            </a:pPr>
            <a:r>
              <a:rPr lang="ko-KR" altLang="en-US" dirty="0" smtClean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Воспитание чувст</a:t>
            </a:r>
            <a:r>
              <a:rPr lang="ru-RU" altLang="ko-KR" dirty="0" smtClean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в</a:t>
            </a:r>
            <a:r>
              <a:rPr lang="ko-KR" altLang="en-US" dirty="0" smtClean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 добр</a:t>
            </a:r>
            <a:r>
              <a:rPr lang="ru-RU" altLang="ko-KR" dirty="0" smtClean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о</a:t>
            </a:r>
            <a:r>
              <a:rPr lang="ko-KR" altLang="en-US" dirty="0" smtClean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ты </a:t>
            </a:r>
            <a:r>
              <a:rPr lang="ko-KR" altLang="en-US" dirty="0" smtClean="0">
                <a:solidFill>
                  <a:srgbClr val="000000"/>
                </a:solidFill>
                <a:ea typeface="굴림" charset="-127"/>
                <a:cs typeface="Times New Roman" charset="0"/>
              </a:rPr>
              <a:t>–</a:t>
            </a:r>
            <a:r>
              <a:rPr lang="ko-KR" altLang="en-US" dirty="0" smtClean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 непрерывный</a:t>
            </a:r>
          </a:p>
          <a:p>
            <a:pPr algn="ctr" eaLnBrk="0" hangingPunct="0">
              <a:lnSpc>
                <a:spcPct val="129000"/>
              </a:lnSpc>
              <a:buNone/>
            </a:pPr>
            <a:r>
              <a:rPr lang="ko-KR" altLang="en-US" dirty="0" smtClean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процесс, он начинается с рождения человека и</a:t>
            </a:r>
          </a:p>
          <a:p>
            <a:pPr algn="ctr" eaLnBrk="0" hangingPunct="0">
              <a:lnSpc>
                <a:spcPct val="129000"/>
              </a:lnSpc>
              <a:buNone/>
            </a:pPr>
            <a:r>
              <a:rPr lang="ko-KR" altLang="en-US" dirty="0" smtClean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продолжается всю жизнь, и </a:t>
            </a:r>
            <a:endParaRPr lang="ru-RU" altLang="ko-KR" dirty="0" smtClean="0">
              <a:solidFill>
                <a:srgbClr val="00000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algn="ctr" eaLnBrk="0" hangingPunct="0">
              <a:lnSpc>
                <a:spcPct val="129000"/>
              </a:lnSpc>
              <a:buNone/>
            </a:pPr>
            <a:r>
              <a:rPr lang="ko-KR" altLang="en-US" dirty="0" smtClean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направленный на</a:t>
            </a:r>
          </a:p>
          <a:p>
            <a:pPr algn="ctr" eaLnBrk="0" hangingPunct="0">
              <a:lnSpc>
                <a:spcPct val="129000"/>
              </a:lnSpc>
              <a:buNone/>
            </a:pPr>
            <a:r>
              <a:rPr lang="ko-KR" altLang="en-US" dirty="0" smtClean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овладение людьми правилами и</a:t>
            </a:r>
            <a:endParaRPr lang="ru-RU" altLang="ko-KR" dirty="0" smtClean="0">
              <a:solidFill>
                <a:srgbClr val="00000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algn="ctr" eaLnBrk="0" hangingPunct="0">
              <a:lnSpc>
                <a:spcPct val="129000"/>
              </a:lnSpc>
              <a:buNone/>
            </a:pPr>
            <a:r>
              <a:rPr lang="ko-KR" altLang="en-US" dirty="0" smtClean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 нормами</a:t>
            </a:r>
            <a:r>
              <a:rPr lang="ru-RU" altLang="ko-KR" dirty="0" smtClean="0">
                <a:solidFill>
                  <a:srgbClr val="000000"/>
                </a:solidFill>
                <a:latin typeface="Times New Roman" charset="0"/>
                <a:ea typeface="굴림" charset="-127"/>
                <a:cs typeface="Times New Roman" charset="0"/>
              </a:rPr>
              <a:t> поведения.</a:t>
            </a:r>
            <a:endParaRPr lang="ko-KR" altLang="en-US" dirty="0" smtClean="0">
              <a:solidFill>
                <a:srgbClr val="000000"/>
              </a:solidFill>
              <a:latin typeface="Times New Roman" charset="0"/>
              <a:ea typeface="굴림" charset="-127"/>
              <a:cs typeface="Times New Roman" charset="0"/>
            </a:endParaRP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4866" cy="715963"/>
          </a:xfrm>
        </p:spPr>
        <p:txBody>
          <a:bodyPr/>
          <a:lstStyle/>
          <a:p>
            <a:r>
              <a:rPr lang="ru-RU" altLang="ko-KR" sz="2800" dirty="0" smtClean="0">
                <a:solidFill>
                  <a:srgbClr val="333399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         </a:t>
            </a:r>
            <a:r>
              <a:rPr lang="ko-KR" altLang="en-US" sz="2800" dirty="0" smtClean="0">
                <a:solidFill>
                  <a:srgbClr val="333399"/>
                </a:solidFill>
                <a:latin typeface="Times New Roman" pitchFamily="18" charset="0"/>
                <a:ea typeface="굴림" charset="-127"/>
                <a:cs typeface="Times New Roman" pitchFamily="18" charset="0"/>
              </a:rPr>
              <a:t>Актуальность</a:t>
            </a:r>
            <a:r>
              <a:rPr lang="ko-KR" altLang="en-US" sz="2800" dirty="0" smtClean="0">
                <a:solidFill>
                  <a:srgbClr val="333399"/>
                </a:solidFill>
                <a:ea typeface="굴림" charset="-127"/>
                <a:cs typeface="Times New Roman" pitchFamily="18" charset="0"/>
              </a:rPr>
              <a:t> проблемы воспитания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500174"/>
            <a:ext cx="8034366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130000"/>
              <a:buFont typeface="Arial" pitchFamily="34" charset="0"/>
              <a:buChar char="•"/>
            </a:pPr>
            <a:r>
              <a:rPr lang="ru-RU" sz="1800" b="1" dirty="0" smtClean="0"/>
              <a:t>общество нуждается в подготовке широко образованных, высоко нравственных людей, обладающих не только знаниями, но и прекрасными чертами личности.</a:t>
            </a:r>
          </a:p>
          <a:p>
            <a:pPr eaLnBrk="1" hangingPunct="1">
              <a:buSzPct val="130000"/>
              <a:buFont typeface="Arial" pitchFamily="34" charset="0"/>
              <a:buChar char="•"/>
            </a:pPr>
            <a:r>
              <a:rPr lang="ru-RU" sz="1800" b="1" dirty="0" smtClean="0"/>
              <a:t>в современном мире ребенок развивается, окруженный множеством разнообразных источников сильного воздействия на него как позитивного, так и негативного характера на еще только формирующуюся сферу нравственности.</a:t>
            </a:r>
          </a:p>
          <a:p>
            <a:pPr eaLnBrk="1" hangingPunct="1">
              <a:buSzPct val="130000"/>
              <a:buFont typeface="Arial" pitchFamily="34" charset="0"/>
              <a:buChar char="•"/>
            </a:pPr>
            <a:r>
              <a:rPr lang="ru-RU" sz="1800" b="1" dirty="0" smtClean="0"/>
              <a:t>само по себе образование не гарантирует высокого уровня нравственной воспитанности. </a:t>
            </a:r>
          </a:p>
          <a:p>
            <a:pPr eaLnBrk="1" hangingPunct="1">
              <a:buSzPct val="130000"/>
              <a:buFont typeface="Arial" pitchFamily="34" charset="0"/>
              <a:buChar char="•"/>
            </a:pPr>
            <a:r>
              <a:rPr lang="ru-RU" sz="1800" b="1" dirty="0" smtClean="0"/>
              <a:t>нравственные знания информируют ребенка о нормах поведения в современном обществе, дают представления о последствиях нарушения этих норм или последствиях данного поступка для окружающих людей.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000100" y="428604"/>
            <a:ext cx="6929486" cy="714380"/>
          </a:xfrm>
          <a:prstGeom prst="plaque">
            <a:avLst>
              <a:gd name="adj" fmla="val 16667"/>
            </a:avLst>
          </a:prstGeom>
          <a:solidFill>
            <a:srgbClr val="0099CC">
              <a:alpha val="34901"/>
            </a:srgbClr>
          </a:solidFill>
          <a:ln w="31750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7891490" cy="483872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«Если человека учат добру - учат умело, </a:t>
            </a:r>
            <a:r>
              <a:rPr lang="ru-RU" sz="2400" dirty="0" err="1" smtClean="0"/>
              <a:t>умно,настойчиво</a:t>
            </a:r>
            <a:r>
              <a:rPr lang="ru-RU" sz="2400" dirty="0" smtClean="0"/>
              <a:t>, требовательно, в результате будет добро. Учат злу (очень резко, но бывает и так), в результате будет зло. Не учат ни добру, ни злу - всё равно будет зло, потому что человек рождается существом, способным стать человеком, но не готовым человеком. Человеком его надо сделать»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В.А Сухомлинский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42910" y="285728"/>
            <a:ext cx="7143800" cy="785818"/>
          </a:xfrm>
          <a:prstGeom prst="plaque">
            <a:avLst>
              <a:gd name="adj" fmla="val 16667"/>
            </a:avLst>
          </a:prstGeom>
          <a:solidFill>
            <a:srgbClr val="CC99FF">
              <a:alpha val="34901"/>
            </a:srgbClr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071670" y="357166"/>
            <a:ext cx="6143668" cy="71438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</a:rPr>
              <a:t>Технология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развития чувства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«педагогической любви»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395288" y="1214422"/>
            <a:ext cx="8218487" cy="564357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1.Постараться понять, что они - дети, потому и ведут себя как обычные дети.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Постараться принять ребенка таким, каков он есть на самом деле - с "плюсами" и "минусами.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Возможно более полно узнать, почему он стал "таким", и постараться "выработать" в себе понимание, сострадание и сочувствие к ребенку.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Найти позитивное в личности ребенка, выразить ему доверие, постараться включить его в общую деятельность (с заранее прогнозируемой позитивной оценкой).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Установить личный контакт с помощью средств невербального общения, создавать "ситуации успеха", оказывать ребенку позитивную словесную поддержку.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Не упустить момент словесного или эмоционального отклика с его стороны, принять действенное участие в проблемах и трудностях ребенка.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Не стесняться проявлять свою любовь к детям, открыто откликаться на проявление ответной любви, закреплять дружеский, сердечный, искренний тон в практике повседневного общения</a:t>
            </a:r>
            <a:r>
              <a:rPr lang="ru-RU" sz="20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/>
      <p:bldP spid="133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3200" i="1" dirty="0">
              <a:latin typeface="Bookman Old Style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 bwMode="auto">
          <a:xfrm>
            <a:off x="1928794" y="928670"/>
            <a:ext cx="676875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285984" y="571480"/>
            <a:ext cx="592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Arial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57166"/>
            <a:ext cx="6357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SzPct val="130000"/>
              <a:buFont typeface="Arial" pitchFamily="34" charset="0"/>
              <a:buChar char="•"/>
            </a:pPr>
            <a:r>
              <a:rPr lang="ru-RU" sz="1400" b="1" dirty="0" smtClean="0"/>
              <a:t> 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214290"/>
            <a:ext cx="5643602" cy="84214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ko-KR" alt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Calibri" pitchFamily="34" charset="0"/>
              </a:rPr>
              <a:t> </a:t>
            </a:r>
            <a:r>
              <a:rPr lang="ko-KR" altLang="en-US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  <a:cs typeface="Arial" charset="0"/>
              </a:rPr>
              <a:t>Национальный</a:t>
            </a:r>
            <a:r>
              <a:rPr lang="ru-RU" altLang="ko-KR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  <a:cs typeface="Arial" charset="0"/>
              </a:rPr>
              <a:t>   </a:t>
            </a:r>
            <a:r>
              <a:rPr lang="ko-KR" altLang="en-US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  <a:cs typeface="Arial" charset="0"/>
              </a:rPr>
              <a:t>воспитательный</a:t>
            </a:r>
            <a:r>
              <a:rPr lang="ru-RU" altLang="ko-KR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  <a:cs typeface="Arial" charset="0"/>
              </a:rPr>
              <a:t>   </a:t>
            </a:r>
            <a:r>
              <a:rPr lang="ko-KR" altLang="en-US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  <a:cs typeface="Arial" charset="0"/>
              </a:rPr>
              <a:t>идеал</a:t>
            </a:r>
            <a:r>
              <a:rPr lang="ru-RU" altLang="ko-KR" sz="2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굴림" charset="-127"/>
                <a:cs typeface="Arial" charset="0"/>
              </a:rPr>
              <a:t>.</a:t>
            </a:r>
            <a:endParaRPr lang="ko-KR" altLang="en-US" sz="2200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굴림" charset="-127"/>
              <a:cs typeface="Arial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214546" y="1500174"/>
            <a:ext cx="6643734" cy="3714776"/>
          </a:xfrm>
        </p:spPr>
        <p:txBody>
          <a:bodyPr>
            <a:normAutofit fontScale="55000" lnSpcReduction="20000"/>
          </a:bodyPr>
          <a:lstStyle/>
          <a:p>
            <a:pPr eaLnBrk="1">
              <a:spcBef>
                <a:spcPct val="0"/>
              </a:spcBef>
              <a:buFont typeface="Arial" charset="0"/>
              <a:buNone/>
              <a:defRPr/>
            </a:pPr>
            <a:r>
              <a:rPr lang="ko-KR" altLang="en-US" sz="39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Calibri" pitchFamily="34" charset="0"/>
              </a:rPr>
              <a:t> </a:t>
            </a:r>
            <a:r>
              <a:rPr lang="ko-KR" altLang="en-US" sz="3900" dirty="0">
                <a:solidFill>
                  <a:srgbClr val="000000"/>
                </a:solidFill>
                <a:ea typeface="굴림" charset="-127"/>
                <a:cs typeface="Calibri" pitchFamily="34" charset="0"/>
              </a:rPr>
              <a:t>Привитие интереса к </a:t>
            </a:r>
            <a:r>
              <a:rPr lang="ko-KR" altLang="en-US" sz="3900" dirty="0" smtClean="0">
                <a:solidFill>
                  <a:srgbClr val="000000"/>
                </a:solidFill>
                <a:ea typeface="굴림" charset="-127"/>
                <a:cs typeface="Calibri" pitchFamily="34" charset="0"/>
              </a:rPr>
              <a:t>наци</a:t>
            </a:r>
            <a:r>
              <a:rPr lang="ru-RU" altLang="ko-KR" sz="3900" dirty="0" smtClean="0">
                <a:solidFill>
                  <a:srgbClr val="000000"/>
                </a:solidFill>
                <a:ea typeface="굴림" charset="-127"/>
                <a:cs typeface="Calibri" pitchFamily="34" charset="0"/>
              </a:rPr>
              <a:t>о</a:t>
            </a:r>
            <a:r>
              <a:rPr lang="ko-KR" altLang="en-US" sz="3900" dirty="0" smtClean="0">
                <a:solidFill>
                  <a:srgbClr val="000000"/>
                </a:solidFill>
                <a:ea typeface="굴림" charset="-127"/>
                <a:cs typeface="Calibri" pitchFamily="34" charset="0"/>
              </a:rPr>
              <a:t>нальным тра</a:t>
            </a:r>
            <a:r>
              <a:rPr lang="ru-RU" altLang="ko-KR" sz="3900" dirty="0" err="1" smtClean="0">
                <a:solidFill>
                  <a:srgbClr val="000000"/>
                </a:solidFill>
                <a:ea typeface="굴림" charset="-127"/>
                <a:cs typeface="Calibri" pitchFamily="34" charset="0"/>
              </a:rPr>
              <a:t>д</a:t>
            </a:r>
            <a:r>
              <a:rPr lang="ko-KR" altLang="en-US" sz="3900" dirty="0" smtClean="0">
                <a:solidFill>
                  <a:srgbClr val="000000"/>
                </a:solidFill>
                <a:ea typeface="굴림" charset="-127"/>
                <a:cs typeface="Calibri" pitchFamily="34" charset="0"/>
              </a:rPr>
              <a:t>ициям.</a:t>
            </a:r>
            <a:endParaRPr lang="ru-RU" altLang="ko-KR" sz="3900" dirty="0" smtClean="0">
              <a:solidFill>
                <a:srgbClr val="000000"/>
              </a:solidFill>
              <a:ea typeface="굴림" charset="-127"/>
              <a:cs typeface="Calibri" pitchFamily="34" charset="0"/>
            </a:endParaRPr>
          </a:p>
          <a:p>
            <a:pPr eaLnBrk="1">
              <a:spcBef>
                <a:spcPct val="0"/>
              </a:spcBef>
              <a:buFont typeface="Arial" charset="0"/>
              <a:buNone/>
              <a:defRPr/>
            </a:pPr>
            <a:endParaRPr lang="ko-KR" altLang="en-US" sz="3900" dirty="0">
              <a:solidFill>
                <a:srgbClr val="000000"/>
              </a:solidFill>
              <a:ea typeface="굴림" charset="-127"/>
              <a:cs typeface="Calibri" pitchFamily="34" charset="0"/>
            </a:endParaRPr>
          </a:p>
          <a:p>
            <a:pPr eaLnBrk="1">
              <a:spcBef>
                <a:spcPct val="0"/>
              </a:spcBef>
              <a:buFont typeface="Arial" charset="0"/>
              <a:buNone/>
              <a:defRPr/>
            </a:pPr>
            <a:r>
              <a:rPr lang="ko-KR" altLang="en-US" sz="3900" dirty="0">
                <a:solidFill>
                  <a:srgbClr val="000000"/>
                </a:solidFill>
                <a:ea typeface="굴림" charset="-127"/>
                <a:cs typeface="Calibri" pitchFamily="34" charset="0"/>
              </a:rPr>
              <a:t> Воспитание любви к родному языку</a:t>
            </a:r>
            <a:r>
              <a:rPr lang="ko-KR" altLang="en-US" sz="3900" dirty="0" smtClean="0">
                <a:solidFill>
                  <a:srgbClr val="000000"/>
                </a:solidFill>
                <a:ea typeface="굴림" charset="-127"/>
                <a:cs typeface="Calibri" pitchFamily="34" charset="0"/>
              </a:rPr>
              <a:t>.</a:t>
            </a:r>
            <a:endParaRPr lang="ru-RU" altLang="ko-KR" sz="3900" dirty="0" smtClean="0">
              <a:solidFill>
                <a:srgbClr val="000000"/>
              </a:solidFill>
              <a:ea typeface="굴림" charset="-127"/>
              <a:cs typeface="Calibri" pitchFamily="34" charset="0"/>
            </a:endParaRPr>
          </a:p>
          <a:p>
            <a:pPr eaLnBrk="1">
              <a:spcBef>
                <a:spcPct val="0"/>
              </a:spcBef>
              <a:buFont typeface="Arial" charset="0"/>
              <a:buNone/>
              <a:defRPr/>
            </a:pPr>
            <a:endParaRPr lang="ko-KR" altLang="en-US" sz="3900" dirty="0">
              <a:solidFill>
                <a:srgbClr val="000000"/>
              </a:solidFill>
              <a:ea typeface="굴림" charset="-127"/>
              <a:cs typeface="Calibri" pitchFamily="34" charset="0"/>
            </a:endParaRPr>
          </a:p>
          <a:p>
            <a:pPr eaLnBrk="1">
              <a:spcBef>
                <a:spcPct val="0"/>
              </a:spcBef>
              <a:buFont typeface="Arial" charset="0"/>
              <a:buNone/>
              <a:defRPr/>
            </a:pPr>
            <a:r>
              <a:rPr lang="ko-KR" altLang="en-US" sz="3900" dirty="0">
                <a:solidFill>
                  <a:srgbClr val="000000"/>
                </a:solidFill>
                <a:ea typeface="굴림" charset="-127"/>
                <a:cs typeface="Calibri" pitchFamily="34" charset="0"/>
              </a:rPr>
              <a:t> Сохранение традиционной </a:t>
            </a:r>
            <a:r>
              <a:rPr lang="ko-KR" altLang="en-US" sz="3900" dirty="0" smtClean="0">
                <a:solidFill>
                  <a:srgbClr val="000000"/>
                </a:solidFill>
                <a:ea typeface="굴림" charset="-127"/>
                <a:cs typeface="Calibri" pitchFamily="34" charset="0"/>
              </a:rPr>
              <a:t>этик</a:t>
            </a:r>
            <a:r>
              <a:rPr lang="ru-RU" altLang="ko-KR" sz="3900" dirty="0" smtClean="0">
                <a:solidFill>
                  <a:srgbClr val="000000"/>
                </a:solidFill>
                <a:ea typeface="굴림" charset="-127"/>
                <a:cs typeface="Calibri" pitchFamily="34" charset="0"/>
              </a:rPr>
              <a:t>и.</a:t>
            </a:r>
          </a:p>
          <a:p>
            <a:pPr eaLnBrk="1">
              <a:spcBef>
                <a:spcPct val="0"/>
              </a:spcBef>
              <a:buFont typeface="Arial" charset="0"/>
              <a:buNone/>
              <a:defRPr/>
            </a:pPr>
            <a:endParaRPr lang="ko-KR" altLang="en-US" sz="3900" dirty="0">
              <a:solidFill>
                <a:srgbClr val="000000"/>
              </a:solidFill>
              <a:ea typeface="굴림" charset="-127"/>
              <a:cs typeface="Calibri" pitchFamily="34" charset="0"/>
            </a:endParaRPr>
          </a:p>
          <a:p>
            <a:pPr eaLnBrk="1">
              <a:spcBef>
                <a:spcPct val="0"/>
              </a:spcBef>
              <a:buFont typeface="Arial" charset="0"/>
              <a:buNone/>
              <a:defRPr/>
            </a:pPr>
            <a:r>
              <a:rPr lang="ko-KR" altLang="en-US" sz="3900" dirty="0">
                <a:solidFill>
                  <a:srgbClr val="000000"/>
                </a:solidFill>
                <a:ea typeface="굴림" charset="-127"/>
                <a:cs typeface="Calibri" pitchFamily="34" charset="0"/>
              </a:rPr>
              <a:t> Пробуждение интереса и любви к родному краю</a:t>
            </a:r>
            <a:r>
              <a:rPr lang="ko-KR" altLang="en-US" sz="3900" dirty="0" smtClean="0">
                <a:solidFill>
                  <a:srgbClr val="000000"/>
                </a:solidFill>
                <a:ea typeface="굴림" charset="-127"/>
                <a:cs typeface="Calibri" pitchFamily="34" charset="0"/>
              </a:rPr>
              <a:t>.</a:t>
            </a:r>
            <a:endParaRPr lang="ru-RU" altLang="ko-KR" sz="3900" dirty="0" smtClean="0">
              <a:solidFill>
                <a:srgbClr val="000000"/>
              </a:solidFill>
              <a:ea typeface="굴림" charset="-127"/>
              <a:cs typeface="Calibri" pitchFamily="34" charset="0"/>
            </a:endParaRPr>
          </a:p>
          <a:p>
            <a:pPr eaLnBrk="1">
              <a:spcBef>
                <a:spcPct val="0"/>
              </a:spcBef>
              <a:buFont typeface="Arial" charset="0"/>
              <a:buNone/>
              <a:defRPr/>
            </a:pPr>
            <a:endParaRPr lang="ko-KR" altLang="en-US" sz="3900" dirty="0">
              <a:solidFill>
                <a:srgbClr val="000000"/>
              </a:solidFill>
              <a:ea typeface="굴림" charset="-127"/>
              <a:cs typeface="Calibri" pitchFamily="34" charset="0"/>
            </a:endParaRPr>
          </a:p>
          <a:p>
            <a:pPr eaLnBrk="1">
              <a:spcBef>
                <a:spcPct val="0"/>
              </a:spcBef>
              <a:buFont typeface="Arial" charset="0"/>
              <a:buNone/>
              <a:defRPr/>
            </a:pPr>
            <a:r>
              <a:rPr lang="ko-KR" altLang="en-US" sz="3900" dirty="0">
                <a:solidFill>
                  <a:srgbClr val="000000"/>
                </a:solidFill>
                <a:ea typeface="굴림" charset="-127"/>
                <a:cs typeface="Calibri" pitchFamily="34" charset="0"/>
              </a:rPr>
              <a:t> Расширение знаний об укладе жизни.</a:t>
            </a:r>
          </a:p>
          <a:p>
            <a:pPr eaLnBrk="1">
              <a:spcBef>
                <a:spcPct val="0"/>
              </a:spcBef>
              <a:buFont typeface="Arial" charset="0"/>
              <a:buNone/>
              <a:defRPr/>
            </a:pPr>
            <a:endParaRPr lang="ko-KR" altLang="en-US" sz="3900" dirty="0">
              <a:solidFill>
                <a:srgbClr val="000000"/>
              </a:solidFill>
              <a:ea typeface="굴림" charset="-127"/>
              <a:cs typeface="Calibri" pitchFamily="34" charset="0"/>
            </a:endParaRPr>
          </a:p>
          <a:p>
            <a:pPr eaLnBrk="1">
              <a:spcBef>
                <a:spcPct val="0"/>
              </a:spcBef>
              <a:buFont typeface="Arial" charset="0"/>
              <a:buNone/>
              <a:defRPr/>
            </a:pPr>
            <a:r>
              <a:rPr lang="ko-KR" altLang="en-US" sz="3900" dirty="0">
                <a:solidFill>
                  <a:srgbClr val="000000"/>
                </a:solidFill>
                <a:ea typeface="굴림" charset="-127"/>
                <a:cs typeface="Calibri" pitchFamily="34" charset="0"/>
              </a:rPr>
              <a:t> </a:t>
            </a:r>
          </a:p>
          <a:p>
            <a:pPr eaLnBrk="1">
              <a:spcBef>
                <a:spcPct val="0"/>
              </a:spcBef>
              <a:buFont typeface="Arial" charset="0"/>
              <a:buNone/>
              <a:defRPr/>
            </a:pPr>
            <a:endParaRPr lang="ko-KR" altLang="en-US" sz="39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-127"/>
              <a:cs typeface="Calibri" pitchFamily="34" charset="0"/>
            </a:endParaRPr>
          </a:p>
          <a:p>
            <a:pPr eaLnBrk="1">
              <a:spcBef>
                <a:spcPts val="400"/>
              </a:spcBef>
              <a:buFont typeface="Arial" charset="0"/>
              <a:buNone/>
              <a:defRPr/>
            </a:pPr>
            <a:endParaRPr lang="ko-KR" altLang="en-US" sz="18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charset="-127"/>
              <a:cs typeface="Calibri" pitchFamily="34" charset="0"/>
            </a:endParaRPr>
          </a:p>
          <a:p>
            <a:pPr eaLnBrk="1">
              <a:spcBef>
                <a:spcPts val="600"/>
              </a:spcBef>
              <a:buFont typeface="Arial" charset="0"/>
              <a:buNone/>
              <a:defRPr/>
            </a:pPr>
            <a:r>
              <a:rPr lang="ko-KR" altLang="en-US" sz="28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5" y="0"/>
            <a:ext cx="7715304" cy="1643050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91E96"/>
                </a:solidFill>
                <a:latin typeface="SamsungPunjabi" charset="0"/>
                <a:ea typeface="굴림" charset="-127"/>
              </a:rPr>
              <a:t>Праздник "Вороний день".</a:t>
            </a:r>
            <a:br>
              <a:rPr lang="ko-KR" altLang="en-US" b="1" dirty="0" smtClean="0">
                <a:solidFill>
                  <a:srgbClr val="091E96"/>
                </a:solidFill>
                <a:latin typeface="SamsungPunjabi" charset="0"/>
                <a:ea typeface="굴림" charset="-127"/>
              </a:rPr>
            </a:br>
            <a:endParaRPr lang="ru-RU" dirty="0"/>
          </a:p>
        </p:txBody>
      </p:sp>
      <p:pic>
        <p:nvPicPr>
          <p:cNvPr id="1026" name="Picture 2" descr="C:\Users\Лариса\Desktop\фото мамы 3 г8р\IMG_7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3000396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Лариса\Desktop\фото инт-т\DSC08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71546"/>
            <a:ext cx="2571768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Лариса\Desktop\фото инт-т\DSC089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071546"/>
            <a:ext cx="2643206" cy="1857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Лариса\Desktop\фото инт-т\DSC0896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14752"/>
            <a:ext cx="2714644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C:\Users\Лариса\Desktop\фото инт-т\DSC089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3500438"/>
            <a:ext cx="2551124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Лариса\Desktop\фото мамы 3 г8р\IMG_71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3071810"/>
            <a:ext cx="2214578" cy="26432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9075"/>
            <a:ext cx="6748478" cy="715963"/>
          </a:xfrm>
        </p:spPr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</a:rPr>
              <a:t>Встреча двух народов.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Лариса\Desktop\фото инт-т\Фото Венгры и Ворна хатл 7.04.15г\SAM_58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3571900" cy="24241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Лариса\Desktop\фото инт-т\Фото Венгры и Ворна хатл 7.04.15г\SAM_58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45550" y="1000108"/>
            <a:ext cx="7358114" cy="10287000"/>
          </a:xfrm>
          <a:prstGeom prst="rect">
            <a:avLst/>
          </a:prstGeom>
          <a:noFill/>
        </p:spPr>
      </p:pic>
      <p:pic>
        <p:nvPicPr>
          <p:cNvPr id="5" name="Picture 2" descr="C:\Users\Лариса\Desktop\фото инт-т\Фото Венгры и Ворна хатл 7.04.15г\SAM_5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000108"/>
            <a:ext cx="3500462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Лариса\Desktop\фото инт-т\Фото Венгры и Ворна хатл 7.04.15г\SAM_59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714752"/>
            <a:ext cx="3857652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67742" cy="715963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Пожарным можешь ты не  быть…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Лариса\Desktop\фото мамы 3 г8р\S128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83558">
            <a:off x="3384470" y="1797123"/>
            <a:ext cx="2692221" cy="1942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Лариса\Desktop\фото мамы 3 г8р\S128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76406">
            <a:off x="5479970" y="2355013"/>
            <a:ext cx="3101473" cy="1983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14348" y="1000108"/>
            <a:ext cx="8105836" cy="471489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" name="Picture 2" descr="C:\Users\Лариса\Desktop\.thumbnails\13984266858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38380">
            <a:off x="618618" y="1476664"/>
            <a:ext cx="2857520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Лариса\Desktop\13984267818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500438"/>
            <a:ext cx="2295532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7510454" cy="715963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Сотрудничество с музеем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Лариса\Desktop\14245179914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242889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C:\Users\Лариса\Desktop\1439981814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357298"/>
            <a:ext cx="350046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3" descr="C:\Users\Лариса\Desktop\IMG_7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643314"/>
            <a:ext cx="350046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045B4B"/>
      </a:lt2>
      <a:accent1>
        <a:srgbClr val="1C7C70"/>
      </a:accent1>
      <a:accent2>
        <a:srgbClr val="379690"/>
      </a:accent2>
      <a:accent3>
        <a:srgbClr val="FFFFFF"/>
      </a:accent3>
      <a:accent4>
        <a:srgbClr val="404040"/>
      </a:accent4>
      <a:accent5>
        <a:srgbClr val="ABBFBB"/>
      </a:accent5>
      <a:accent6>
        <a:srgbClr val="318782"/>
      </a:accent6>
      <a:hlink>
        <a:srgbClr val="54B2A4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15802"/>
        </a:lt2>
        <a:accent1>
          <a:srgbClr val="016E01"/>
        </a:accent1>
        <a:accent2>
          <a:srgbClr val="019003"/>
        </a:accent2>
        <a:accent3>
          <a:srgbClr val="FFFFFF"/>
        </a:accent3>
        <a:accent4>
          <a:srgbClr val="404040"/>
        </a:accent4>
        <a:accent5>
          <a:srgbClr val="AABAAA"/>
        </a:accent5>
        <a:accent6>
          <a:srgbClr val="018202"/>
        </a:accent6>
        <a:hlink>
          <a:srgbClr val="01A60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45B4B"/>
        </a:lt2>
        <a:accent1>
          <a:srgbClr val="1C7C70"/>
        </a:accent1>
        <a:accent2>
          <a:srgbClr val="379690"/>
        </a:accent2>
        <a:accent3>
          <a:srgbClr val="FFFFFF"/>
        </a:accent3>
        <a:accent4>
          <a:srgbClr val="404040"/>
        </a:accent4>
        <a:accent5>
          <a:srgbClr val="ABBFBB"/>
        </a:accent5>
        <a:accent6>
          <a:srgbClr val="318782"/>
        </a:accent6>
        <a:hlink>
          <a:srgbClr val="54B2A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856</TotalTime>
  <Words>509</Words>
  <Application>Microsoft Office PowerPoint</Application>
  <PresentationFormat>Экран (4:3)</PresentationFormat>
  <Paragraphs>59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powerpoint-template</vt:lpstr>
      <vt:lpstr>МБОУ «Овгортская» ШИС ОО</vt:lpstr>
      <vt:lpstr>         Актуальность проблемы воспитания</vt:lpstr>
      <vt:lpstr>Слайд 3</vt:lpstr>
      <vt:lpstr>Технология развития чувства  «педагогической любви»</vt:lpstr>
      <vt:lpstr> Национальный   воспитательный   идеал.</vt:lpstr>
      <vt:lpstr>Праздник "Вороний день". </vt:lpstr>
      <vt:lpstr>Встреча двух народов.</vt:lpstr>
      <vt:lpstr>          Пожарным можешь ты не  быть…</vt:lpstr>
      <vt:lpstr>Сотрудничество с музеем.</vt:lpstr>
      <vt:lpstr>Подарки своими руками.</vt:lpstr>
      <vt:lpstr>Мир наших увлечений.  </vt:lpstr>
      <vt:lpstr>Мы все вместе убираем грязь и мусор целый час ...</vt:lpstr>
      <vt:lpstr>О,спорт! Ты наш кумир!</vt:lpstr>
      <vt:lpstr>Мир ребёнка начинается с семьи. В беседах дети     рассказывают о своей семье, семейных историях, традициях</vt:lpstr>
      <vt:lpstr>И помнит мир спасенный</vt:lpstr>
      <vt:lpstr>  Мир вечный. Мир живой.</vt:lpstr>
      <vt:lpstr> «Никто не забыт, ничто не забыто»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Олег</dc:creator>
  <cp:lastModifiedBy>Windows User</cp:lastModifiedBy>
  <cp:revision>101</cp:revision>
  <dcterms:created xsi:type="dcterms:W3CDTF">2012-08-03T05:35:41Z</dcterms:created>
  <dcterms:modified xsi:type="dcterms:W3CDTF">2016-04-06T12:57:37Z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183641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