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6" r:id="rId2"/>
    <p:sldId id="268" r:id="rId3"/>
    <p:sldId id="276" r:id="rId4"/>
    <p:sldId id="258" r:id="rId5"/>
    <p:sldId id="259" r:id="rId6"/>
    <p:sldId id="261" r:id="rId7"/>
    <p:sldId id="262" r:id="rId8"/>
    <p:sldId id="265" r:id="rId9"/>
    <p:sldId id="282" r:id="rId10"/>
    <p:sldId id="277" r:id="rId11"/>
    <p:sldId id="278" r:id="rId12"/>
    <p:sldId id="279" r:id="rId13"/>
    <p:sldId id="280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64" r:id="rId24"/>
    <p:sldId id="293" r:id="rId25"/>
    <p:sldId id="296" r:id="rId26"/>
    <p:sldId id="294" r:id="rId27"/>
    <p:sldId id="29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BF274B0-A1A6-40E1-B5F1-950B4A91D34C}" type="datetimeFigureOut">
              <a:rPr lang="ru-RU" smtClean="0"/>
              <a:pPr/>
              <a:t>18.05.17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74B0-A1A6-40E1-B5F1-950B4A91D34C}" type="datetimeFigureOut">
              <a:rPr lang="ru-RU" smtClean="0"/>
              <a:pPr/>
              <a:t>18.05.17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9858-02CD-4A88-BA63-3FFE7B3E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74B0-A1A6-40E1-B5F1-950B4A91D34C}" type="datetimeFigureOut">
              <a:rPr lang="ru-RU" smtClean="0"/>
              <a:pPr/>
              <a:t>18.05.17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9858-02CD-4A88-BA63-3FFE7B3E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74B0-A1A6-40E1-B5F1-950B4A91D34C}" type="datetimeFigureOut">
              <a:rPr lang="ru-RU" smtClean="0"/>
              <a:pPr/>
              <a:t>18.05.17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9858-02CD-4A88-BA63-3FFE7B3E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74B0-A1A6-40E1-B5F1-950B4A91D34C}" type="datetimeFigureOut">
              <a:rPr lang="ru-RU" smtClean="0"/>
              <a:pPr/>
              <a:t>18.05.17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9858-02CD-4A88-BA63-3FFE7B3E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74B0-A1A6-40E1-B5F1-950B4A91D34C}" type="datetimeFigureOut">
              <a:rPr lang="ru-RU" smtClean="0"/>
              <a:pPr/>
              <a:t>18.05.17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9858-02CD-4A88-BA63-3FFE7B3E1B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74B0-A1A6-40E1-B5F1-950B4A91D34C}" type="datetimeFigureOut">
              <a:rPr lang="ru-RU" smtClean="0"/>
              <a:pPr/>
              <a:t>18.05.17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9858-02CD-4A88-BA63-3FFE7B3E1B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74B0-A1A6-40E1-B5F1-950B4A91D34C}" type="datetimeFigureOut">
              <a:rPr lang="ru-RU" smtClean="0"/>
              <a:pPr/>
              <a:t>18.05.17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9858-02CD-4A88-BA63-3FFE7B3E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74B0-A1A6-40E1-B5F1-950B4A91D34C}" type="datetimeFigureOut">
              <a:rPr lang="ru-RU" smtClean="0"/>
              <a:pPr/>
              <a:t>18.05.17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9858-02CD-4A88-BA63-3FFE7B3E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BF274B0-A1A6-40E1-B5F1-950B4A91D34C}" type="datetimeFigureOut">
              <a:rPr lang="ru-RU" smtClean="0"/>
              <a:pPr/>
              <a:t>18.05.17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8C19858-02CD-4A88-BA63-3FFE7B3E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BF274B0-A1A6-40E1-B5F1-950B4A91D34C}" type="datetimeFigureOut">
              <a:rPr lang="ru-RU" smtClean="0"/>
              <a:pPr/>
              <a:t>18.05.17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8C19858-02CD-4A88-BA63-3FFE7B3E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BF274B0-A1A6-40E1-B5F1-950B4A91D34C}" type="datetimeFigureOut">
              <a:rPr lang="ru-RU" smtClean="0"/>
              <a:pPr/>
              <a:t>18.05.17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C19858-02CD-4A88-BA63-3FFE7B3E1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9443" y="332656"/>
            <a:ext cx="7117178" cy="3024336"/>
          </a:xfrm>
        </p:spPr>
        <p:txBody>
          <a:bodyPr/>
          <a:lstStyle/>
          <a:p>
            <a:pPr algn="ctr"/>
            <a:r>
              <a:rPr lang="en-US" sz="5400" b="1" dirty="0" smtClean="0"/>
              <a:t>HOMO LEGENS –</a:t>
            </a:r>
            <a:r>
              <a:rPr lang="ru-RU" sz="5400" b="1" dirty="0" smtClean="0"/>
              <a:t>человек читающий</a:t>
            </a:r>
            <a:endParaRPr lang="ru-RU" sz="54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09443" y="3429000"/>
            <a:ext cx="7117178" cy="3096344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Можно определить достоинство народа по количеству книг, которые он поглощает. </a:t>
            </a:r>
          </a:p>
          <a:p>
            <a:r>
              <a:rPr lang="ru-RU" sz="3200" b="1" i="1" dirty="0" smtClean="0"/>
              <a:t> Э. </a:t>
            </a:r>
            <a:r>
              <a:rPr lang="ru-RU" sz="3200" b="1" i="1" dirty="0" err="1" smtClean="0"/>
              <a:t>Лабуле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18458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edding.ua/images_user/A-foto-for-zags/wed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1" y="1340769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</a:t>
            </a:r>
            <a:r>
              <a:rPr lang="ru-RU" sz="3200" b="1" dirty="0" smtClean="0">
                <a:solidFill>
                  <a:srgbClr val="C00000"/>
                </a:solidFill>
              </a:rPr>
              <a:t>Виктор Гюго заметил однажды, что разум человеческий владеет тремя ключами, позволяющими людям знать, думать, мечтать. Два из них - буква и нота. А каков третий ключ?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5949280"/>
            <a:ext cx="2555776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6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edding.ua/images_user/A-foto-for-zags/wed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1" y="1340769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Рекордсменом среди писателей с результатом 27000 является Л.Н. Толстой, а на втором месте - А.С. Пушкин с 24000.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По какой номинации?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5949280"/>
            <a:ext cx="2555776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6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edding.ua/images_user/A-foto-for-zags/wed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1" y="1340769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</a:t>
            </a:r>
            <a:r>
              <a:rPr lang="ru-RU" sz="3200" b="1" dirty="0" smtClean="0">
                <a:solidFill>
                  <a:srgbClr val="C00000"/>
                </a:solidFill>
              </a:rPr>
              <a:t>Какие книги написал профессор математики, логик Чарльз </a:t>
            </a:r>
            <a:r>
              <a:rPr lang="ru-RU" sz="3200" b="1" dirty="0" err="1" smtClean="0">
                <a:solidFill>
                  <a:srgbClr val="C00000"/>
                </a:solidFill>
              </a:rPr>
              <a:t>Лютвидж</a:t>
            </a:r>
            <a:r>
              <a:rPr lang="ru-RU" sz="3200" b="1" dirty="0" smtClean="0">
                <a:solidFill>
                  <a:srgbClr val="C00000"/>
                </a:solidFill>
              </a:rPr>
              <a:t> Доджсон, он же Льюис </a:t>
            </a:r>
            <a:r>
              <a:rPr lang="ru-RU" sz="3200" b="1" dirty="0" err="1" smtClean="0">
                <a:solidFill>
                  <a:srgbClr val="C00000"/>
                </a:solidFill>
              </a:rPr>
              <a:t>Кэррол</a:t>
            </a:r>
            <a:r>
              <a:rPr lang="ru-RU" sz="3200" b="1" dirty="0" smtClean="0">
                <a:solidFill>
                  <a:srgbClr val="C00000"/>
                </a:solidFill>
              </a:rPr>
              <a:t>?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5949280"/>
            <a:ext cx="2555776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6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edding.ua/images_user/A-foto-for-zags/wed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1" y="1340769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</a:t>
            </a:r>
            <a:r>
              <a:rPr lang="ru-RU" sz="3200" b="1" dirty="0" smtClean="0">
                <a:solidFill>
                  <a:srgbClr val="C00000"/>
                </a:solidFill>
              </a:rPr>
              <a:t>Какую линию можно найти в литературном произведении?</a:t>
            </a: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5949280"/>
            <a:ext cx="2555776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6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edding.ua/images_user/A-foto-for-zags/wed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1" y="1340769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По подсчётам учёных, герои произведений Шекспира произносят это слово 2259 раз.    Что это за слово?</a:t>
            </a: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5949280"/>
            <a:ext cx="2555776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6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3" y="836712"/>
            <a:ext cx="6938997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Хорошая книга – мой спутник, мой друг,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С тобой интересным бывает досуг,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Мы время отлично проводим вдвоем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 И наш разговор потихоньку ведем.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229" y="2636912"/>
            <a:ext cx="655826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458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6864" cy="1152128"/>
          </a:xfrm>
        </p:spPr>
        <p:txBody>
          <a:bodyPr/>
          <a:lstStyle/>
          <a:p>
            <a:pPr algn="ctr"/>
            <a:r>
              <a:rPr lang="ru-RU" sz="4400" b="1" dirty="0" smtClean="0"/>
              <a:t>Самая читающая страна</a:t>
            </a:r>
            <a:endParaRPr lang="ru-RU" sz="44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09443" y="1844824"/>
            <a:ext cx="7117178" cy="468052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I </a:t>
            </a:r>
            <a:r>
              <a:rPr lang="ru-RU" sz="2400" b="1" dirty="0" smtClean="0"/>
              <a:t>место – индийцы (</a:t>
            </a:r>
            <a:r>
              <a:rPr lang="ru-RU" sz="2400" b="1" i="1" dirty="0" smtClean="0"/>
              <a:t>проводят за книгами больше 10 часов в неделю) </a:t>
            </a:r>
          </a:p>
          <a:p>
            <a:pPr algn="ctr"/>
            <a:r>
              <a:rPr lang="en-US" sz="2400" b="1" dirty="0" smtClean="0"/>
              <a:t>II</a:t>
            </a:r>
            <a:r>
              <a:rPr lang="ru-RU" sz="2400" b="1" dirty="0" smtClean="0"/>
              <a:t> –таиландцы</a:t>
            </a:r>
          </a:p>
          <a:p>
            <a:pPr algn="ctr"/>
            <a:r>
              <a:rPr lang="ru-RU" sz="2400" b="1" dirty="0" smtClean="0"/>
              <a:t> </a:t>
            </a:r>
            <a:r>
              <a:rPr lang="en-US" sz="2400" b="1" dirty="0" smtClean="0"/>
              <a:t>III</a:t>
            </a:r>
            <a:r>
              <a:rPr lang="ru-RU" sz="2400" b="1" dirty="0" smtClean="0"/>
              <a:t> – китайцы</a:t>
            </a:r>
          </a:p>
          <a:p>
            <a:pPr algn="ctr"/>
            <a:r>
              <a:rPr lang="ru-RU" sz="2400" b="1" dirty="0" smtClean="0"/>
              <a:t> </a:t>
            </a:r>
            <a:r>
              <a:rPr lang="en-US" sz="2400" b="1" dirty="0" smtClean="0"/>
              <a:t>IV</a:t>
            </a:r>
            <a:r>
              <a:rPr lang="ru-RU" sz="2400" b="1" dirty="0" smtClean="0"/>
              <a:t>- филиппинцы</a:t>
            </a:r>
          </a:p>
          <a:p>
            <a:pPr algn="ctr"/>
            <a:r>
              <a:rPr lang="ru-RU" sz="2400" b="1" dirty="0" smtClean="0"/>
              <a:t> </a:t>
            </a:r>
            <a:r>
              <a:rPr lang="en-US" sz="2400" b="1" dirty="0" smtClean="0"/>
              <a:t>V</a:t>
            </a:r>
            <a:r>
              <a:rPr lang="ru-RU" sz="2400" b="1" dirty="0" smtClean="0"/>
              <a:t>- египтяне </a:t>
            </a:r>
          </a:p>
          <a:p>
            <a:pPr algn="ctr"/>
            <a:r>
              <a:rPr lang="en-US" sz="2400" b="1" dirty="0" smtClean="0"/>
              <a:t>VI</a:t>
            </a:r>
            <a:r>
              <a:rPr lang="ru-RU" sz="2400" b="1" dirty="0" smtClean="0"/>
              <a:t>-чехи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VII</a:t>
            </a:r>
            <a:r>
              <a:rPr lang="ru-RU" sz="2400" b="1" dirty="0" smtClean="0">
                <a:solidFill>
                  <a:srgbClr val="C00000"/>
                </a:solidFill>
              </a:rPr>
              <a:t>-россияне (</a:t>
            </a:r>
            <a:r>
              <a:rPr lang="ru-RU" sz="2400" b="1" i="1" dirty="0" smtClean="0">
                <a:solidFill>
                  <a:srgbClr val="C00000"/>
                </a:solidFill>
              </a:rPr>
              <a:t>в среднем 7 часов в неделю на чтение) 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8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4896544" cy="35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-963488"/>
            <a:ext cx="7920880" cy="47525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 smtClean="0"/>
              <a:t>ЛИТЕРАТУРНЫЕ ОМОНИМЫ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4933422" cy="37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675724"/>
            <a:ext cx="7992888" cy="167315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Не только документ школьника об успеваемости, но и форма литературного произведения.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5256584" cy="400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48872" cy="194421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Не только результат умножения, но и плод труда писателя или поэта.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5" y="548680"/>
            <a:ext cx="7011005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Идеальная система информации 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sz="2400" b="1" dirty="0" smtClean="0"/>
              <a:t>писатель-фантаст </a:t>
            </a:r>
            <a:r>
              <a:rPr lang="ru-RU" sz="2400" b="1" dirty="0" err="1" smtClean="0"/>
              <a:t>Айзик</a:t>
            </a:r>
            <a:r>
              <a:rPr lang="ru-RU" sz="2400" b="1" dirty="0" smtClean="0"/>
              <a:t> Азимов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09443" y="2276872"/>
            <a:ext cx="7117178" cy="4248472"/>
          </a:xfrm>
        </p:spPr>
        <p:txBody>
          <a:bodyPr>
            <a:noAutofit/>
          </a:bodyPr>
          <a:lstStyle/>
          <a:p>
            <a:r>
              <a:rPr lang="ru-RU" sz="2600" b="1" u="sng" dirty="0" smtClean="0"/>
              <a:t>первое:</a:t>
            </a:r>
            <a:r>
              <a:rPr lang="ru-RU" sz="2600" b="1" dirty="0" smtClean="0"/>
              <a:t> доступность - пользоваться ею может каждый, даже неподготовленный человек;</a:t>
            </a:r>
          </a:p>
          <a:p>
            <a:r>
              <a:rPr lang="ru-RU" sz="2600" b="1" u="sng" dirty="0" smtClean="0"/>
              <a:t>второе</a:t>
            </a:r>
            <a:r>
              <a:rPr lang="ru-RU" sz="2600" b="1" dirty="0" smtClean="0"/>
              <a:t>: портативность - для ее использования не нужны никакие дополнительные устройства;</a:t>
            </a:r>
          </a:p>
          <a:p>
            <a:r>
              <a:rPr lang="ru-RU" sz="2600" b="1" u="sng" dirty="0" smtClean="0"/>
              <a:t>третье</a:t>
            </a:r>
            <a:r>
              <a:rPr lang="ru-RU" sz="2600" b="1" dirty="0" smtClean="0"/>
              <a:t>: надежность - информация хранится в ней постоянно и не исчезает из-за всяческих поломок.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18458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4464496" cy="386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6864" cy="194421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Не только тяжёлое событие, переживание, причиняющее нравственные страдания, но и род литературных произведений.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47978"/>
            <a:ext cx="3960440" cy="343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216024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 только специалист по раскрытию уголовных преступлений, но и литературное произведение, изображающее раскрытие запутанных преступлений.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24944"/>
            <a:ext cx="3888432" cy="33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872" cy="25922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Не только премьер-министр Великобритании - «железная леди» -, но и юная героиня Марка Твена, которой объяснился в любви Том </a:t>
            </a:r>
            <a:r>
              <a:rPr lang="ru-RU" sz="3200" b="1" dirty="0" err="1" smtClean="0"/>
              <a:t>Сойер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764704"/>
            <a:ext cx="7272808" cy="344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"/>
              </a:rPr>
              <a:t>     Из </a:t>
            </a:r>
            <a:r>
              <a:rPr lang="ru-RU" sz="2200" dirty="0">
                <a:latin typeface="Arial"/>
              </a:rPr>
              <a:t>всех проявлений человеческого творчества самое удивительное и достойное внимания — это книги. В книгах живут думы прошедших </a:t>
            </a:r>
            <a:r>
              <a:rPr lang="ru-RU" sz="2200" dirty="0" smtClean="0">
                <a:latin typeface="Arial"/>
              </a:rPr>
              <a:t>времён</a:t>
            </a:r>
            <a:r>
              <a:rPr lang="ru-RU" sz="2200" dirty="0">
                <a:latin typeface="Arial"/>
              </a:rPr>
              <a:t>; внятно и </a:t>
            </a:r>
            <a:r>
              <a:rPr lang="ru-RU" sz="2200" dirty="0" smtClean="0">
                <a:latin typeface="Arial"/>
              </a:rPr>
              <a:t>отчётливо </a:t>
            </a:r>
            <a:r>
              <a:rPr lang="ru-RU" sz="2200" dirty="0">
                <a:latin typeface="Arial"/>
              </a:rPr>
              <a:t>раздаются голоса людей, прах которых давно разлетелся, как сон. Все, что человечество совершило, передумало, все, чего оно достигло, — все это сохранилось, как бы волшебством, на страницах книг. </a:t>
            </a:r>
          </a:p>
          <a:p>
            <a:pPr algn="r"/>
            <a:r>
              <a:rPr lang="ru-RU" sz="2200" dirty="0" smtClean="0">
                <a:latin typeface="Arial"/>
              </a:rPr>
              <a:t>Томас </a:t>
            </a:r>
            <a:r>
              <a:rPr lang="ru-RU" sz="2200" dirty="0" err="1" smtClean="0">
                <a:latin typeface="Arial"/>
              </a:rPr>
              <a:t>Карлейль</a:t>
            </a:r>
            <a:endParaRPr lang="ru-RU" sz="2200" dirty="0" smtClean="0">
              <a:latin typeface="Arial"/>
            </a:endParaRPr>
          </a:p>
          <a:p>
            <a:pPr algn="r"/>
            <a:r>
              <a:rPr lang="ru-RU" sz="1600" dirty="0" smtClean="0">
                <a:latin typeface="Arial"/>
              </a:rPr>
              <a:t>(1795—1881</a:t>
            </a:r>
            <a:r>
              <a:rPr lang="ru-RU" sz="1600" dirty="0">
                <a:latin typeface="Arial"/>
              </a:rPr>
              <a:t>) — британский писатель, публицист</a:t>
            </a:r>
            <a:r>
              <a:rPr lang="ru-RU" sz="1600" dirty="0" smtClean="0">
                <a:latin typeface="Arial"/>
              </a:rPr>
              <a:t>, </a:t>
            </a:r>
            <a:r>
              <a:rPr lang="ru-RU" sz="1600" dirty="0">
                <a:latin typeface="Arial"/>
              </a:rPr>
              <a:t>историк и </a:t>
            </a:r>
            <a:r>
              <a:rPr lang="ru-RU" sz="1600" dirty="0" smtClean="0">
                <a:latin typeface="Arial"/>
              </a:rPr>
              <a:t>философ</a:t>
            </a:r>
            <a:r>
              <a:rPr lang="ru-RU" sz="2000" dirty="0" smtClean="0">
                <a:latin typeface="Arial"/>
              </a:rPr>
              <a:t>.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49080"/>
            <a:ext cx="3888432" cy="206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40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Почему необходимо читать?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125112" cy="41044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 Мир </a:t>
            </a:r>
            <a:r>
              <a:rPr lang="ru-RU" sz="2400" dirty="0" smtClean="0">
                <a:solidFill>
                  <a:schemeClr val="tx2"/>
                </a:solidFill>
              </a:rPr>
              <a:t>и жизнь легче понять через книгу. Чтение позволяет жить в собственной голове лучшее, ибо то, что на страницах книг другие действуют за нас, а мы это оцениваем.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Чтение </a:t>
            </a:r>
            <a:r>
              <a:rPr lang="ru-RU" sz="2400" dirty="0" smtClean="0">
                <a:solidFill>
                  <a:srgbClr val="7030A0"/>
                </a:solidFill>
              </a:rPr>
              <a:t>даёт больше чем кинофильмы: кинофильмы – конкретные версии с лицами и голосами актёров и актрис, тогда как книги позволяют взглянуть на ситуацию или персонажа с собственной точки зрения.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2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Почему необходимо читать?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125112" cy="41044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 Романы</a:t>
            </a:r>
            <a:r>
              <a:rPr lang="ru-RU" sz="2400" dirty="0" smtClean="0">
                <a:solidFill>
                  <a:srgbClr val="7030A0"/>
                </a:solidFill>
              </a:rPr>
              <a:t>, куда больше, чем кино или телефильм, позволяют пережить то, для чего не хватило бы жизни.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- Переворачивая каждую страницу с удивлением и удовольствием – мы как бы начинаем писать её заново, а англичане установили, что именно такое чтение – с удовольствием – снимает стресс.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2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Почему необходимо читать?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125112" cy="43204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- </a:t>
            </a:r>
            <a:r>
              <a:rPr lang="ru-RU" sz="2400" dirty="0" smtClean="0">
                <a:solidFill>
                  <a:schemeClr val="tx2"/>
                </a:solidFill>
              </a:rPr>
              <a:t>Книги – это двери, что выводят нас из четырёх стен. Они учат, воспитывают, с ними путешествуешь, проживаешь другие жизни, а свою умножаешь в тысячу раз.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-</a:t>
            </a:r>
            <a:r>
              <a:rPr lang="ru-RU" sz="2400" dirty="0" smtClean="0">
                <a:solidFill>
                  <a:schemeClr val="tx2"/>
                </a:solidFill>
              </a:rPr>
              <a:t> А ещё книги помогают справиться со многими неприятными вещами: одиночеством, плохим настроением, всевозможными переживаниями на любом фронте! Как же можно справиться со всем этим, не читая?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2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ЧИТАЙТЕ! </a:t>
            </a:r>
            <a:br>
              <a:rPr lang="ru-RU" sz="4000" b="1" dirty="0" smtClean="0"/>
            </a:br>
            <a:r>
              <a:rPr lang="ru-RU" sz="4000" b="1" dirty="0" smtClean="0"/>
              <a:t>ЧИТАЙТЕ КНИГИ!</a:t>
            </a:r>
            <a:endParaRPr lang="ru-RU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737" b="773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522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ptl.ru/book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13584"/>
            <a:ext cx="440546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6671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     Первые печатные книги стоили дорого, тиражи были небольшими - 2-5 тыс. экземпляров. Но техника развивалась, и тиражи возрастали. И вдруг в 1814 г. за один день продали 10 тыс. экземпляров одной книги - это была поэма Байрона “Корсар”!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    Как сейчас называют книги, которые продаются лучше других? 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4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6rasa.ru/wp-content/uploads/2012/07/20120926_img_others47adc0d81402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831641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76672"/>
            <a:ext cx="8316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Книга – это окно в новый, таинственный мир. Он зовёт нас в свои бескрайние просторы. Книги бывают разные: серьёзные и весёлые, поучительные и увлекательные. О чём же они рассказывают нам?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599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dick-k.narod.ru/Historical_Arts/Kulikovskaya_Battle/Kulikovskaya_battle_ti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572000" cy="367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20688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Исторические повествуют об истории наших предков, нашего Отечества, о подвигах защитников Родины.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06" y="2060848"/>
            <a:ext cx="4427984" cy="306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10"/>
            <a:ext cx="4180087" cy="335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4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ukinist.biz/pict/2008/29avg08/hudozhestvennaya_litera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97462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875936"/>
            <a:ext cx="5832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Художественная книга приглашает нас совершить удивительные путешествия в свой мир. Мы переживаем вместе с героями, радуемся их счастью, становимся невольными участниками событий. 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"/>
            <a:ext cx="280831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1272"/>
            <a:ext cx="2952328" cy="342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9426" y="0"/>
            <a:ext cx="295076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128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5r.ru/uploads/posts/2009-06/1245418209_bibli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4248472" cy="57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476672"/>
            <a:ext cx="309634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В 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переводе с греческого, слово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"библия" 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означает "книга, сочинение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".     Библия учит </a:t>
            </a:r>
            <a:r>
              <a:rPr lang="ru-RU" sz="2800" b="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добру, миру и любви. Она помогает нам познать Бога.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19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edding.ua/images_user/A-foto-for-zags/wed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1" y="1340769"/>
            <a:ext cx="8208912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   </a:t>
            </a:r>
            <a:r>
              <a:rPr lang="ru-RU" sz="4000" b="1" dirty="0" smtClean="0">
                <a:solidFill>
                  <a:srgbClr val="FF0000"/>
                </a:solidFill>
              </a:rPr>
              <a:t>ЛИТЕРАТУРНО-МАТЕМАТИЧЕСКАЯ ВИКТОРИНА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9475" y="5949280"/>
            <a:ext cx="2555776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6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edding.ua/images_user/A-foto-for-zags/wed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1" y="1340769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</a:t>
            </a:r>
            <a:r>
              <a:rPr lang="ru-RU" sz="3200" b="1" dirty="0" smtClean="0">
                <a:solidFill>
                  <a:srgbClr val="C00000"/>
                </a:solidFill>
              </a:rPr>
              <a:t>Какому русскому поэту принадлежат эти математические строки: «Мы почитаем всех нулями, а единицами себя»?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5949280"/>
            <a:ext cx="2555776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6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ешка">
  <a:themeElements>
    <a:clrScheme name="Веш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еш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ш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Вешка.thmx</Template>
  <TotalTime>332</TotalTime>
  <Words>800</Words>
  <Application>Microsoft Macintosh PowerPoint</Application>
  <PresentationFormat>Экран (4:3)</PresentationFormat>
  <Paragraphs>49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Вешка</vt:lpstr>
      <vt:lpstr>HOMO LEGENS –человек читающий</vt:lpstr>
      <vt:lpstr>Идеальная система информации  (писатель-фантаст Айзик Азимов)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Хорошая книга – мой спутник, мой друг, С тобой интересным бывает досуг, Мы время отлично проводим вдвоем  И наш разговор потихоньку ведем.</vt:lpstr>
      <vt:lpstr>Самая читающая страна</vt:lpstr>
      <vt:lpstr>ЛИТЕРАТУРНЫЕ ОМОНИМЫ</vt:lpstr>
      <vt:lpstr>Не только документ школьника об успеваемости, но и форма литературного произведения.</vt:lpstr>
      <vt:lpstr>Не только результат умножения, но и плод труда писателя или поэта.</vt:lpstr>
      <vt:lpstr>Не только тяжёлое событие, переживание, причиняющее нравственные страдания, но и род литературных произведений.</vt:lpstr>
      <vt:lpstr>Не только специалист по раскрытию уголовных преступлений, но и литературное произведение, изображающее раскрытие запутанных преступлений. </vt:lpstr>
      <vt:lpstr>Не только премьер-министр Великобритании - «железная леди» -, но и юная героиня Марка Твена, которой объяснился в любви Том Сойер. </vt:lpstr>
      <vt:lpstr>Презентация PowerPoint</vt:lpstr>
      <vt:lpstr>Почему необходимо читать?</vt:lpstr>
      <vt:lpstr>Почему необходимо читать?</vt:lpstr>
      <vt:lpstr>Почему необходимо читать?</vt:lpstr>
      <vt:lpstr>ЧИТАЙТЕ!  ЧИТАЙТЕ КНИГИ!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Olga</cp:lastModifiedBy>
  <cp:revision>38</cp:revision>
  <dcterms:created xsi:type="dcterms:W3CDTF">2012-12-01T09:00:09Z</dcterms:created>
  <dcterms:modified xsi:type="dcterms:W3CDTF">2017-05-18T09:53:10Z</dcterms:modified>
</cp:coreProperties>
</file>