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59" r:id="rId4"/>
    <p:sldId id="260" r:id="rId5"/>
    <p:sldId id="264" r:id="rId6"/>
    <p:sldId id="265" r:id="rId7"/>
    <p:sldId id="261" r:id="rId8"/>
    <p:sldId id="262" r:id="rId9"/>
    <p:sldId id="263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77F568-45A8-4BEA-A269-44BD6AC67631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3A0DED-C416-40FF-8420-D64C4BB35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163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3735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498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100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345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6210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103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28929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4080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1910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A0DED-C416-40FF-8420-D64C4BB351F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357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9825060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88339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519119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465377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874695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894786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170900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9382815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175965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315510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5344630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AFE92-4C2A-48AA-9F56-FEB0FA05FFC3}" type="datetimeFigureOut">
              <a:rPr lang="ru-RU" smtClean="0"/>
              <a:t>07.06.2023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A6C978-8B72-495E-9EB0-1C0CB087C6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59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google.com/url?q=http://sv-sidorov.ucoz.com/publ/organizacija_vospitatelnoj_raboty/uchebnye_materialy/vospitatelnaja_shou_tekhnologija/4-1-0-65&amp;sa=D&amp;ust=1487053797692000&amp;usg=AFQjCNHVhQz91hd_Lt5dFkSu7NXawyWYVQ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2"/>
          <a:srcRect l="18741" t="17028" r="5355" b="14859"/>
          <a:stretch/>
        </p:blipFill>
        <p:spPr>
          <a:xfrm>
            <a:off x="-11017" y="0"/>
            <a:ext cx="12192000" cy="685800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129166"/>
            <a:ext cx="12192000" cy="1930713"/>
          </a:xfrm>
        </p:spPr>
        <p:txBody>
          <a:bodyPr>
            <a:noAutofit/>
          </a:bodyPr>
          <a:lstStyle/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«Шоу-технология 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воспитательном процессе»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017" y="4381905"/>
            <a:ext cx="12192000" cy="991996"/>
          </a:xfrm>
        </p:spPr>
        <p:txBody>
          <a:bodyPr>
            <a:normAutofit/>
          </a:bodyPr>
          <a:lstStyle/>
          <a:p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методическое объединение педагогов отдела </a:t>
            </a:r>
          </a:p>
          <a:p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декоративно-прикладного и изобразительного творчества</a:t>
            </a:r>
            <a:endParaRPr lang="ru-RU" sz="2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Подзаголовок 4"/>
          <p:cNvSpPr txBox="1">
            <a:spLocks/>
          </p:cNvSpPr>
          <p:nvPr/>
        </p:nvSpPr>
        <p:spPr>
          <a:xfrm>
            <a:off x="0" y="6306682"/>
            <a:ext cx="12192000" cy="360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мая 2023 года</a:t>
            </a:r>
            <a:endParaRPr lang="ru-RU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Подзаголовок 4"/>
          <p:cNvSpPr txBox="1">
            <a:spLocks/>
          </p:cNvSpPr>
          <p:nvPr/>
        </p:nvSpPr>
        <p:spPr>
          <a:xfrm>
            <a:off x="6775373" y="5576337"/>
            <a:ext cx="5416627" cy="9919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Подготовил: </a:t>
            </a:r>
            <a:r>
              <a:rPr lang="ru-RU" sz="1800" i="1" dirty="0" smtClean="0"/>
              <a:t>Сморкалова Н.А., методист</a:t>
            </a:r>
            <a:endParaRPr lang="ru-RU" sz="1800" i="1" dirty="0"/>
          </a:p>
        </p:txBody>
      </p:sp>
      <p:pic>
        <p:nvPicPr>
          <p:cNvPr id="41" name="Рисунок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01" y="270387"/>
            <a:ext cx="2050259" cy="2079187"/>
          </a:xfrm>
          <a:prstGeom prst="rect">
            <a:avLst/>
          </a:prstGeom>
        </p:spPr>
      </p:pic>
      <p:sp>
        <p:nvSpPr>
          <p:cNvPr id="8" name="Подзаголовок 4"/>
          <p:cNvSpPr txBox="1">
            <a:spLocks/>
          </p:cNvSpPr>
          <p:nvPr/>
        </p:nvSpPr>
        <p:spPr>
          <a:xfrm>
            <a:off x="297456" y="1185368"/>
            <a:ext cx="12192000" cy="9919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50000"/>
              </a:lnSpc>
            </a:pPr>
            <a:r>
              <a:rPr lang="ru-RU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Муниципальное бюджетное учреждение </a:t>
            </a:r>
            <a:r>
              <a:rPr lang="ru-RU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дополнительного </a:t>
            </a:r>
            <a:r>
              <a:rPr lang="ru-RU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образования</a:t>
            </a:r>
          </a:p>
          <a:p>
            <a:pPr>
              <a:lnSpc>
                <a:spcPct val="50000"/>
              </a:lnSpc>
            </a:pPr>
            <a:r>
              <a:rPr lang="ru-RU" sz="1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«Центр детского творчества «Металлург» </a:t>
            </a:r>
            <a:r>
              <a:rPr lang="ru-RU" sz="1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г.о.Самара</a:t>
            </a:r>
            <a:endParaRPr lang="ru-RU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328166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81988" y="1012671"/>
            <a:ext cx="11698995" cy="615376"/>
          </a:xfrm>
        </p:spPr>
        <p:txBody>
          <a:bodyPr anchor="t">
            <a:no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Источники литературы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1988" y="2060798"/>
            <a:ext cx="11173858" cy="3367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i="1" dirty="0" smtClean="0"/>
              <a:t> </a:t>
            </a:r>
            <a:r>
              <a:rPr lang="ru-RU" sz="2400" i="1" dirty="0" err="1" smtClean="0"/>
              <a:t>Бабанский</a:t>
            </a:r>
            <a:r>
              <a:rPr lang="ru-RU" sz="2400" i="1" dirty="0" smtClean="0"/>
              <a:t> </a:t>
            </a:r>
            <a:r>
              <a:rPr lang="ru-RU" sz="2400" i="1" dirty="0"/>
              <a:t>Ю. К. Методические основы оптимизации учебно-воспитательного процесса. 1982 г.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i="1" dirty="0" smtClean="0"/>
              <a:t> Воспитательная </a:t>
            </a:r>
            <a:r>
              <a:rPr lang="ru-RU" sz="2400" i="1" dirty="0"/>
              <a:t>шоу-технология [Электронный ресурс] // Сидоров С.В. Сайт педагога-исследователя. – Режим доступа: </a:t>
            </a:r>
            <a:r>
              <a:rPr lang="ru-RU" sz="2400" i="1" dirty="0">
                <a:hlinkClick r:id="rId4"/>
              </a:rPr>
              <a:t>http://</a:t>
            </a:r>
            <a:r>
              <a:rPr lang="ru-RU" sz="2400" i="1" dirty="0" smtClean="0">
                <a:hlinkClick r:id="rId4"/>
              </a:rPr>
              <a:t>sv-sidorov.ucoz.com/publ/organizacija_vospitatelnoj_raboty/uchebnye_materialy/vospitatelnaja_shou_tekhnologija/4-1-0-65</a:t>
            </a:r>
            <a:endParaRPr lang="ru-RU" sz="2400" i="1" dirty="0" smtClean="0"/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i="1" dirty="0" smtClean="0"/>
              <a:t> </a:t>
            </a:r>
            <a:r>
              <a:rPr lang="ru-RU" sz="2400" i="1" dirty="0" err="1" smtClean="0"/>
              <a:t>Кукушин</a:t>
            </a:r>
            <a:r>
              <a:rPr lang="ru-RU" sz="2400" i="1" dirty="0" smtClean="0"/>
              <a:t> </a:t>
            </a:r>
            <a:r>
              <a:rPr lang="ru-RU" sz="2400" i="1" dirty="0"/>
              <a:t>В. С. Теория и методика обучения. – Ростов-на-Дону: Феникс, 2005</a:t>
            </a:r>
            <a:r>
              <a:rPr lang="ru-RU" sz="2400" i="1" dirty="0" smtClean="0"/>
              <a:t>.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ru-RU" sz="2400" i="1" dirty="0" smtClean="0"/>
              <a:t> Поляков </a:t>
            </a:r>
            <a:r>
              <a:rPr lang="ru-RU" sz="2400" i="1" dirty="0"/>
              <a:t>С.Д. Воспитательные технологии. – М., 2003.</a:t>
            </a:r>
          </a:p>
        </p:txBody>
      </p:sp>
    </p:spTree>
    <p:extLst>
      <p:ext uri="{BB962C8B-B14F-4D97-AF65-F5344CB8AC3E}">
        <p14:creationId xmlns:p14="http://schemas.microsoft.com/office/powerpoint/2010/main" val="393015749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718412" y="1927071"/>
            <a:ext cx="6689993" cy="615376"/>
          </a:xfrm>
        </p:spPr>
        <p:txBody>
          <a:bodyPr anchor="t">
            <a:noAutofit/>
          </a:bodyPr>
          <a:lstStyle/>
          <a:p>
            <a:pPr algn="ctr"/>
            <a:r>
              <a:rPr lang="ru-RU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</a:t>
            </a:r>
            <a:br>
              <a:rPr lang="ru-RU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8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внимание!</a:t>
            </a:r>
            <a:endParaRPr lang="ru-RU" sz="8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2095381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93005" y="1012671"/>
            <a:ext cx="11698995" cy="615376"/>
          </a:xfrm>
        </p:spPr>
        <p:txBody>
          <a:bodyPr anchor="t">
            <a:no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Отличительные особенности </a:t>
            </a:r>
            <a:b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шоу-технологии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0123" y="2757563"/>
            <a:ext cx="9665465" cy="13460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3600" i="1" dirty="0"/>
              <a:t>деление участников на выступающих («сцену») и зрителей («зал»);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3600" i="1" dirty="0"/>
              <a:t>соревновательность на сцене;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3600" i="1" dirty="0"/>
              <a:t>подготовленный организаторами сценарий шоу-программы.</a:t>
            </a:r>
          </a:p>
        </p:txBody>
      </p:sp>
    </p:spTree>
    <p:extLst>
      <p:ext uri="{BB962C8B-B14F-4D97-AF65-F5344CB8AC3E}">
        <p14:creationId xmlns:p14="http://schemas.microsoft.com/office/powerpoint/2010/main" val="277775745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81988" y="1012671"/>
            <a:ext cx="11698995" cy="615376"/>
          </a:xfrm>
        </p:spPr>
        <p:txBody>
          <a:bodyPr anchor="t">
            <a:no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Отличительные особенности </a:t>
            </a:r>
            <a:b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шоу-технологии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5789" y="2639150"/>
            <a:ext cx="5389084" cy="28418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ЦЕЛИ (они же- результаты): 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800" i="1" dirty="0"/>
              <a:t>для «зала»- опыт эмоционального реагирования </a:t>
            </a:r>
            <a:r>
              <a:rPr lang="ru-RU" sz="2800" i="1" dirty="0" smtClean="0"/>
              <a:t>в </a:t>
            </a:r>
            <a:r>
              <a:rPr lang="ru-RU" sz="2800" i="1" dirty="0"/>
              <a:t>культурных формах; </a:t>
            </a:r>
          </a:p>
          <a:p>
            <a:pPr marL="342900" indent="-342900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800" i="1" dirty="0" smtClean="0"/>
              <a:t>для </a:t>
            </a:r>
            <a:r>
              <a:rPr lang="ru-RU" sz="2800" i="1" dirty="0"/>
              <a:t>«сцены»- опыт индивидуальной и коллективной публичной </a:t>
            </a:r>
            <a:r>
              <a:rPr lang="ru-RU" sz="2800" i="1" dirty="0" err="1" smtClean="0"/>
              <a:t>соревновательности</a:t>
            </a:r>
            <a:r>
              <a:rPr lang="ru-RU" sz="2800" i="1" dirty="0" smtClean="0"/>
              <a:t>.</a:t>
            </a:r>
            <a:endParaRPr lang="ru-RU" sz="28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939928" y="2639150"/>
            <a:ext cx="6096000" cy="51337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ЭФФЕКТЫ (непланируемые результаты</a:t>
            </a:r>
            <a:r>
              <a:rPr lang="ru-RU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ru-RU" sz="2800" i="1" dirty="0" smtClean="0"/>
              <a:t>зависят от особенностей </a:t>
            </a:r>
            <a:r>
              <a:rPr lang="ru-RU" sz="2800" i="1" dirty="0"/>
              <a:t>участников «зала» и «сцены</a:t>
            </a:r>
            <a:r>
              <a:rPr lang="ru-RU" sz="2800" i="1" dirty="0" smtClean="0"/>
              <a:t>», от ведущих, от </a:t>
            </a:r>
            <a:r>
              <a:rPr lang="ru-RU" sz="2800" i="1" dirty="0"/>
              <a:t>обстановки и пр. </a:t>
            </a:r>
            <a:endParaRPr lang="ru-RU" sz="2800" i="1" dirty="0" smtClean="0"/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Например</a:t>
            </a:r>
            <a:r>
              <a:rPr lang="ru-RU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кто-то откроет в себе по ходу шоу сценические, юмористические, организаторские, или ещё какие-то способности. И </a:t>
            </a:r>
            <a:r>
              <a:rPr lang="ru-RU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- </a:t>
            </a:r>
            <a:r>
              <a:rPr lang="ru-RU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важное педагогическое следствие; прогнозировать его можно, но специально и жёстко планировать в качестве цели – вряд ли возможно.</a:t>
            </a:r>
          </a:p>
        </p:txBody>
      </p:sp>
    </p:spTree>
    <p:extLst>
      <p:ext uri="{BB962C8B-B14F-4D97-AF65-F5344CB8AC3E}">
        <p14:creationId xmlns:p14="http://schemas.microsoft.com/office/powerpoint/2010/main" val="3964307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81988" y="1012671"/>
            <a:ext cx="11698995" cy="615376"/>
          </a:xfrm>
        </p:spPr>
        <p:txBody>
          <a:bodyPr anchor="t">
            <a:no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Шоу-технология. Этапы работы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2738" y="1954581"/>
            <a:ext cx="11624630" cy="28418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indent="-514350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шоу-программы. </a:t>
            </a:r>
            <a:endParaRPr lang="ru-RU" sz="3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ru-RU" sz="2400" i="1" dirty="0" smtClean="0"/>
              <a:t>Решение </a:t>
            </a:r>
            <a:r>
              <a:rPr lang="ru-RU" sz="2400" i="1" dirty="0"/>
              <a:t>принимается организатором или группой организаторов (педагогом, группой учеников-активистов и т.п.) на основе некоторых исходных идей (исходными идеями могут служить, например, форма популярной телеигры, идеи празднования знаменательной даты, следования доброй школьной традиции и т.д.). Планирование осуществляется педагогом или небольшой </a:t>
            </a:r>
            <a:r>
              <a:rPr lang="ru-RU" sz="2400" i="1" dirty="0" smtClean="0"/>
              <a:t>рабочей группой</a:t>
            </a:r>
            <a:r>
              <a:rPr lang="ru-RU" sz="2400" i="1" dirty="0"/>
              <a:t>. Будущие участники к выдвижению идей и планированию шоу не привлекаются, но могут участвовать в творческой подготовке шоу по заданиям организаторов.</a:t>
            </a:r>
          </a:p>
          <a:p>
            <a:pPr>
              <a:lnSpc>
                <a:spcPct val="90000"/>
              </a:lnSpc>
            </a:pPr>
            <a:endParaRPr lang="ru-RU" sz="1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Задачами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организаторов на этом этапе являются: </a:t>
            </a:r>
            <a:endParaRPr lang="ru-RU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2400" i="1" dirty="0" smtClean="0"/>
              <a:t>разработка сценария </a:t>
            </a:r>
            <a:r>
              <a:rPr lang="ru-RU" sz="2400" i="1" dirty="0"/>
              <a:t>шоу;  </a:t>
            </a:r>
            <a:endParaRPr lang="ru-RU" sz="2400" i="1" dirty="0" smtClean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2400" i="1" dirty="0" smtClean="0"/>
              <a:t>использование </a:t>
            </a:r>
            <a:r>
              <a:rPr lang="ru-RU" sz="2400" i="1" dirty="0"/>
              <a:t>технических средств (аудио- и видеотехники, освещения) и т. д</a:t>
            </a:r>
            <a:r>
              <a:rPr lang="ru-RU" sz="2400" i="1" dirty="0" smtClean="0"/>
              <a:t>.;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ü"/>
            </a:pPr>
            <a:r>
              <a:rPr lang="ru-RU" sz="2400" i="1" dirty="0" smtClean="0"/>
              <a:t>подготовка «сцены», «зала», </a:t>
            </a:r>
            <a:r>
              <a:rPr lang="ru-RU" sz="2400" i="1" dirty="0"/>
              <a:t>ведущего, процедуры оценивания, оформления.</a:t>
            </a:r>
          </a:p>
        </p:txBody>
      </p:sp>
    </p:spTree>
    <p:extLst>
      <p:ext uri="{BB962C8B-B14F-4D97-AF65-F5344CB8AC3E}">
        <p14:creationId xmlns:p14="http://schemas.microsoft.com/office/powerpoint/2010/main" val="24851102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81988" y="1012671"/>
            <a:ext cx="11698995" cy="615376"/>
          </a:xfrm>
        </p:spPr>
        <p:txBody>
          <a:bodyPr anchor="t">
            <a:no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Шоу-технология. Этапы работы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3755" y="1932548"/>
            <a:ext cx="11525479" cy="28418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indent="-514350" algn="just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шоу-программы. </a:t>
            </a:r>
            <a:endParaRPr lang="ru-RU" sz="3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90000"/>
              </a:lnSpc>
            </a:pPr>
            <a:endParaRPr lang="ru-RU" sz="1600" i="1" dirty="0" smtClean="0"/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по подготовке «сцены», «зала»,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ведущего, процедуры оценивания, 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оформления:</a:t>
            </a: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«СЦЕНА»: </a:t>
            </a:r>
            <a:r>
              <a:rPr lang="ru-RU" sz="2200" i="1" dirty="0" smtClean="0"/>
              <a:t>учесть - принцип </a:t>
            </a:r>
            <a:r>
              <a:rPr lang="ru-RU" sz="2200" i="1" dirty="0"/>
              <a:t>отбора участников (</a:t>
            </a:r>
            <a:r>
              <a:rPr lang="ru-RU" sz="2200" i="1" dirty="0" smtClean="0"/>
              <a:t>добровольность, особые </a:t>
            </a:r>
            <a:r>
              <a:rPr lang="ru-RU" sz="2200" i="1" dirty="0"/>
              <a:t>категории: спортсмены, музыканты, и др.); - </a:t>
            </a:r>
            <a:r>
              <a:rPr lang="ru-RU" sz="2200" i="1" dirty="0" smtClean="0"/>
              <a:t>сбор </a:t>
            </a:r>
            <a:r>
              <a:rPr lang="ru-RU" sz="2200" i="1" dirty="0"/>
              <a:t>участников: объяснение задач, формы шоу; настрой на участие; формирование команд (если надо); домашнее задание (если надо); </a:t>
            </a:r>
            <a:r>
              <a:rPr lang="ru-RU" sz="2200" i="1" dirty="0" smtClean="0"/>
              <a:t>- помощь </a:t>
            </a:r>
            <a:r>
              <a:rPr lang="ru-RU" sz="2200" i="1" dirty="0"/>
              <a:t>(текущая) в подготовке участникам или командам</a:t>
            </a:r>
            <a:r>
              <a:rPr lang="ru-RU" sz="2200" i="1" dirty="0" smtClean="0"/>
              <a:t>.</a:t>
            </a: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«ЗАЛ»: </a:t>
            </a:r>
            <a:r>
              <a:rPr lang="ru-RU" sz="2200" i="1" dirty="0" smtClean="0"/>
              <a:t>учесть - решение </a:t>
            </a:r>
            <a:r>
              <a:rPr lang="ru-RU" sz="2200" i="1" dirty="0"/>
              <a:t>о способе формирования «зала» (по билетам, квотам, табличкам, свободно), - </a:t>
            </a:r>
            <a:r>
              <a:rPr lang="ru-RU" sz="2200" i="1" dirty="0" smtClean="0"/>
              <a:t>структура </a:t>
            </a:r>
            <a:r>
              <a:rPr lang="ru-RU" sz="2200" i="1" dirty="0"/>
              <a:t>«зала» (как рассадить: младшие, старшие, гости, учителя, жюри, болельщики разных команд), </a:t>
            </a:r>
            <a:r>
              <a:rPr lang="ru-RU" sz="2200" i="1" dirty="0" smtClean="0"/>
              <a:t>- настрой </a:t>
            </a:r>
            <a:r>
              <a:rPr lang="ru-RU" sz="2200" i="1" dirty="0"/>
              <a:t>«зала» (обращение к зрителям: в плакатах оформления зала, в билетах-памятках и пр.; введение специальных правил для зала: что позволено, что приветствуется; символика участия), </a:t>
            </a:r>
            <a:r>
              <a:rPr lang="ru-RU" sz="2200" i="1" dirty="0" smtClean="0"/>
              <a:t>- роль </a:t>
            </a:r>
            <a:r>
              <a:rPr lang="ru-RU" sz="2200" i="1" dirty="0"/>
              <a:t>«зала» в шоу, задания, участие.</a:t>
            </a:r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ru-RU" sz="2400" i="1" dirty="0" smtClean="0"/>
              <a:t> 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97063622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81988" y="1012671"/>
            <a:ext cx="11698995" cy="615376"/>
          </a:xfrm>
        </p:spPr>
        <p:txBody>
          <a:bodyPr anchor="t">
            <a:no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Шоу-технология. Этапы работы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83755" y="1932548"/>
            <a:ext cx="11217005" cy="28418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514350" indent="-514350" algn="just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шоу-программы. </a:t>
            </a:r>
            <a:endParaRPr lang="ru-RU" sz="3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90000"/>
              </a:lnSpc>
            </a:pPr>
            <a:endParaRPr lang="ru-RU" sz="1600" i="1" dirty="0" smtClean="0"/>
          </a:p>
          <a:p>
            <a:pPr algn="just">
              <a:lnSpc>
                <a:spcPct val="90000"/>
              </a:lnSpc>
              <a:spcAft>
                <a:spcPts val="600"/>
              </a:spcAft>
            </a:pP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 по подготовке «сцены», «зала»,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ведущего, процедуры оценивания, 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оформления:</a:t>
            </a:r>
          </a:p>
          <a:p>
            <a:pPr marL="342900" indent="-34290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ВЕДУЩИЙ(ИЕ): </a:t>
            </a:r>
            <a:r>
              <a:rPr lang="ru-RU" sz="2200" i="1" dirty="0" smtClean="0"/>
              <a:t>- выбрать ведущего, - разработка </a:t>
            </a:r>
            <a:r>
              <a:rPr lang="ru-RU" sz="2200" i="1" dirty="0"/>
              <a:t>программы и образа ведущего, </a:t>
            </a:r>
            <a:r>
              <a:rPr lang="ru-RU" sz="2200" i="1" dirty="0" smtClean="0"/>
              <a:t>                             - репетиция </a:t>
            </a:r>
            <a:r>
              <a:rPr lang="ru-RU" sz="2200" i="1" dirty="0"/>
              <a:t>ведения </a:t>
            </a:r>
            <a:r>
              <a:rPr lang="ru-RU" sz="2200" i="1" dirty="0" smtClean="0"/>
              <a:t>по сценарию.</a:t>
            </a:r>
          </a:p>
          <a:p>
            <a:pPr marL="342900" indent="-34290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ОЦЕНИВАНИЕ</a:t>
            </a:r>
            <a:r>
              <a:rPr lang="ru-RU" sz="2200" i="1" dirty="0" smtClean="0"/>
              <a:t>: учесть - </a:t>
            </a:r>
            <a:r>
              <a:rPr lang="ru-RU" sz="2200" i="1" dirty="0"/>
              <a:t>что и как оценивается (</a:t>
            </a:r>
            <a:r>
              <a:rPr lang="ru-RU" sz="2200" i="1" dirty="0" smtClean="0"/>
              <a:t>критерии оценивания), - кто </a:t>
            </a:r>
            <a:r>
              <a:rPr lang="ru-RU" sz="2200" i="1" dirty="0"/>
              <a:t>и когда (жюри, зал, ведущий…), - </a:t>
            </a:r>
            <a:r>
              <a:rPr lang="ru-RU" sz="2200" i="1" dirty="0" smtClean="0"/>
              <a:t>техника </a:t>
            </a:r>
            <a:r>
              <a:rPr lang="ru-RU" sz="2200" i="1" dirty="0"/>
              <a:t>оценивания (бланки, карточки, таблицы, жетоны…), - </a:t>
            </a:r>
            <a:r>
              <a:rPr lang="ru-RU" sz="2200" i="1" dirty="0" smtClean="0"/>
              <a:t>способы</a:t>
            </a:r>
            <a:r>
              <a:rPr lang="ru-RU" sz="2200" i="1" dirty="0"/>
              <a:t>, формы предъявления оценок, - </a:t>
            </a:r>
            <a:r>
              <a:rPr lang="ru-RU" sz="2200" i="1" dirty="0" smtClean="0"/>
              <a:t> награждение</a:t>
            </a:r>
            <a:r>
              <a:rPr lang="ru-RU" sz="2200" i="1" dirty="0"/>
              <a:t>.</a:t>
            </a:r>
          </a:p>
          <a:p>
            <a:pPr marL="342900" indent="-342900" algn="just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ОФОРМЛЕНИЕ: </a:t>
            </a:r>
            <a:r>
              <a:rPr lang="ru-RU" sz="2200" i="1" dirty="0" smtClean="0"/>
              <a:t>локации для оформления - сцена</a:t>
            </a:r>
            <a:r>
              <a:rPr lang="ru-RU" sz="2200" i="1" dirty="0"/>
              <a:t>, зал, место жюри, вход в </a:t>
            </a:r>
            <a:r>
              <a:rPr lang="ru-RU" sz="2200" i="1" dirty="0" smtClean="0"/>
              <a:t>зал, </a:t>
            </a:r>
            <a:r>
              <a:rPr lang="ru-RU" sz="2200" i="1" dirty="0"/>
              <a:t>- зачем: создать настроение на </a:t>
            </a:r>
            <a:r>
              <a:rPr lang="ru-RU" sz="2200" i="1" dirty="0" smtClean="0"/>
              <a:t>шоу, художественный замысел оформления.</a:t>
            </a:r>
            <a:endParaRPr lang="ru-RU" sz="2200" i="1" dirty="0"/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94090416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81988" y="1012671"/>
            <a:ext cx="11698995" cy="615376"/>
          </a:xfrm>
        </p:spPr>
        <p:txBody>
          <a:bodyPr anchor="t">
            <a:no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Шоу-технология. Этапы работы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61722" y="1833396"/>
            <a:ext cx="11547512" cy="28418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шоу.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механизмы успешной реализации шоу-программы:</a:t>
            </a:r>
          </a:p>
          <a:p>
            <a:pPr marL="342900" indent="-342900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«Эмоциональное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заражение» 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(передача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эмоций от человека к 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человеку) </a:t>
            </a:r>
            <a:r>
              <a:rPr lang="ru-RU" sz="2400" i="1" dirty="0" smtClean="0"/>
              <a:t>усиливается за счёт особенности </a:t>
            </a:r>
            <a:r>
              <a:rPr lang="ru-RU" sz="2400" i="1" dirty="0"/>
              <a:t>внешности, </a:t>
            </a:r>
            <a:r>
              <a:rPr lang="ru-RU" sz="2400" i="1" dirty="0" smtClean="0"/>
              <a:t>поведения и речи ведущих, акустики, музыки и света и оформления, общих символов: </a:t>
            </a:r>
            <a:r>
              <a:rPr lang="ru-RU" sz="2400" i="1" dirty="0"/>
              <a:t>эмблемы, флаги, элементы </a:t>
            </a:r>
            <a:r>
              <a:rPr lang="ru-RU" sz="2400" i="1" dirty="0" smtClean="0"/>
              <a:t>одежды.</a:t>
            </a:r>
          </a:p>
          <a:p>
            <a:pPr marL="342900" indent="-342900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Соревновательность </a:t>
            </a:r>
            <a:r>
              <a:rPr lang="ru-RU" sz="2400" i="1" dirty="0"/>
              <a:t>закладывается в условиях участия. Стимулируется специальным табло, вручением знаков, реакцией зрителей, и </a:t>
            </a:r>
            <a:r>
              <a:rPr lang="ru-RU" sz="2400" i="1" dirty="0" smtClean="0"/>
              <a:t>пр.</a:t>
            </a:r>
          </a:p>
          <a:p>
            <a:pPr marL="342900" indent="-342900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Импровизиция  (когда на сцене надо что-то доделать, додумать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  <a:r>
              <a:rPr lang="ru-RU" sz="2400" i="1" dirty="0" smtClean="0"/>
              <a:t>создаёт интригу для </a:t>
            </a:r>
            <a:r>
              <a:rPr lang="ru-RU" sz="2400" i="1" dirty="0"/>
              <a:t>зала, уменьшает психологические барьеры</a:t>
            </a:r>
            <a:r>
              <a:rPr lang="ru-RU" sz="2400" i="1" dirty="0" smtClean="0"/>
              <a:t>.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108771455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81988" y="1012671"/>
            <a:ext cx="11698995" cy="615376"/>
          </a:xfrm>
        </p:spPr>
        <p:txBody>
          <a:bodyPr anchor="t">
            <a:no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Шоу-технология. Этапы работы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0547" y="1833396"/>
            <a:ext cx="11128871" cy="28418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</a:t>
            </a: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Проведение </a:t>
            </a: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шоу. 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spcAft>
                <a:spcPts val="600"/>
              </a:spcAft>
            </a:pPr>
            <a:r>
              <a:rPr lang="ru-RU" sz="2200" i="1" dirty="0" smtClean="0"/>
              <a:t>Включает три части: </a:t>
            </a: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Запуск </a:t>
            </a:r>
            <a:r>
              <a:rPr lang="ru-RU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организационное начало шоу.</a:t>
            </a:r>
            <a:r>
              <a:rPr lang="ru-RU" sz="2200" i="1" dirty="0"/>
              <a:t> Задачи запуска: создать определённый эмоциональный настрой </a:t>
            </a:r>
            <a:r>
              <a:rPr lang="ru-RU" sz="2200" i="1" dirty="0" smtClean="0"/>
              <a:t>участников, обозначить </a:t>
            </a:r>
            <a:r>
              <a:rPr lang="ru-RU" sz="2200" i="1" dirty="0"/>
              <a:t>цель на эмоциональном уровне, представить всех, заявить правила</a:t>
            </a:r>
            <a:r>
              <a:rPr lang="ru-RU" sz="2200" i="1" dirty="0" smtClean="0"/>
              <a:t>. Решение </a:t>
            </a:r>
            <a:r>
              <a:rPr lang="ru-RU" sz="2200" i="1" dirty="0"/>
              <a:t>этих задач возлагается на ведущего</a:t>
            </a:r>
            <a:r>
              <a:rPr lang="ru-RU" sz="2200" i="1" dirty="0" smtClean="0"/>
              <a:t>.</a:t>
            </a: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Основная часть шоу-программы </a:t>
            </a:r>
            <a:r>
              <a:rPr lang="ru-RU" sz="2200" i="1" dirty="0"/>
              <a:t>состоит из чередующихся конкурсов и </a:t>
            </a:r>
            <a:r>
              <a:rPr lang="ru-RU" sz="2200" i="1" dirty="0" err="1"/>
              <a:t>оцениваний</a:t>
            </a:r>
            <a:r>
              <a:rPr lang="ru-RU" sz="2200" i="1" dirty="0"/>
              <a:t>, а параллельно с ними разворачивается сценическое действо, которое поддерживает интерес зрителей и включает их в происходящее на сцене. Оценивание заданий может производиться </a:t>
            </a:r>
            <a:r>
              <a:rPr lang="ru-RU" sz="2200" i="1" dirty="0" smtClean="0"/>
              <a:t>жюри либо </a:t>
            </a:r>
            <a:r>
              <a:rPr lang="ru-RU" sz="2200" i="1" dirty="0"/>
              <a:t>всеми зрителями </a:t>
            </a:r>
            <a:r>
              <a:rPr lang="ru-RU" sz="2200" i="1" dirty="0" smtClean="0"/>
              <a:t>жетонами, аплодисментами и другими способами.</a:t>
            </a:r>
          </a:p>
          <a:p>
            <a:pPr marL="342900" indent="-342900" algn="just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2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Финал </a:t>
            </a:r>
            <a:r>
              <a:rPr lang="ru-RU" sz="2200" i="1" dirty="0" smtClean="0"/>
              <a:t>- кроме </a:t>
            </a:r>
            <a:r>
              <a:rPr lang="ru-RU" sz="2200" i="1" dirty="0"/>
              <a:t>итогового оценивания, </a:t>
            </a:r>
            <a:r>
              <a:rPr lang="ru-RU" sz="2200" i="1" dirty="0" smtClean="0"/>
              <a:t>необходимо смягчить соревновательность, т.е. </a:t>
            </a:r>
            <a:r>
              <a:rPr lang="ru-RU" sz="2200" i="1" dirty="0"/>
              <a:t>«объединить сцену</a:t>
            </a:r>
            <a:r>
              <a:rPr lang="ru-RU" sz="2200" i="1" dirty="0" smtClean="0"/>
              <a:t>», «объединить </a:t>
            </a:r>
            <a:r>
              <a:rPr lang="ru-RU" sz="2200" i="1" dirty="0"/>
              <a:t>сцену и зал»- </a:t>
            </a:r>
            <a:r>
              <a:rPr lang="ru-RU" sz="2200" i="1" dirty="0" smtClean="0"/>
              <a:t>рукопожатия, общая </a:t>
            </a:r>
            <a:r>
              <a:rPr lang="ru-RU" sz="2200" i="1" dirty="0"/>
              <a:t>песня, </a:t>
            </a:r>
            <a:r>
              <a:rPr lang="ru-RU" sz="2200" i="1" dirty="0" smtClean="0"/>
              <a:t>хоровод и </a:t>
            </a:r>
            <a:r>
              <a:rPr lang="ru-RU" sz="2200" i="1" dirty="0"/>
              <a:t>пр.</a:t>
            </a:r>
            <a:endParaRPr lang="ru-RU" sz="2400" i="1" dirty="0" smtClean="0"/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2400" i="1" dirty="0"/>
          </a:p>
        </p:txBody>
      </p:sp>
    </p:spTree>
    <p:extLst>
      <p:ext uri="{BB962C8B-B14F-4D97-AF65-F5344CB8AC3E}">
        <p14:creationId xmlns:p14="http://schemas.microsoft.com/office/powerpoint/2010/main" val="329333299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/>
          <p:cNvPicPr>
            <a:picLocks noChangeAspect="1"/>
          </p:cNvPicPr>
          <p:nvPr/>
        </p:nvPicPr>
        <p:blipFill rotWithShape="1">
          <a:blip r:embed="rId3"/>
          <a:srcRect l="18741" t="17028" r="5355" b="14859"/>
          <a:stretch/>
        </p:blipFill>
        <p:spPr>
          <a:xfrm>
            <a:off x="-11017" y="1568"/>
            <a:ext cx="12192000" cy="685800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81988" y="1012671"/>
            <a:ext cx="11698995" cy="615376"/>
          </a:xfrm>
        </p:spPr>
        <p:txBody>
          <a:bodyPr anchor="t">
            <a:no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Шоу-технология. Этапы работы</a:t>
            </a:r>
            <a:endParaRPr lang="ru-RU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20547" y="1943564"/>
            <a:ext cx="11128871" cy="16259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Анализ итогов. </a:t>
            </a:r>
            <a:endParaRPr lang="ru-RU" sz="32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2400" i="1" dirty="0"/>
              <a:t>Проводится на уровне его организаторов (педагогов и актива). Рядовые участники в анализ не включаются</a:t>
            </a:r>
            <a:r>
              <a:rPr lang="ru-RU" sz="2400" i="1" dirty="0" smtClean="0"/>
              <a:t>.</a:t>
            </a:r>
            <a:endParaRPr lang="ru-RU" sz="2400" i="1" dirty="0"/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</a:pP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шоу-программам не относятся:</a:t>
            </a:r>
          </a:p>
          <a:p>
            <a:pPr marL="457200" indent="-457200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обычный концерт (т.к. нет </a:t>
            </a:r>
            <a:r>
              <a:rPr lang="ru-RU" sz="2400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соревновательности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</a:t>
            </a:r>
          </a:p>
          <a:p>
            <a:pPr marL="457200" indent="-457200"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ü"/>
            </a:pP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классическая новогодняя ёлка (т.к. нет четкого деления на «сцену» и «зал»)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94712603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864</Words>
  <Application>Microsoft Office PowerPoint</Application>
  <PresentationFormat>Широкоэкранный</PresentationFormat>
  <Paragraphs>78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Тема Office</vt:lpstr>
      <vt:lpstr>«Шоу-технология  в воспитательном процессе»</vt:lpstr>
      <vt:lpstr>Отличительные особенности  шоу-технологии</vt:lpstr>
      <vt:lpstr>Отличительные особенности  шоу-технологии</vt:lpstr>
      <vt:lpstr>Шоу-технология. Этапы работы</vt:lpstr>
      <vt:lpstr>Шоу-технология. Этапы работы</vt:lpstr>
      <vt:lpstr>Шоу-технология. Этапы работы</vt:lpstr>
      <vt:lpstr>Шоу-технология. Этапы работы</vt:lpstr>
      <vt:lpstr>Шоу-технология. Этапы работы</vt:lpstr>
      <vt:lpstr>Шоу-технология. Этапы работы</vt:lpstr>
      <vt:lpstr>Источники литературы</vt:lpstr>
      <vt:lpstr>Спасибо 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«Шоу-технология  в воспитательном процессе»</dc:title>
  <dc:creator>root</dc:creator>
  <cp:lastModifiedBy>root</cp:lastModifiedBy>
  <cp:revision>17</cp:revision>
  <dcterms:created xsi:type="dcterms:W3CDTF">2023-05-23T08:49:17Z</dcterms:created>
  <dcterms:modified xsi:type="dcterms:W3CDTF">2023-06-07T06:08:50Z</dcterms:modified>
</cp:coreProperties>
</file>