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61" r:id="rId9"/>
    <p:sldId id="262" r:id="rId10"/>
    <p:sldId id="263" r:id="rId11"/>
    <p:sldId id="264" r:id="rId12"/>
    <p:sldId id="267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C2D8B56-F428-4B91-8200-9AFF68E0ECB3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1514DCC-69A9-4E67-94AA-EE710E96085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412776"/>
            <a:ext cx="7406640" cy="2264272"/>
          </a:xfrm>
        </p:spPr>
        <p:txBody>
          <a:bodyPr>
            <a:noAutofit/>
          </a:bodyPr>
          <a:lstStyle/>
          <a:p>
            <a:r>
              <a:rPr lang="ru-RU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Информационно-коммуникационные технологии в работе педагога</a:t>
            </a:r>
          </a:p>
        </p:txBody>
      </p:sp>
      <p:pic>
        <p:nvPicPr>
          <p:cNvPr id="1026" name="Picture 2" descr="C:\Program Files (x86)\Microsoft Office\MEDIA\CAGCAT10\j02929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365104"/>
            <a:ext cx="1843087" cy="181927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707904" y="6165304"/>
            <a:ext cx="2021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Чебоксары, 2015 г.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4509120"/>
            <a:ext cx="432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Подготовила: Самарина Ольга Павловна,</a:t>
            </a:r>
          </a:p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                              методист, педагог ДО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Проблемы при использовании ИКТ педагогами: 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700808"/>
            <a:ext cx="7498080" cy="4800600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педагоги </a:t>
            </a:r>
            <a:r>
              <a:rPr lang="ru-RU" dirty="0"/>
              <a:t>испытывают затруднения в использовании компьютерной техники в воспитательно-образовательном процессе вследствие того, что имеют </a:t>
            </a:r>
            <a:r>
              <a:rPr lang="ru-RU" i="1" dirty="0">
                <a:solidFill>
                  <a:srgbClr val="0070C0"/>
                </a:solidFill>
              </a:rPr>
              <a:t>разный уровень информационно-компьютерной компетентности</a:t>
            </a:r>
            <a:r>
              <a:rPr lang="ru-RU" dirty="0"/>
              <a:t>,  </a:t>
            </a:r>
          </a:p>
          <a:p>
            <a:r>
              <a:rPr lang="ru-RU" i="1" dirty="0">
                <a:solidFill>
                  <a:srgbClr val="0070C0"/>
                </a:solidFill>
              </a:rPr>
              <a:t>недостаточная техническая оснащенность  </a:t>
            </a:r>
            <a:r>
              <a:rPr lang="ru-RU" dirty="0"/>
              <a:t>образовательного учреждения.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869560" cy="706090"/>
          </a:xfrm>
        </p:spPr>
        <p:txBody>
          <a:bodyPr>
            <a:noAutofit/>
          </a:bodyPr>
          <a:lstStyle/>
          <a:p>
            <a:r>
              <a:rPr lang="ru-RU" sz="2800" b="1" dirty="0"/>
              <a:t>Компьютерные приложения в помощь педагогу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052736"/>
            <a:ext cx="7848872" cy="58052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/>
              <a:t>ИКТ компетентность современного педагога:</a:t>
            </a:r>
          </a:p>
          <a:p>
            <a:pPr lvl="0"/>
            <a:r>
              <a:rPr lang="ru-RU" b="1" i="1" dirty="0" smtClean="0">
                <a:solidFill>
                  <a:srgbClr val="0070C0"/>
                </a:solidFill>
              </a:rPr>
              <a:t>Работа </a:t>
            </a:r>
            <a:r>
              <a:rPr lang="ru-RU" b="1" i="1" dirty="0">
                <a:solidFill>
                  <a:srgbClr val="0070C0"/>
                </a:solidFill>
              </a:rPr>
              <a:t>с текстовым редактором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/>
              <a:t>(например,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)</a:t>
            </a:r>
          </a:p>
          <a:p>
            <a:pPr lvl="0"/>
            <a:r>
              <a:rPr lang="ru-RU" b="1" i="1" dirty="0">
                <a:solidFill>
                  <a:srgbClr val="0070C0"/>
                </a:solidFill>
              </a:rPr>
              <a:t>Работа с табличным редактором </a:t>
            </a:r>
            <a:r>
              <a:rPr lang="ru-RU" dirty="0"/>
              <a:t>(например, </a:t>
            </a:r>
            <a:r>
              <a:rPr lang="en-US" dirty="0"/>
              <a:t>Microsoft Office Excel</a:t>
            </a:r>
            <a:r>
              <a:rPr lang="ru-RU" dirty="0"/>
              <a:t>)</a:t>
            </a:r>
          </a:p>
          <a:p>
            <a:pPr lvl="0"/>
            <a:r>
              <a:rPr lang="ru-RU" b="1" i="1" dirty="0">
                <a:solidFill>
                  <a:srgbClr val="0070C0"/>
                </a:solidFill>
              </a:rPr>
              <a:t>Работа в среде создания презентаций </a:t>
            </a:r>
            <a:r>
              <a:rPr lang="ru-RU" dirty="0"/>
              <a:t>(например,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 </a:t>
            </a:r>
            <a:r>
              <a:rPr lang="ru-RU" dirty="0" err="1"/>
              <a:t>PowerPoint</a:t>
            </a:r>
            <a:r>
              <a:rPr lang="ru-RU" dirty="0"/>
              <a:t>)</a:t>
            </a:r>
          </a:p>
          <a:p>
            <a:pPr lvl="0"/>
            <a:r>
              <a:rPr lang="ru-RU" b="1" i="1" dirty="0">
                <a:solidFill>
                  <a:srgbClr val="0070C0"/>
                </a:solidFill>
              </a:rPr>
              <a:t>Работа в среде создания публикаций </a:t>
            </a:r>
            <a:r>
              <a:rPr lang="ru-RU" dirty="0"/>
              <a:t>(например,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 </a:t>
            </a:r>
            <a:r>
              <a:rPr lang="ru-RU" dirty="0" err="1"/>
              <a:t>Publisher</a:t>
            </a:r>
            <a:r>
              <a:rPr lang="ru-RU" dirty="0"/>
              <a:t>)</a:t>
            </a:r>
          </a:p>
          <a:p>
            <a:pPr lvl="0"/>
            <a:r>
              <a:rPr lang="ru-RU" b="1" i="1" dirty="0">
                <a:solidFill>
                  <a:srgbClr val="0070C0"/>
                </a:solidFill>
              </a:rPr>
              <a:t>Графический редактор </a:t>
            </a:r>
            <a:r>
              <a:rPr lang="ru-RU" dirty="0"/>
              <a:t>рисунков и фотографий.</a:t>
            </a:r>
          </a:p>
          <a:p>
            <a:pPr lvl="0"/>
            <a:r>
              <a:rPr lang="ru-RU" b="1" i="1" dirty="0">
                <a:solidFill>
                  <a:srgbClr val="0070C0"/>
                </a:solidFill>
              </a:rPr>
              <a:t>Сеть Интернет </a:t>
            </a:r>
            <a:r>
              <a:rPr lang="ru-RU" dirty="0"/>
              <a:t>(работа с почтой, поиск информации и т.д.)</a:t>
            </a:r>
          </a:p>
          <a:p>
            <a:pPr lvl="0"/>
            <a:r>
              <a:rPr lang="ru-RU" b="1" i="1" dirty="0" smtClean="0">
                <a:solidFill>
                  <a:srgbClr val="0070C0"/>
                </a:solidFill>
              </a:rPr>
              <a:t>Редактор  </a:t>
            </a:r>
            <a:r>
              <a:rPr lang="ru-RU" b="1" i="1" dirty="0">
                <a:solidFill>
                  <a:srgbClr val="0070C0"/>
                </a:solidFill>
              </a:rPr>
              <a:t>аудио и видео </a:t>
            </a:r>
            <a:r>
              <a:rPr lang="ru-RU" b="1" i="1" dirty="0" smtClean="0">
                <a:solidFill>
                  <a:srgbClr val="0070C0"/>
                </a:solidFill>
              </a:rPr>
              <a:t>файлов</a:t>
            </a:r>
            <a:r>
              <a:rPr lang="ru-RU" dirty="0" smtClean="0"/>
              <a:t>.</a:t>
            </a:r>
            <a:endParaRPr lang="ru-RU" dirty="0"/>
          </a:p>
          <a:p>
            <a:pPr lvl="0"/>
            <a:r>
              <a:rPr lang="ru-RU" b="1" i="1" dirty="0">
                <a:solidFill>
                  <a:srgbClr val="0070C0"/>
                </a:solidFill>
              </a:rPr>
              <a:t>Работа с техническими средствами обучения </a:t>
            </a:r>
            <a:r>
              <a:rPr lang="ru-RU" dirty="0"/>
              <a:t>(сканер, принтер, проектор, интерактивная доска и др.).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15888"/>
            <a:ext cx="7848872" cy="746125"/>
          </a:xfrm>
        </p:spPr>
        <p:txBody>
          <a:bodyPr>
            <a:normAutofit fontScale="90000"/>
          </a:bodyPr>
          <a:lstStyle/>
          <a:p>
            <a:r>
              <a:rPr lang="ru-RU" sz="3000" b="1" dirty="0" smtClean="0">
                <a:solidFill>
                  <a:schemeClr val="accent2"/>
                </a:solidFill>
                <a:effectLst/>
              </a:rPr>
              <a:t>Компьютерные приложения </a:t>
            </a:r>
            <a:r>
              <a:rPr lang="ru-RU" sz="3000" b="1" dirty="0">
                <a:solidFill>
                  <a:schemeClr val="accent2"/>
                </a:solidFill>
                <a:effectLst/>
              </a:rPr>
              <a:t>в помощь педагогу</a:t>
            </a: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70115" y="1988840"/>
            <a:ext cx="2169637" cy="5905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/>
              <a:t>Текстовый редактор</a:t>
            </a:r>
          </a:p>
          <a:p>
            <a:pPr algn="ctr"/>
            <a:r>
              <a:rPr lang="en-US" sz="1600" b="1" dirty="0"/>
              <a:t>Word</a:t>
            </a:r>
            <a:endParaRPr lang="ru-RU" sz="1600" b="1" dirty="0"/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2699793" y="1916832"/>
            <a:ext cx="1872207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/>
              <a:t>Электронная таблица </a:t>
            </a:r>
          </a:p>
          <a:p>
            <a:pPr algn="ctr"/>
            <a:r>
              <a:rPr lang="en-US" sz="1600" b="1" dirty="0"/>
              <a:t>Excel</a:t>
            </a:r>
            <a:endParaRPr lang="ru-RU" sz="1600" b="1" dirty="0"/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4860032" y="1988840"/>
            <a:ext cx="1872208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/>
              <a:t>Среда подготовки презентаций </a:t>
            </a:r>
            <a:r>
              <a:rPr lang="en-US" sz="1600" b="1" dirty="0"/>
              <a:t>Power Point</a:t>
            </a:r>
            <a:endParaRPr lang="ru-RU" sz="1600" b="1" dirty="0"/>
          </a:p>
        </p:txBody>
      </p:sp>
      <p:sp>
        <p:nvSpPr>
          <p:cNvPr id="129035" name="Line 11"/>
          <p:cNvSpPr>
            <a:spLocks noChangeShapeType="1"/>
          </p:cNvSpPr>
          <p:nvPr/>
        </p:nvSpPr>
        <p:spPr bwMode="auto">
          <a:xfrm flipH="1">
            <a:off x="1908175" y="1484784"/>
            <a:ext cx="792163" cy="444500"/>
          </a:xfrm>
          <a:prstGeom prst="line">
            <a:avLst/>
          </a:prstGeom>
          <a:noFill/>
          <a:ln w="9525">
            <a:solidFill>
              <a:srgbClr val="A5002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36" name="Line 12"/>
          <p:cNvSpPr>
            <a:spLocks noChangeShapeType="1"/>
          </p:cNvSpPr>
          <p:nvPr/>
        </p:nvSpPr>
        <p:spPr bwMode="auto">
          <a:xfrm flipH="1">
            <a:off x="3779912" y="1484784"/>
            <a:ext cx="0" cy="444500"/>
          </a:xfrm>
          <a:prstGeom prst="line">
            <a:avLst/>
          </a:prstGeom>
          <a:noFill/>
          <a:ln w="9525">
            <a:solidFill>
              <a:srgbClr val="A5002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37" name="Line 13"/>
          <p:cNvSpPr>
            <a:spLocks noChangeShapeType="1"/>
          </p:cNvSpPr>
          <p:nvPr/>
        </p:nvSpPr>
        <p:spPr bwMode="auto">
          <a:xfrm>
            <a:off x="6300192" y="1340768"/>
            <a:ext cx="1440160" cy="504056"/>
          </a:xfrm>
          <a:prstGeom prst="line">
            <a:avLst/>
          </a:prstGeom>
          <a:noFill/>
          <a:ln w="9525">
            <a:solidFill>
              <a:srgbClr val="A5002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48" name="Rectangle 24"/>
          <p:cNvSpPr>
            <a:spLocks noChangeArrowheads="1"/>
          </p:cNvSpPr>
          <p:nvPr/>
        </p:nvSpPr>
        <p:spPr bwMode="auto">
          <a:xfrm>
            <a:off x="2809131" y="980728"/>
            <a:ext cx="3429000" cy="37623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b="1" dirty="0"/>
              <a:t>Приложения </a:t>
            </a:r>
            <a:r>
              <a:rPr lang="en-US" b="1" dirty="0"/>
              <a:t>Microsoft Office</a:t>
            </a:r>
            <a:endParaRPr lang="ru-RU" b="1" dirty="0"/>
          </a:p>
        </p:txBody>
      </p:sp>
      <p:pic>
        <p:nvPicPr>
          <p:cNvPr id="129056" name="Picture 32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 l="24658" t="51984" r="72324" b="44537"/>
          <a:stretch>
            <a:fillRect/>
          </a:stretch>
        </p:blipFill>
        <p:spPr bwMode="auto">
          <a:xfrm>
            <a:off x="3995936" y="1556792"/>
            <a:ext cx="3492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9057" name="Picture 33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 l="19041" t="51971" r="77931" b="44550"/>
          <a:stretch>
            <a:fillRect/>
          </a:stretch>
        </p:blipFill>
        <p:spPr bwMode="auto">
          <a:xfrm>
            <a:off x="5796136" y="1628800"/>
            <a:ext cx="3587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9058" name="Picture 34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 l="12996" t="51971" r="83986" b="44550"/>
          <a:stretch>
            <a:fillRect/>
          </a:stretch>
        </p:blipFill>
        <p:spPr bwMode="auto">
          <a:xfrm>
            <a:off x="1979712" y="1340768"/>
            <a:ext cx="360362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9063" name="Text Box 39"/>
          <p:cNvSpPr txBox="1">
            <a:spLocks noChangeArrowheads="1"/>
          </p:cNvSpPr>
          <p:nvPr/>
        </p:nvSpPr>
        <p:spPr bwMode="auto">
          <a:xfrm>
            <a:off x="31279" y="3063875"/>
            <a:ext cx="2504182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Создание текстовых документов</a:t>
            </a:r>
          </a:p>
        </p:txBody>
      </p:sp>
      <p:sp>
        <p:nvSpPr>
          <p:cNvPr id="129064" name="Text Box 40"/>
          <p:cNvSpPr txBox="1">
            <a:spLocks noChangeArrowheads="1"/>
          </p:cNvSpPr>
          <p:nvPr/>
        </p:nvSpPr>
        <p:spPr bwMode="auto">
          <a:xfrm>
            <a:off x="2699792" y="3108325"/>
            <a:ext cx="2016224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Проведение расчетов, обработка статистических данных</a:t>
            </a:r>
          </a:p>
        </p:txBody>
      </p:sp>
      <p:sp>
        <p:nvSpPr>
          <p:cNvPr id="129065" name="Text Box 41"/>
          <p:cNvSpPr txBox="1">
            <a:spLocks noChangeArrowheads="1"/>
          </p:cNvSpPr>
          <p:nvPr/>
        </p:nvSpPr>
        <p:spPr bwMode="auto">
          <a:xfrm>
            <a:off x="4860032" y="3212976"/>
            <a:ext cx="2016224" cy="11695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/>
              <a:t>Разработка мультимедийных презентаций  к занятиям, собраниям, выступлениям</a:t>
            </a:r>
            <a:endParaRPr lang="ru-RU" sz="1400" b="1" dirty="0"/>
          </a:p>
        </p:txBody>
      </p:sp>
      <p:sp>
        <p:nvSpPr>
          <p:cNvPr id="129066" name="Line 42"/>
          <p:cNvSpPr>
            <a:spLocks noChangeShapeType="1"/>
          </p:cNvSpPr>
          <p:nvPr/>
        </p:nvSpPr>
        <p:spPr bwMode="auto">
          <a:xfrm flipH="1">
            <a:off x="3707904" y="2767335"/>
            <a:ext cx="0" cy="301625"/>
          </a:xfrm>
          <a:prstGeom prst="line">
            <a:avLst/>
          </a:prstGeom>
          <a:noFill/>
          <a:ln w="9525">
            <a:solidFill>
              <a:srgbClr val="A5002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67" name="Line 43"/>
          <p:cNvSpPr>
            <a:spLocks noChangeShapeType="1"/>
          </p:cNvSpPr>
          <p:nvPr/>
        </p:nvSpPr>
        <p:spPr bwMode="auto">
          <a:xfrm flipH="1">
            <a:off x="1403797" y="2708275"/>
            <a:ext cx="0" cy="301625"/>
          </a:xfrm>
          <a:prstGeom prst="line">
            <a:avLst/>
          </a:prstGeom>
          <a:noFill/>
          <a:ln w="9525">
            <a:solidFill>
              <a:srgbClr val="A5002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68" name="Line 44"/>
          <p:cNvSpPr>
            <a:spLocks noChangeShapeType="1"/>
          </p:cNvSpPr>
          <p:nvPr/>
        </p:nvSpPr>
        <p:spPr bwMode="auto">
          <a:xfrm flipH="1">
            <a:off x="5868144" y="2852936"/>
            <a:ext cx="0" cy="301625"/>
          </a:xfrm>
          <a:prstGeom prst="line">
            <a:avLst/>
          </a:prstGeom>
          <a:noFill/>
          <a:ln w="9525">
            <a:solidFill>
              <a:srgbClr val="A5002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74" name="AutoShape 5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783638" y="6570662"/>
            <a:ext cx="360362" cy="287338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51594" y="3645024"/>
            <a:ext cx="2504182" cy="7386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/>
              <a:t>Создание рабочей документации (планы, отчеты, программы)</a:t>
            </a:r>
          </a:p>
        </p:txBody>
      </p: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51594" y="4437112"/>
            <a:ext cx="2504182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Подготовка раздаточного материала к уроку (бланки анкет, карточки заданий, тесты, схемы), </a:t>
            </a:r>
          </a:p>
        </p:txBody>
      </p:sp>
      <p:sp>
        <p:nvSpPr>
          <p:cNvPr id="33" name="Text Box 39"/>
          <p:cNvSpPr txBox="1">
            <a:spLocks noChangeArrowheads="1"/>
          </p:cNvSpPr>
          <p:nvPr/>
        </p:nvSpPr>
        <p:spPr bwMode="auto">
          <a:xfrm>
            <a:off x="51594" y="5473005"/>
            <a:ext cx="2504182" cy="116955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Создание методического материала, дидактического материала (лекционный материал в электронном виде)</a:t>
            </a:r>
            <a:endParaRPr lang="ru-RU" sz="1400" b="1" dirty="0"/>
          </a:p>
        </p:txBody>
      </p:sp>
      <p:sp>
        <p:nvSpPr>
          <p:cNvPr id="34" name="Text Box 40"/>
          <p:cNvSpPr txBox="1">
            <a:spLocks noChangeArrowheads="1"/>
          </p:cNvSpPr>
          <p:nvPr/>
        </p:nvSpPr>
        <p:spPr bwMode="auto">
          <a:xfrm>
            <a:off x="2699792" y="4149080"/>
            <a:ext cx="201622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Построение диаграмм и графиков</a:t>
            </a:r>
            <a:endParaRPr lang="ru-RU" sz="1400" b="1" dirty="0"/>
          </a:p>
        </p:txBody>
      </p:sp>
      <p:sp>
        <p:nvSpPr>
          <p:cNvPr id="35" name="Text Box 40"/>
          <p:cNvSpPr txBox="1">
            <a:spLocks noChangeArrowheads="1"/>
          </p:cNvSpPr>
          <p:nvPr/>
        </p:nvSpPr>
        <p:spPr bwMode="auto">
          <a:xfrm>
            <a:off x="2699792" y="4797152"/>
            <a:ext cx="201622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/>
              <a:t>Создание базы данных учащихся</a:t>
            </a:r>
          </a:p>
        </p:txBody>
      </p:sp>
      <p:sp>
        <p:nvSpPr>
          <p:cNvPr id="36" name="Text Box 40"/>
          <p:cNvSpPr txBox="1">
            <a:spLocks noChangeArrowheads="1"/>
          </p:cNvSpPr>
          <p:nvPr/>
        </p:nvSpPr>
        <p:spPr bwMode="auto">
          <a:xfrm>
            <a:off x="2699792" y="5445224"/>
            <a:ext cx="201622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Создание электронного журнала</a:t>
            </a: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4860032" y="4509120"/>
            <a:ext cx="2016224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Создание мультимедийных лекций, электронных учебников</a:t>
            </a:r>
            <a:endParaRPr lang="ru-RU" sz="1400" b="1" dirty="0"/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4860032" y="5589240"/>
            <a:ext cx="2016224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/>
              <a:t>Презентация проектов учащихся</a:t>
            </a:r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 flipH="1">
            <a:off x="5652120" y="1484784"/>
            <a:ext cx="0" cy="444500"/>
          </a:xfrm>
          <a:prstGeom prst="line">
            <a:avLst/>
          </a:prstGeom>
          <a:noFill/>
          <a:ln w="9525">
            <a:solidFill>
              <a:srgbClr val="A5002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7095385" y="1916832"/>
            <a:ext cx="1902279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/>
              <a:t>Среда подготовки </a:t>
            </a:r>
            <a:r>
              <a:rPr lang="ru-RU" sz="1600" b="1" dirty="0" smtClean="0"/>
              <a:t>публикаций </a:t>
            </a:r>
            <a:r>
              <a:rPr lang="en-US" sz="1600" dirty="0" smtClean="0"/>
              <a:t>Publisher</a:t>
            </a:r>
            <a:endParaRPr lang="ru-RU" sz="1600" b="1" dirty="0"/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7020272" y="3212976"/>
            <a:ext cx="1944216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Электронные учебники (лекции)</a:t>
            </a:r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020272" y="3789040"/>
            <a:ext cx="1944216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err="1" smtClean="0"/>
              <a:t>Веб-сайты</a:t>
            </a:r>
            <a:r>
              <a:rPr lang="ru-RU" sz="1400" b="1" dirty="0" smtClean="0"/>
              <a:t> </a:t>
            </a:r>
          </a:p>
        </p:txBody>
      </p:sp>
      <p:sp>
        <p:nvSpPr>
          <p:cNvPr id="43" name="Text Box 40"/>
          <p:cNvSpPr txBox="1">
            <a:spLocks noChangeArrowheads="1"/>
          </p:cNvSpPr>
          <p:nvPr/>
        </p:nvSpPr>
        <p:spPr bwMode="auto">
          <a:xfrm>
            <a:off x="7020272" y="4149080"/>
            <a:ext cx="1944216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Буклеты, публикации, открытки, визитки, календари и др.</a:t>
            </a:r>
          </a:p>
        </p:txBody>
      </p:sp>
      <p:sp>
        <p:nvSpPr>
          <p:cNvPr id="44" name="Text Box 40"/>
          <p:cNvSpPr txBox="1">
            <a:spLocks noChangeArrowheads="1"/>
          </p:cNvSpPr>
          <p:nvPr/>
        </p:nvSpPr>
        <p:spPr bwMode="auto">
          <a:xfrm>
            <a:off x="7020272" y="5157192"/>
            <a:ext cx="1944216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Информационные стенды  для родителей, Плакат группы</a:t>
            </a:r>
          </a:p>
        </p:txBody>
      </p:sp>
      <p:sp>
        <p:nvSpPr>
          <p:cNvPr id="45" name="Text Box 40"/>
          <p:cNvSpPr txBox="1">
            <a:spLocks noChangeArrowheads="1"/>
          </p:cNvSpPr>
          <p:nvPr/>
        </p:nvSpPr>
        <p:spPr bwMode="auto">
          <a:xfrm>
            <a:off x="7020272" y="6165304"/>
            <a:ext cx="1944216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/>
              <a:t>Электронные газеты</a:t>
            </a:r>
          </a:p>
        </p:txBody>
      </p:sp>
      <p:sp>
        <p:nvSpPr>
          <p:cNvPr id="46" name="Line 44"/>
          <p:cNvSpPr>
            <a:spLocks noChangeShapeType="1"/>
          </p:cNvSpPr>
          <p:nvPr/>
        </p:nvSpPr>
        <p:spPr bwMode="auto">
          <a:xfrm flipH="1">
            <a:off x="8028384" y="2852936"/>
            <a:ext cx="0" cy="301625"/>
          </a:xfrm>
          <a:prstGeom prst="line">
            <a:avLst/>
          </a:prstGeom>
          <a:noFill/>
          <a:ln w="9525">
            <a:solidFill>
              <a:srgbClr val="A5002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18579"/>
            <a:ext cx="7848872" cy="746125"/>
          </a:xfrm>
        </p:spPr>
        <p:txBody>
          <a:bodyPr>
            <a:normAutofit fontScale="90000"/>
          </a:bodyPr>
          <a:lstStyle/>
          <a:p>
            <a:r>
              <a:rPr lang="ru-RU" sz="3000" b="1" dirty="0" smtClean="0">
                <a:solidFill>
                  <a:schemeClr val="accent2"/>
                </a:solidFill>
                <a:effectLst/>
              </a:rPr>
              <a:t>Компьютерные приложения </a:t>
            </a:r>
            <a:r>
              <a:rPr lang="ru-RU" sz="3000" b="1" dirty="0">
                <a:solidFill>
                  <a:schemeClr val="accent2"/>
                </a:solidFill>
                <a:effectLst/>
              </a:rPr>
              <a:t>в помощь педагогу</a:t>
            </a:r>
          </a:p>
        </p:txBody>
      </p:sp>
      <p:sp>
        <p:nvSpPr>
          <p:cNvPr id="129049" name="Text Box 25"/>
          <p:cNvSpPr txBox="1">
            <a:spLocks noChangeArrowheads="1"/>
          </p:cNvSpPr>
          <p:nvPr/>
        </p:nvSpPr>
        <p:spPr bwMode="auto">
          <a:xfrm>
            <a:off x="1835696" y="836712"/>
            <a:ext cx="1800225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b="1" dirty="0" smtClean="0"/>
              <a:t>Графические редакторы</a:t>
            </a:r>
            <a:endParaRPr lang="ru-RU" b="1" dirty="0"/>
          </a:p>
        </p:txBody>
      </p:sp>
      <p:sp>
        <p:nvSpPr>
          <p:cNvPr id="129050" name="Text Box 26"/>
          <p:cNvSpPr txBox="1">
            <a:spLocks noChangeArrowheads="1"/>
          </p:cNvSpPr>
          <p:nvPr/>
        </p:nvSpPr>
        <p:spPr bwMode="auto">
          <a:xfrm>
            <a:off x="1259632" y="1916832"/>
            <a:ext cx="3024336" cy="132343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Обработка цифровых фотографий</a:t>
            </a:r>
          </a:p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Создание коллажей</a:t>
            </a:r>
          </a:p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Создание графических рисунков</a:t>
            </a:r>
            <a:endParaRPr lang="ru-RU" sz="1600" b="1" dirty="0"/>
          </a:p>
        </p:txBody>
      </p:sp>
      <p:sp>
        <p:nvSpPr>
          <p:cNvPr id="129051" name="Line 27"/>
          <p:cNvSpPr>
            <a:spLocks noChangeShapeType="1"/>
          </p:cNvSpPr>
          <p:nvPr/>
        </p:nvSpPr>
        <p:spPr bwMode="auto">
          <a:xfrm>
            <a:off x="2771800" y="1484784"/>
            <a:ext cx="0" cy="3599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1907704" y="3635046"/>
            <a:ext cx="1342529" cy="37566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b="1" dirty="0"/>
              <a:t>Internet</a:t>
            </a:r>
            <a:endParaRPr lang="ru-RU" b="1" dirty="0"/>
          </a:p>
        </p:txBody>
      </p:sp>
      <p:sp>
        <p:nvSpPr>
          <p:cNvPr id="129045" name="Line 21"/>
          <p:cNvSpPr>
            <a:spLocks noChangeShapeType="1"/>
          </p:cNvSpPr>
          <p:nvPr/>
        </p:nvSpPr>
        <p:spPr bwMode="auto">
          <a:xfrm flipH="1">
            <a:off x="2778745" y="4002776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46" name="Rectangle 22"/>
          <p:cNvSpPr>
            <a:spLocks noChangeArrowheads="1"/>
          </p:cNvSpPr>
          <p:nvPr/>
        </p:nvSpPr>
        <p:spPr bwMode="auto">
          <a:xfrm>
            <a:off x="1115616" y="4277414"/>
            <a:ext cx="3458096" cy="181588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Работа с почтой</a:t>
            </a:r>
          </a:p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Поиск и обмен информацией</a:t>
            </a:r>
          </a:p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Общение в чатах, форумах, </a:t>
            </a:r>
            <a:r>
              <a:rPr lang="ru-RU" sz="1600" b="1" dirty="0" err="1" smtClean="0"/>
              <a:t>соцсетях</a:t>
            </a:r>
            <a:endParaRPr lang="ru-RU" sz="1600" b="1" dirty="0" smtClean="0"/>
          </a:p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Участие в </a:t>
            </a:r>
            <a:r>
              <a:rPr lang="ru-RU" sz="1600" b="1" dirty="0" err="1" smtClean="0"/>
              <a:t>он-лайн</a:t>
            </a:r>
            <a:r>
              <a:rPr lang="ru-RU" sz="1600" b="1" dirty="0" smtClean="0"/>
              <a:t> конференциях, </a:t>
            </a:r>
            <a:r>
              <a:rPr lang="ru-RU" sz="1600" b="1" dirty="0" err="1" smtClean="0"/>
              <a:t>вебинарах</a:t>
            </a:r>
            <a:endParaRPr lang="ru-RU" sz="1600" b="1" dirty="0" smtClean="0"/>
          </a:p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Создание сайтов и </a:t>
            </a:r>
            <a:r>
              <a:rPr lang="ru-RU" sz="1600" b="1" dirty="0" err="1" smtClean="0"/>
              <a:t>веб-страничек</a:t>
            </a:r>
            <a:endParaRPr lang="ru-RU" sz="1600" b="1" dirty="0"/>
          </a:p>
        </p:txBody>
      </p:sp>
      <p:pic>
        <p:nvPicPr>
          <p:cNvPr id="129060" name="Picture 36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 l="36320" t="51448" r="60233" b="44499"/>
          <a:stretch>
            <a:fillRect/>
          </a:stretch>
        </p:blipFill>
        <p:spPr bwMode="auto">
          <a:xfrm>
            <a:off x="3346152" y="3707054"/>
            <a:ext cx="4318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9070" name="Text Box 46"/>
          <p:cNvSpPr txBox="1">
            <a:spLocks noChangeArrowheads="1"/>
          </p:cNvSpPr>
          <p:nvPr/>
        </p:nvSpPr>
        <p:spPr bwMode="auto">
          <a:xfrm>
            <a:off x="5580112" y="3564305"/>
            <a:ext cx="2736850" cy="923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/>
              <a:t>Обучающие и контролирующие системы</a:t>
            </a:r>
          </a:p>
        </p:txBody>
      </p:sp>
      <p:sp>
        <p:nvSpPr>
          <p:cNvPr id="129071" name="Text Box 47"/>
          <p:cNvSpPr txBox="1">
            <a:spLocks noChangeArrowheads="1"/>
          </p:cNvSpPr>
          <p:nvPr/>
        </p:nvSpPr>
        <p:spPr bwMode="auto">
          <a:xfrm>
            <a:off x="5292080" y="5004465"/>
            <a:ext cx="3311525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1600" b="1"/>
              <a:t>Создание электронных учебников</a:t>
            </a:r>
          </a:p>
          <a:p>
            <a:pPr algn="ctr"/>
            <a:r>
              <a:rPr lang="ru-RU" sz="1600" b="1"/>
              <a:t>Создание компьютерных тестов</a:t>
            </a:r>
          </a:p>
        </p:txBody>
      </p:sp>
      <p:sp>
        <p:nvSpPr>
          <p:cNvPr id="129072" name="Line 48"/>
          <p:cNvSpPr>
            <a:spLocks noChangeShapeType="1"/>
          </p:cNvSpPr>
          <p:nvPr/>
        </p:nvSpPr>
        <p:spPr bwMode="auto">
          <a:xfrm>
            <a:off x="6948264" y="4572417"/>
            <a:ext cx="0" cy="3599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9074" name="AutoShape 5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2813" y="6381750"/>
            <a:ext cx="360362" cy="287338"/>
          </a:xfrm>
          <a:prstGeom prst="actionButtonBeginning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5436096" y="764704"/>
            <a:ext cx="2448272" cy="9233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Программы обработки видео и аудио файлов</a:t>
            </a:r>
            <a:endParaRPr lang="ru-RU" b="1" dirty="0"/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5076056" y="2132856"/>
            <a:ext cx="36004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Создание электронной медиатеки, аудио и видео файлов.</a:t>
            </a:r>
          </a:p>
          <a:p>
            <a:pPr marL="179388" lvl="0" indent="-179388">
              <a:buFont typeface="Arial" pitchFamily="34" charset="0"/>
              <a:buChar char="•"/>
            </a:pPr>
            <a:r>
              <a:rPr lang="ru-RU" sz="1600" b="1" dirty="0" smtClean="0"/>
              <a:t>Создание видеороликов.</a:t>
            </a:r>
            <a:endParaRPr lang="ru-RU" sz="1600" b="1" dirty="0"/>
          </a:p>
        </p:txBody>
      </p:sp>
      <p:sp>
        <p:nvSpPr>
          <p:cNvPr id="33" name="Line 27"/>
          <p:cNvSpPr>
            <a:spLocks noChangeShapeType="1"/>
          </p:cNvSpPr>
          <p:nvPr/>
        </p:nvSpPr>
        <p:spPr bwMode="auto">
          <a:xfrm>
            <a:off x="6732240" y="1700808"/>
            <a:ext cx="0" cy="3600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Содержание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0225" indent="-530225">
              <a:buFont typeface="Wingdings" pitchFamily="2" charset="2"/>
              <a:buChar char="q"/>
            </a:pPr>
            <a:r>
              <a:rPr lang="ru-RU" b="1" dirty="0"/>
              <a:t> </a:t>
            </a:r>
            <a:r>
              <a:rPr lang="ru-RU" dirty="0" smtClean="0"/>
              <a:t>Что </a:t>
            </a:r>
            <a:r>
              <a:rPr lang="ru-RU" dirty="0"/>
              <a:t>такое информационно-коммуникационные </a:t>
            </a:r>
            <a:r>
              <a:rPr lang="ru-RU" dirty="0" smtClean="0"/>
              <a:t>технологии.</a:t>
            </a:r>
            <a:endParaRPr lang="ru-RU" dirty="0"/>
          </a:p>
          <a:p>
            <a:pPr marL="530225" lvl="0" indent="-530225">
              <a:buFont typeface="Wingdings" pitchFamily="2" charset="2"/>
              <a:buChar char="q"/>
            </a:pPr>
            <a:r>
              <a:rPr lang="ru-RU" dirty="0"/>
              <a:t>Способы применения ИКТ </a:t>
            </a:r>
            <a:r>
              <a:rPr lang="ru-RU" dirty="0" smtClean="0"/>
              <a:t>педагогами </a:t>
            </a:r>
            <a:r>
              <a:rPr lang="ru-RU" dirty="0"/>
              <a:t>в образовательном процессе</a:t>
            </a:r>
            <a:r>
              <a:rPr lang="ru-RU" dirty="0" smtClean="0"/>
              <a:t>.</a:t>
            </a:r>
            <a:endParaRPr lang="ru-RU" dirty="0"/>
          </a:p>
          <a:p>
            <a:pPr marL="530225" lvl="0" indent="-530225">
              <a:buFont typeface="Wingdings" pitchFamily="2" charset="2"/>
              <a:buChar char="q"/>
            </a:pPr>
            <a:r>
              <a:rPr lang="ru-RU" dirty="0"/>
              <a:t>Компьютерные приложения в помощь педагогу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Program Files (x86)\Microsoft Office\MEDIA\CAGCAT10\j02055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725144"/>
            <a:ext cx="1776679" cy="1630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6340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Введение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124744"/>
            <a:ext cx="7571184" cy="54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Информационно-коммуникационные технологии занимают особое положение в современном мире</a:t>
            </a:r>
          </a:p>
          <a:p>
            <a:pPr>
              <a:buNone/>
            </a:pPr>
            <a:endParaRPr lang="ru-RU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Навыки владения компьютером, использование информационных и коммуникационных технологий 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в повседневной работе, умение использовать возможности сети Интернет - такова реальность сегодняшнего </a:t>
            </a: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дня</a:t>
            </a:r>
            <a:endParaRPr lang="ru-RU" i="1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80728"/>
            <a:ext cx="7818072" cy="1143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/>
              <a:t>ИНФОРМАЦИОННО-КОММУНИКАЦИОННЫЕ ТЕХНОЛОГИИ  (ИКТ)  в образовании  –  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2420888"/>
            <a:ext cx="7818072" cy="4080520"/>
          </a:xfrm>
        </p:spPr>
        <p:txBody>
          <a:bodyPr>
            <a:normAutofit/>
          </a:bodyPr>
          <a:lstStyle/>
          <a:p>
            <a:pPr marL="539750" lvl="0" indent="-457200">
              <a:buFont typeface="Wingdings" pitchFamily="2" charset="2"/>
              <a:buChar char="q"/>
            </a:pPr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  <a:latin typeface="Cambria" pitchFamily="18" charset="0"/>
              </a:rPr>
              <a:t>это 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  <a:latin typeface="Cambria" pitchFamily="18" charset="0"/>
              </a:rPr>
              <a:t>процесс подготовки и передачи информации учащемуся, средством осуществления которых является компьютер.</a:t>
            </a:r>
          </a:p>
          <a:p>
            <a:endParaRPr lang="ru-RU" dirty="0"/>
          </a:p>
        </p:txBody>
      </p:sp>
      <p:pic>
        <p:nvPicPr>
          <p:cNvPr id="2050" name="Picture 2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797152"/>
            <a:ext cx="1800200" cy="15481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7280" y="332656"/>
            <a:ext cx="7643192" cy="576064"/>
          </a:xfrm>
        </p:spPr>
        <p:txBody>
          <a:bodyPr>
            <a:noAutofit/>
          </a:bodyPr>
          <a:lstStyle/>
          <a:p>
            <a:r>
              <a:rPr lang="ru-RU" sz="2800" b="1" dirty="0"/>
              <a:t>Способы  применения ИКТ педагогами в образовательном процессе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12776"/>
            <a:ext cx="7560840" cy="4797152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ru-RU" sz="2400" b="1" dirty="0" smtClean="0"/>
              <a:t>Мультимедийное </a:t>
            </a:r>
            <a:r>
              <a:rPr lang="ru-RU" sz="2400" b="1" dirty="0"/>
              <a:t>сопровождение образовательного процесса. Использование электронных учебников, лекториев, видеофильмов.</a:t>
            </a:r>
          </a:p>
          <a:p>
            <a:r>
              <a:rPr lang="ru-RU" sz="2400" b="1" dirty="0"/>
              <a:t>Электронные системы тестирования </a:t>
            </a:r>
            <a:r>
              <a:rPr lang="ru-RU" sz="2400" b="1" dirty="0" smtClean="0"/>
              <a:t>знаний</a:t>
            </a:r>
          </a:p>
          <a:p>
            <a:r>
              <a:rPr lang="ru-RU" sz="2400" b="1" dirty="0" smtClean="0"/>
              <a:t>Электронный банк данных учащихся, электронный журнал. </a:t>
            </a:r>
          </a:p>
          <a:p>
            <a:r>
              <a:rPr lang="ru-RU" sz="2400" b="1" dirty="0" smtClean="0"/>
              <a:t>Проведение </a:t>
            </a:r>
            <a:r>
              <a:rPr lang="en-US" sz="2400" b="1" dirty="0" smtClean="0"/>
              <a:t>Web</a:t>
            </a:r>
            <a:r>
              <a:rPr lang="ru-RU" sz="2400" b="1" dirty="0" smtClean="0"/>
              <a:t>-семинаров (</a:t>
            </a:r>
            <a:r>
              <a:rPr lang="ru-RU" sz="2400" b="1" dirty="0" err="1" smtClean="0"/>
              <a:t>вебинаров</a:t>
            </a:r>
            <a:r>
              <a:rPr lang="ru-RU" sz="2400" b="1" dirty="0" smtClean="0"/>
              <a:t>),  дистанционное обучение.</a:t>
            </a:r>
          </a:p>
          <a:p>
            <a:pPr lvl="0"/>
            <a:r>
              <a:rPr lang="ru-RU" sz="2400" b="1" dirty="0" smtClean="0"/>
              <a:t>Получение новой информации через сеть Интернет, обмен опытом.  Участие в форумах, конкурсах, конференциях проводимых в сети.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44408" y="188640"/>
            <a:ext cx="527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1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499176" cy="576064"/>
          </a:xfrm>
        </p:spPr>
        <p:txBody>
          <a:bodyPr>
            <a:noAutofit/>
          </a:bodyPr>
          <a:lstStyle/>
          <a:p>
            <a:r>
              <a:rPr lang="ru-RU" sz="2800" b="1" dirty="0"/>
              <a:t>Способы  применения ИКТ педагогами в образовательном процессе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52128" y="1124744"/>
            <a:ext cx="7740352" cy="5661248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ru-RU" sz="2800" b="1" dirty="0" smtClean="0"/>
              <a:t>Создание электронного УМК (учебно-методический комплекс). Методический электронный банк материалов для занятий,  электронная </a:t>
            </a:r>
            <a:r>
              <a:rPr lang="ru-RU" sz="2800" b="1" dirty="0" err="1" smtClean="0"/>
              <a:t>медиатека</a:t>
            </a:r>
            <a:r>
              <a:rPr lang="ru-RU" sz="2800" b="1" dirty="0" smtClean="0"/>
              <a:t>. Подготовка </a:t>
            </a:r>
            <a:r>
              <a:rPr lang="ru-RU" sz="2800" b="1" dirty="0"/>
              <a:t>рабочей документации, методического и информационного материала.</a:t>
            </a:r>
          </a:p>
          <a:p>
            <a:pPr lvl="0"/>
            <a:r>
              <a:rPr lang="ru-RU" sz="2800" b="1" dirty="0"/>
              <a:t>Подготовка к аттестации. Создание электронного </a:t>
            </a:r>
            <a:r>
              <a:rPr lang="ru-RU" sz="2800" b="1" dirty="0" err="1"/>
              <a:t>портфолио</a:t>
            </a:r>
            <a:r>
              <a:rPr lang="ru-RU" sz="2800" b="1" dirty="0"/>
              <a:t> педагога.</a:t>
            </a:r>
          </a:p>
          <a:p>
            <a:pPr lvl="0"/>
            <a:r>
              <a:rPr lang="ru-RU" sz="2800" b="1" dirty="0" smtClean="0"/>
              <a:t>Презентация достижений учащихся: электронное </a:t>
            </a:r>
            <a:r>
              <a:rPr lang="ru-RU" sz="2800" b="1" dirty="0" err="1" smtClean="0"/>
              <a:t>портфолио</a:t>
            </a:r>
            <a:r>
              <a:rPr lang="ru-RU" sz="2800" b="1" dirty="0" smtClean="0"/>
              <a:t> учащегося.</a:t>
            </a:r>
          </a:p>
          <a:p>
            <a:pPr lvl="0"/>
            <a:r>
              <a:rPr lang="ru-RU" sz="2800" b="1" dirty="0" smtClean="0"/>
              <a:t>Создание персонального сайта педагога, </a:t>
            </a:r>
            <a:r>
              <a:rPr lang="ru-RU" sz="2800" b="1" dirty="0" err="1" smtClean="0"/>
              <a:t>веб-странички</a:t>
            </a:r>
            <a:r>
              <a:rPr lang="ru-RU" sz="2800" b="1" dirty="0" smtClean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42804" y="188640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643192" cy="576064"/>
          </a:xfrm>
        </p:spPr>
        <p:txBody>
          <a:bodyPr>
            <a:noAutofit/>
          </a:bodyPr>
          <a:lstStyle/>
          <a:p>
            <a:r>
              <a:rPr lang="ru-RU" sz="2800" b="1" dirty="0"/>
              <a:t>Способы  применения ИКТ педагогами в образовательном процессе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340768"/>
            <a:ext cx="7704856" cy="5184576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ru-RU" sz="2800" b="1" dirty="0" smtClean="0"/>
              <a:t>ИКТ в работе с родителями.</a:t>
            </a:r>
          </a:p>
          <a:p>
            <a:pPr lvl="0"/>
            <a:r>
              <a:rPr lang="ru-RU" sz="2800" b="1" dirty="0" smtClean="0"/>
              <a:t>ИКТ в работе с дошкольниками (игровые технологии)</a:t>
            </a:r>
          </a:p>
          <a:p>
            <a:pPr lvl="0"/>
            <a:r>
              <a:rPr lang="ru-RU" sz="2800" b="1" dirty="0" smtClean="0"/>
              <a:t>Использование новых технологий в обучении с применением ИКТ (проектный метод, модульная технология, дистанционное обучение, компьютерная технология, кейс технология и д.р.).</a:t>
            </a:r>
          </a:p>
          <a:p>
            <a:pPr lvl="0"/>
            <a:r>
              <a:rPr lang="ru-RU" sz="2800" b="1" dirty="0" smtClean="0"/>
              <a:t>Применение новых технических средств в обучении (интерактивная доска, </a:t>
            </a:r>
            <a:r>
              <a:rPr lang="ru-RU" sz="2800" b="1" dirty="0" err="1" smtClean="0"/>
              <a:t>мультимедийный</a:t>
            </a:r>
            <a:r>
              <a:rPr lang="ru-RU" sz="2800" b="1" dirty="0" smtClean="0"/>
              <a:t> проектор, нетбуки) и др.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46812" y="188640"/>
            <a:ext cx="5229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Положительные стороны внедрения ИКТ в деятельность педагога: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Расширенный </a:t>
            </a:r>
            <a:r>
              <a:rPr lang="ru-RU" dirty="0"/>
              <a:t>доступ к научно-методической базе.</a:t>
            </a:r>
          </a:p>
          <a:p>
            <a:pPr lvl="0"/>
            <a:r>
              <a:rPr lang="ru-RU" dirty="0"/>
              <a:t>Использование в своей работе накопленного и апробированного педагогического опыта других педагогов.</a:t>
            </a:r>
          </a:p>
          <a:p>
            <a:pPr lvl="0"/>
            <a:r>
              <a:rPr lang="ru-RU" dirty="0"/>
              <a:t>Возможность самообразования.</a:t>
            </a:r>
          </a:p>
          <a:p>
            <a:pPr lvl="0"/>
            <a:r>
              <a:rPr lang="ru-RU" dirty="0"/>
              <a:t>Систематизация своего педагогического опыта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Что дает использование ИКТ в образовательном процессе учащимся</a:t>
            </a:r>
            <a:r>
              <a:rPr lang="ru-RU" sz="3200" b="1" dirty="0" smtClean="0"/>
              <a:t>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506916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u="sng" dirty="0"/>
              <a:t>Повышается интерес </a:t>
            </a:r>
            <a:r>
              <a:rPr lang="ru-RU" dirty="0"/>
              <a:t>к  учебному материалу и процессу его получения и усвоения, возрастает мотивация учебной и воспитательной деятельности.</a:t>
            </a:r>
          </a:p>
          <a:p>
            <a:pPr lvl="0"/>
            <a:r>
              <a:rPr lang="ru-RU" dirty="0"/>
              <a:t>Осуществляется </a:t>
            </a:r>
            <a:r>
              <a:rPr lang="ru-RU" u="sng" dirty="0"/>
              <a:t>дифференцированный подход</a:t>
            </a:r>
            <a:r>
              <a:rPr lang="ru-RU" dirty="0"/>
              <a:t>.</a:t>
            </a:r>
          </a:p>
          <a:p>
            <a:pPr lvl="0"/>
            <a:r>
              <a:rPr lang="ru-RU" u="sng" dirty="0"/>
              <a:t>Увеличивается объем информации </a:t>
            </a:r>
            <a:r>
              <a:rPr lang="ru-RU" dirty="0"/>
              <a:t>переданный и усвоенный за одну единицу времени.</a:t>
            </a:r>
          </a:p>
          <a:p>
            <a:pPr lvl="0"/>
            <a:r>
              <a:rPr lang="ru-RU" u="sng" dirty="0"/>
              <a:t>Облегчается процесс контроля </a:t>
            </a:r>
            <a:r>
              <a:rPr lang="ru-RU" dirty="0"/>
              <a:t>и оценки знаний.</a:t>
            </a:r>
          </a:p>
          <a:p>
            <a:pPr lvl="0"/>
            <a:r>
              <a:rPr lang="ru-RU" dirty="0"/>
              <a:t>Развиваются привычки учебной и воспитательной деятельности (планирование, рефлексия, </a:t>
            </a:r>
            <a:r>
              <a:rPr lang="ru-RU" u="sng" dirty="0"/>
              <a:t>самоконтроль</a:t>
            </a:r>
            <a:r>
              <a:rPr lang="ru-RU" dirty="0"/>
              <a:t>, взаимоконтроль).</a:t>
            </a:r>
          </a:p>
          <a:p>
            <a:pPr lvl="0"/>
            <a:r>
              <a:rPr lang="ru-RU" u="sng" dirty="0"/>
              <a:t>Изучения компьютерных программ</a:t>
            </a:r>
            <a:r>
              <a:rPr lang="ru-RU" dirty="0"/>
              <a:t>, применение этих знаний в жизненной практике.</a:t>
            </a:r>
          </a:p>
          <a:p>
            <a:pPr lvl="0"/>
            <a:r>
              <a:rPr lang="ru-RU" u="sng" dirty="0"/>
              <a:t>Развитие  творчества</a:t>
            </a:r>
            <a:r>
              <a:rPr lang="ru-RU" dirty="0"/>
              <a:t>, </a:t>
            </a:r>
            <a:r>
              <a:rPr lang="ru-RU" dirty="0" smtClean="0"/>
              <a:t>самовыражения.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</TotalTime>
  <Words>634</Words>
  <Application>Microsoft Office PowerPoint</Application>
  <PresentationFormat>Экран (4:3)</PresentationFormat>
  <Paragraphs>100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Информационно-коммуникационные технологии в работе педагога</vt:lpstr>
      <vt:lpstr>Содержание</vt:lpstr>
      <vt:lpstr>Введение</vt:lpstr>
      <vt:lpstr>ИНФОРМАЦИОННО-КОММУНИКАЦИОННЫЕ ТЕХНОЛОГИИ  (ИКТ)  в образовании  –   </vt:lpstr>
      <vt:lpstr>Способы  применения ИКТ педагогами в образовательном процессе</vt:lpstr>
      <vt:lpstr>Способы  применения ИКТ педагогами в образовательном процессе</vt:lpstr>
      <vt:lpstr>Способы  применения ИКТ педагогами в образовательном процессе</vt:lpstr>
      <vt:lpstr>Положительные стороны внедрения ИКТ в деятельность педагога:</vt:lpstr>
      <vt:lpstr>Что дает использование ИКТ в образовательном процессе учащимся:</vt:lpstr>
      <vt:lpstr>Проблемы при использовании ИКТ педагогами:  </vt:lpstr>
      <vt:lpstr>Компьютерные приложения в помощь педагогу</vt:lpstr>
      <vt:lpstr>Компьютерные приложения в помощь педагогу</vt:lpstr>
      <vt:lpstr>Компьютерные приложения в помощь педагогу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Информационно-коммуникационные технологии в работе педагога</dc:title>
  <dc:creator>admin</dc:creator>
  <cp:lastModifiedBy>admin</cp:lastModifiedBy>
  <cp:revision>20</cp:revision>
  <dcterms:created xsi:type="dcterms:W3CDTF">2015-01-12T14:47:11Z</dcterms:created>
  <dcterms:modified xsi:type="dcterms:W3CDTF">2015-10-13T14:31:22Z</dcterms:modified>
</cp:coreProperties>
</file>