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74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5" r:id="rId10"/>
    <p:sldId id="267" r:id="rId11"/>
    <p:sldId id="263" r:id="rId12"/>
    <p:sldId id="264" r:id="rId13"/>
    <p:sldId id="266" r:id="rId14"/>
    <p:sldId id="268" r:id="rId15"/>
    <p:sldId id="269" r:id="rId16"/>
    <p:sldId id="270" r:id="rId17"/>
    <p:sldId id="271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B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9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6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41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1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7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3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2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0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9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3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6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9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5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1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BCE8-006A-4950-82DD-1B15BAD3DF71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B12F0-F9DF-4B3C-813B-9D4E7A963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5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92D050"/>
                </a:solidFill>
              </a:rPr>
              <a:t>Выполнила: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Чернышева Инна Александровна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педагог – психолог МАУ ДОД ДДТ «Маленький принц» г. Хабаровск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rgbClr val="92D050"/>
                </a:solidFill>
              </a:rPr>
              <a:t>Презентация на тему </a:t>
            </a:r>
            <a:r>
              <a:rPr lang="ru-RU" sz="2000" dirty="0" smtClean="0">
                <a:solidFill>
                  <a:schemeClr val="tx1"/>
                </a:solidFill>
              </a:rPr>
              <a:t>«Детская одаренность»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rgbClr val="92D050"/>
                </a:solidFill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</a:rPr>
              <a:t>Просветительская деятельность. Формирование </a:t>
            </a:r>
            <a:r>
              <a:rPr lang="ru-RU" sz="2000" dirty="0">
                <a:solidFill>
                  <a:schemeClr val="tx1"/>
                </a:solidFill>
              </a:rPr>
              <a:t>психологической </a:t>
            </a:r>
            <a:r>
              <a:rPr lang="ru-RU" sz="2000" dirty="0" smtClean="0">
                <a:solidFill>
                  <a:schemeClr val="tx1"/>
                </a:solidFill>
              </a:rPr>
              <a:t>культуры педагогических </a:t>
            </a:r>
            <a:r>
              <a:rPr lang="ru-RU" sz="2000" dirty="0">
                <a:solidFill>
                  <a:schemeClr val="tx1"/>
                </a:solidFill>
              </a:rPr>
              <a:t>работников и </a:t>
            </a:r>
            <a:r>
              <a:rPr lang="ru-RU" sz="2000" dirty="0" smtClean="0">
                <a:solidFill>
                  <a:schemeClr val="tx1"/>
                </a:solidFill>
              </a:rPr>
              <a:t>родителей в учреждении дополнительного образования детей.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8" y="3866147"/>
            <a:ext cx="4555958" cy="2615616"/>
          </a:xfrm>
        </p:spPr>
      </p:pic>
    </p:spTree>
    <p:extLst>
      <p:ext uri="{BB962C8B-B14F-4D97-AF65-F5344CB8AC3E}">
        <p14:creationId xmlns:p14="http://schemas.microsoft.com/office/powerpoint/2010/main" val="127435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74" y="144381"/>
            <a:ext cx="9352545" cy="636871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Трудно определить степень творческой одаренности. Одаренные дети очень разные. Главное, что объединяет </a:t>
            </a:r>
            <a:r>
              <a:rPr lang="ru-RU" sz="2400" dirty="0" smtClean="0">
                <a:solidFill>
                  <a:srgbClr val="FF0000"/>
                </a:solidFill>
              </a:rPr>
              <a:t>всех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</a:t>
            </a:r>
            <a:r>
              <a:rPr lang="ru-RU" sz="2400" dirty="0">
                <a:solidFill>
                  <a:srgbClr val="FF0000"/>
                </a:solidFill>
              </a:rPr>
              <a:t>что резко отличает их от обыкновенных детей – это высокая познавательная потребность.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Одаренные </a:t>
            </a:r>
            <a:r>
              <a:rPr lang="ru-RU" sz="2400" dirty="0">
                <a:solidFill>
                  <a:srgbClr val="FF0000"/>
                </a:solidFill>
              </a:rPr>
              <a:t>дети обладают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четко выраженной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потребностью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поиска</a:t>
            </a:r>
            <a:r>
              <a:rPr lang="ru-RU" sz="2400" dirty="0">
                <a:solidFill>
                  <a:srgbClr val="FF0000"/>
                </a:solidFill>
              </a:rPr>
              <a:t>. Они очень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эмоциональны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целеустремлены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способны </a:t>
            </a:r>
            <a:r>
              <a:rPr lang="ru-RU" sz="2400" dirty="0">
                <a:solidFill>
                  <a:srgbClr val="FF0000"/>
                </a:solidFill>
              </a:rPr>
              <a:t>к </a:t>
            </a:r>
            <a:r>
              <a:rPr lang="ru-RU" sz="2400" dirty="0" smtClean="0">
                <a:solidFill>
                  <a:srgbClr val="FF0000"/>
                </a:solidFill>
              </a:rPr>
              <a:t>длительной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концентрации </a:t>
            </a:r>
            <a:r>
              <a:rPr lang="ru-RU" sz="2400" dirty="0">
                <a:solidFill>
                  <a:srgbClr val="FF0000"/>
                </a:solidFill>
              </a:rPr>
              <a:t>внимания.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04" y="2053389"/>
            <a:ext cx="5454315" cy="4459707"/>
          </a:xfrm>
        </p:spPr>
      </p:pic>
    </p:spTree>
    <p:extLst>
      <p:ext uri="{BB962C8B-B14F-4D97-AF65-F5344CB8AC3E}">
        <p14:creationId xmlns:p14="http://schemas.microsoft.com/office/powerpoint/2010/main" val="75506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5" y="309716"/>
            <a:ext cx="8596668" cy="8996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ТВОРЧЕСКОСТЬ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(креативность)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7335" y="1622323"/>
            <a:ext cx="8596668" cy="435077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 Креативность – это способность привносить нечто новое в опыт» 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Баррон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«Способность осознавать проблемы и противоречия» 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П.Торренс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«Способность порождать оригинальные идеи в условиях постановки новых проблем» (Баллах)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«Способность отказываться от стереотипных способов мышления» 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Гилфорд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«Способность удивляться и познавать, умение находить решение в нестандартных ситуациях, это нацеленность на открытие нового и способность к глубокому осознанию своего опыта» 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Э.Фромм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2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91730"/>
            <a:ext cx="8596668" cy="1106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Оценка креативности </a:t>
            </a:r>
            <a:r>
              <a:rPr lang="ru-RU" sz="2800" dirty="0" smtClean="0">
                <a:solidFill>
                  <a:srgbClr val="FF0000"/>
                </a:solidFill>
              </a:rPr>
              <a:t>по </a:t>
            </a:r>
            <a:r>
              <a:rPr lang="ru-RU" sz="2800" dirty="0" err="1" smtClean="0">
                <a:solidFill>
                  <a:srgbClr val="FF0000"/>
                </a:solidFill>
              </a:rPr>
              <a:t>Е.П.Торрансу</a:t>
            </a:r>
            <a:r>
              <a:rPr lang="ru-RU" sz="2800" dirty="0" smtClean="0">
                <a:solidFill>
                  <a:srgbClr val="FF0000"/>
                </a:solidFill>
              </a:rPr>
              <a:t> и </a:t>
            </a:r>
            <a:r>
              <a:rPr lang="ru-RU" sz="2800" dirty="0" err="1" smtClean="0">
                <a:solidFill>
                  <a:srgbClr val="FF0000"/>
                </a:solidFill>
              </a:rPr>
              <a:t>Дж.Гилфорду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430593"/>
            <a:ext cx="8596668" cy="486696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Продуктивность, или беглость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- способность к продуцированию максимально большего числа идей. Этот показатель не является специфическим для творчества, однако чем больше идей, тем больше возможностей для выбора из них наиболее оригинальных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Гибкость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– способность легко переходить от явлений одного класса к явлениям другого класса, часто очень далеким по содержанию друг от друга. Противоположное качество называют инертностью мышления.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Оригинальность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– один из основных показателей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творческости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Это способность выдвигать новые, неожиданные идеи, отличающиеся от широко известных, общепринятых банальных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1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">
              <a:srgbClr val="FFC000"/>
            </a:gs>
            <a:gs pos="3700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4380"/>
            <a:ext cx="8596667" cy="14598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Интеллект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способность личности к познанию, осмыслению и разрешению задач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9" r="24259"/>
          <a:stretch>
            <a:fillRect/>
          </a:stretch>
        </p:blipFill>
        <p:spPr>
          <a:xfrm>
            <a:off x="241300" y="1925053"/>
            <a:ext cx="3608388" cy="40586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">
                <a:srgbClr val="FFC000"/>
              </a:gs>
              <a:gs pos="37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94484" y="2149641"/>
            <a:ext cx="5694948" cy="434741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Для успешного выполнения любой деятельности необходим комплекс особенных, специфических свойств. Не каждый человек в силу этого может стать выдающимся спортсменом, пианистом или математиком. Необходимо то, что обычно называют способностями выше среднего уровня.</a:t>
            </a:r>
          </a:p>
          <a:p>
            <a:pPr algn="ctr"/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Способности имеют удивительное свойство развиваться. Особенно пластичны в этом плане дети. Чем младше ребенок, тем больше шансов что –либо изменить, поправить, усилить, усовершенствовать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3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9000">
              <a:srgbClr val="FFC000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224590"/>
            <a:ext cx="8771466" cy="8341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Факторы развития детской одаренности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8969" y="1390918"/>
            <a:ext cx="8807115" cy="465044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Высокая познавательная потребность</a:t>
            </a:r>
          </a:p>
          <a:p>
            <a:r>
              <a:rPr lang="ru-RU" sz="2000" dirty="0" smtClean="0"/>
              <a:t>Степень удовлетворенности имеющимися достижениями в предпочитаемой деятельности</a:t>
            </a:r>
          </a:p>
          <a:p>
            <a:r>
              <a:rPr lang="ru-RU" sz="2000" dirty="0" smtClean="0"/>
              <a:t>Степень социальной значимости достижений в деятельности соответственно «направленного интереса»</a:t>
            </a:r>
          </a:p>
          <a:p>
            <a:r>
              <a:rPr lang="ru-RU" sz="2000" dirty="0" smtClean="0"/>
              <a:t>Соотношение на время возникающих возрастных особенностей и постепенно раскрывающихся качеств, которые определят его развитие в будущем</a:t>
            </a:r>
          </a:p>
          <a:p>
            <a:r>
              <a:rPr lang="ru-RU" sz="2000" dirty="0" smtClean="0"/>
              <a:t>Наследственность и социальная среда</a:t>
            </a:r>
          </a:p>
          <a:p>
            <a:r>
              <a:rPr lang="ru-RU" sz="2000" dirty="0" smtClean="0"/>
              <a:t>Постоянное стремление в реализации своего интереса к совершенству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756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2505"/>
            <a:ext cx="8596668" cy="10908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Модель самореализации одаренных детей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10653"/>
            <a:ext cx="8596668" cy="52457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Личностный блок </a:t>
            </a:r>
            <a:r>
              <a:rPr lang="ru-RU" dirty="0" smtClean="0"/>
              <a:t>– стремление к значимости, степень удовлетворенности имеющимися достижениями в предпочитаемой деятельности и ранняя потребность одаренного ребенка в самореализации в деятельности соответственно «направленного» интереса</a:t>
            </a:r>
          </a:p>
          <a:p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Деятельностный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блог </a:t>
            </a:r>
            <a:r>
              <a:rPr lang="ru-RU" dirty="0" smtClean="0"/>
              <a:t>– высокая познавательная потребность, стремление одаренного ребенка к высоким достижениям, идеальному результату в деятельности соответственно «направленного» интереса, который достигается (в соответствии с имеющимися у одаренного ребенка и предоставленными ему возможностями) в сотворчестве с одаренными детьми и специалистами высокой квалификации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Мотивационный блок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– позволяет поддерживать и стимулировать интерес одаренного ребенка в соответствии с проявленной одаренностью к достижениям в социально – значимой деятельности. Степень социальной значимости достижений одаренного ребенка в данной деятельности, в свою очередь, стимулирует личностное развитие одаренного ребенка. В результате происходит </a:t>
            </a:r>
            <a:r>
              <a:rPr lang="ru-RU" dirty="0" err="1" smtClean="0"/>
              <a:t>опредмечивание</a:t>
            </a:r>
            <a:r>
              <a:rPr lang="ru-RU" dirty="0" smtClean="0"/>
              <a:t> сущностных сил одаренного ребенка, реализация стремления к значимости, имеющихся творческих возможностей, реализации интересов, склонностей, способностей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93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8000">
              <a:srgbClr val="FFC000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Формы работы с одаренными детьми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Индивидуальное обучение или обучение в малых группах по программам творческого развития в определенной области</a:t>
            </a:r>
          </a:p>
          <a:p>
            <a:endParaRPr lang="ru-RU" sz="2000" dirty="0" smtClean="0"/>
          </a:p>
          <a:p>
            <a:r>
              <a:rPr lang="ru-RU" sz="2000" dirty="0" smtClean="0"/>
              <a:t>Работа по исследовательским и творческим проектам в режиме наставничества (в качестве наставника выступают, </a:t>
            </a:r>
            <a:r>
              <a:rPr lang="ru-RU" sz="2000" dirty="0" smtClean="0"/>
              <a:t>как </a:t>
            </a:r>
            <a:r>
              <a:rPr lang="ru-RU" sz="2000" dirty="0" smtClean="0"/>
              <a:t>правило, деятель культуры, специалист высокого класса)</a:t>
            </a:r>
          </a:p>
          <a:p>
            <a:endParaRPr lang="ru-RU" sz="2000" dirty="0" smtClean="0"/>
          </a:p>
          <a:p>
            <a:r>
              <a:rPr lang="ru-RU" sz="2000" dirty="0" smtClean="0"/>
              <a:t>Каникулярные сборы, лагеря, мастер –классы, творческие лаборатории</a:t>
            </a:r>
          </a:p>
          <a:p>
            <a:r>
              <a:rPr lang="ru-RU" sz="2000" dirty="0" smtClean="0"/>
              <a:t>Система творческих конкурсов, фестивалей, олимпиад</a:t>
            </a:r>
          </a:p>
          <a:p>
            <a:endParaRPr lang="ru-RU" sz="2000" dirty="0" smtClean="0"/>
          </a:p>
          <a:p>
            <a:r>
              <a:rPr lang="ru-RU" sz="2000" dirty="0" smtClean="0"/>
              <a:t>Детские научно –практические конференции и семинары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7711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716"/>
            <a:ext cx="8596668" cy="61922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дополнительном образовании можно использовать такой мощный ресурс развития одаренности, как единство и взаимодействие искусств, </a:t>
            </a:r>
            <a:br>
              <a:rPr lang="ru-RU" sz="3200" dirty="0" smtClean="0"/>
            </a:br>
            <a:r>
              <a:rPr lang="ru-RU" sz="3200" dirty="0" smtClean="0"/>
              <a:t>что в обычной </a:t>
            </a:r>
            <a:br>
              <a:rPr lang="ru-RU" sz="3200" dirty="0" smtClean="0"/>
            </a:br>
            <a:r>
              <a:rPr lang="ru-RU" sz="3200" dirty="0" smtClean="0"/>
              <a:t>школе </a:t>
            </a:r>
            <a:br>
              <a:rPr lang="ru-RU" sz="3200" dirty="0" smtClean="0"/>
            </a:br>
            <a:r>
              <a:rPr lang="ru-RU" sz="3200" dirty="0" smtClean="0"/>
              <a:t>затруднено </a:t>
            </a:r>
            <a:br>
              <a:rPr lang="ru-RU" sz="3200" dirty="0" smtClean="0"/>
            </a:br>
            <a:r>
              <a:rPr lang="ru-RU" sz="3200" dirty="0" smtClean="0"/>
              <a:t>предметным</a:t>
            </a:r>
            <a:br>
              <a:rPr lang="ru-RU" sz="3200" dirty="0" smtClean="0"/>
            </a:br>
            <a:r>
              <a:rPr lang="ru-RU" sz="3200" dirty="0" smtClean="0"/>
              <a:t>расчленением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содержания</a:t>
            </a:r>
            <a:br>
              <a:rPr lang="ru-RU" sz="3200" dirty="0" smtClean="0"/>
            </a:br>
            <a:r>
              <a:rPr lang="ru-RU" sz="3200" dirty="0" smtClean="0"/>
              <a:t>образования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3" y="2598821"/>
            <a:ext cx="6112041" cy="3866147"/>
          </a:xfrm>
        </p:spPr>
      </p:pic>
    </p:spTree>
    <p:extLst>
      <p:ext uri="{BB962C8B-B14F-4D97-AF65-F5344CB8AC3E}">
        <p14:creationId xmlns:p14="http://schemas.microsoft.com/office/powerpoint/2010/main" val="362713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1000">
              <a:srgbClr val="FFC000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0842"/>
            <a:ext cx="8596668" cy="8983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Риски в работе с одаренными детьми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1495"/>
            <a:ext cx="8965637" cy="474195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 создавать у ребенка «чувства исключительности» – оно может не получить подтверждения в дальнейшей жизни; кружки и секции посещают не только одаренные дети, но и те, кому просто доставляет удовольствие заниматься искусством, и отношения с ними должны складываться гармонично</a:t>
            </a:r>
          </a:p>
          <a:p>
            <a:endParaRPr lang="ru-RU" sz="2000" dirty="0" smtClean="0"/>
          </a:p>
          <a:p>
            <a:r>
              <a:rPr lang="ru-RU" sz="2000" dirty="0"/>
              <a:t>Э</a:t>
            </a:r>
            <a:r>
              <a:rPr lang="ru-RU" sz="2000" dirty="0" smtClean="0"/>
              <a:t>ксплуатация неординарных способностей ученика (вокальных, </a:t>
            </a:r>
            <a:r>
              <a:rPr lang="ru-RU" sz="2000" dirty="0" smtClean="0"/>
              <a:t>сценических, музыкальных </a:t>
            </a:r>
            <a:r>
              <a:rPr lang="ru-RU" sz="2000" dirty="0" smtClean="0"/>
              <a:t>и т.д.) ради престижа учебного заведения или педагога</a:t>
            </a:r>
          </a:p>
          <a:p>
            <a:endParaRPr lang="ru-RU" sz="2000" dirty="0" smtClean="0"/>
          </a:p>
          <a:p>
            <a:r>
              <a:rPr lang="ru-RU" sz="2000" dirty="0" smtClean="0"/>
              <a:t>Неосознанное стремление педагога реализоваться через учеников, что ведет к кажущейся успешности результата за счет нивелирования личного эстетического опыта и индивидуальности детей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0612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7755" y="4347411"/>
            <a:ext cx="8596667" cy="251058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Самореализация одаренного ребенка – это интеллектуально – творческая активность в предпочитаемых видах деятельности, способствующая реализации «направленного» интереса одаренного ребенка в соответствии с возрастом, видом и уровнем проявленной одаренности и становлению проявленной одаренности как качества личности. Специфика самореализации одаренных детей заключается в высокой потребности этих детей в «</a:t>
            </a:r>
            <a:r>
              <a:rPr lang="ru-RU" sz="1800" dirty="0" err="1" smtClean="0"/>
              <a:t>опредмечивании</a:t>
            </a:r>
            <a:r>
              <a:rPr lang="ru-RU" sz="1800" dirty="0" smtClean="0"/>
              <a:t>» своих сущностных сил, т.е. предъявлении обществу своего «дара», и заинтересованной оценке им же собственной значимости.</a:t>
            </a:r>
            <a:endParaRPr lang="ru-RU" sz="18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6" b="16256"/>
          <a:stretch>
            <a:fillRect/>
          </a:stretch>
        </p:blipFill>
        <p:spPr>
          <a:xfrm>
            <a:off x="1063176" y="501693"/>
            <a:ext cx="7663729" cy="3573002"/>
          </a:xfrm>
        </p:spPr>
      </p:pic>
    </p:spTree>
    <p:extLst>
      <p:ext uri="{BB962C8B-B14F-4D97-AF65-F5344CB8AC3E}">
        <p14:creationId xmlns:p14="http://schemas.microsoft.com/office/powerpoint/2010/main" val="64466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892842"/>
            <a:ext cx="8596667" cy="83419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ОДАРЕННОСТЬ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5" b="16485"/>
          <a:stretch>
            <a:fillRect/>
          </a:stretch>
        </p:blipFill>
        <p:spPr>
          <a:xfrm>
            <a:off x="1267326" y="609599"/>
            <a:ext cx="7620000" cy="3834063"/>
          </a:xfrm>
        </p:spPr>
      </p:pic>
    </p:spTree>
    <p:extLst>
      <p:ext uri="{BB962C8B-B14F-4D97-AF65-F5344CB8AC3E}">
        <p14:creationId xmlns:p14="http://schemas.microsoft.com/office/powerpoint/2010/main" val="305661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0842"/>
            <a:ext cx="8596668" cy="7860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Список литературы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6828"/>
            <a:ext cx="9044182" cy="4534534"/>
          </a:xfrm>
        </p:spPr>
        <p:txBody>
          <a:bodyPr/>
          <a:lstStyle/>
          <a:p>
            <a:pPr>
              <a:buAutoNum type="arabicPeriod"/>
            </a:pPr>
            <a:r>
              <a:rPr lang="ru-RU" dirty="0" smtClean="0"/>
              <a:t>Белова Е.С. «Одаренность малыша: раскрыть, понять, поддержать» –М;1998</a:t>
            </a:r>
          </a:p>
          <a:p>
            <a:pPr>
              <a:buAutoNum type="arabicPeriod"/>
            </a:pPr>
            <a:r>
              <a:rPr lang="ru-RU" dirty="0" err="1" smtClean="0"/>
              <a:t>Доровской</a:t>
            </a:r>
            <a:r>
              <a:rPr lang="ru-RU" dirty="0" smtClean="0"/>
              <a:t> А.И. «100 советов по развитию одаренности детей» –М; 1997</a:t>
            </a:r>
          </a:p>
          <a:p>
            <a:pPr>
              <a:buAutoNum type="arabicPeriod"/>
            </a:pPr>
            <a:r>
              <a:rPr lang="ru-RU" dirty="0" err="1" smtClean="0"/>
              <a:t>Лайтес</a:t>
            </a:r>
            <a:r>
              <a:rPr lang="ru-RU" dirty="0" smtClean="0"/>
              <a:t> Н.С. «Возрастная одаренность и индивидуальные различия» Москва – Воронеж; 1997</a:t>
            </a:r>
          </a:p>
          <a:p>
            <a:pPr>
              <a:buAutoNum type="arabicPeriod"/>
            </a:pPr>
            <a:r>
              <a:rPr lang="ru-RU" dirty="0" smtClean="0"/>
              <a:t>«Одаренный ребенок»</a:t>
            </a:r>
            <a:r>
              <a:rPr lang="en-US" dirty="0" smtClean="0"/>
              <a:t>/</a:t>
            </a:r>
            <a:r>
              <a:rPr lang="ru-RU" dirty="0" smtClean="0"/>
              <a:t>под ред. О. М. Дьяченко –М; 1997</a:t>
            </a:r>
          </a:p>
          <a:p>
            <a:pPr>
              <a:buAutoNum type="arabicPeriod"/>
            </a:pPr>
            <a:r>
              <a:rPr lang="ru-RU" dirty="0" smtClean="0"/>
              <a:t>Савенков А.И. «Детская одаренность: развитие средствами искусства» – М; 1999</a:t>
            </a:r>
          </a:p>
          <a:p>
            <a:pPr>
              <a:buAutoNum type="arabicPeriod"/>
            </a:pPr>
            <a:r>
              <a:rPr lang="ru-RU" dirty="0" smtClean="0"/>
              <a:t>Ларионова Л.И Одаренные дети: теория и практика. – Иркутск, 2000</a:t>
            </a:r>
          </a:p>
          <a:p>
            <a:pPr>
              <a:buAutoNum type="arabicPeriod"/>
            </a:pPr>
            <a:r>
              <a:rPr lang="ru-RU" dirty="0" smtClean="0"/>
              <a:t>Основные современные концепции творчества и одаренности</a:t>
            </a:r>
            <a:r>
              <a:rPr lang="en-US" dirty="0" smtClean="0"/>
              <a:t>/</a:t>
            </a:r>
            <a:r>
              <a:rPr lang="ru-RU" dirty="0" smtClean="0"/>
              <a:t> Под. ред. Богоявленской Д.Б. –М.: Молодая гвардия, 1997</a:t>
            </a:r>
          </a:p>
          <a:p>
            <a:pPr>
              <a:buAutoNum type="arabicPeriod"/>
            </a:pPr>
            <a:r>
              <a:rPr lang="ru-RU" dirty="0" smtClean="0"/>
              <a:t>Сборник научно –методических рекомендаций по работе с одаренными детьми</a:t>
            </a:r>
            <a:r>
              <a:rPr lang="en-US" dirty="0" smtClean="0"/>
              <a:t>/</a:t>
            </a:r>
            <a:r>
              <a:rPr lang="ru-RU" dirty="0" err="1" smtClean="0"/>
              <a:t>Под.ред.Л.И.Ларионовой</a:t>
            </a:r>
            <a:r>
              <a:rPr lang="ru-RU" dirty="0" smtClean="0"/>
              <a:t>. – Иркутск, 1999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11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7067" y="589936"/>
            <a:ext cx="7766936" cy="19615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Одаренность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это системное, развивающееся в течении жизни качество психики, позволяющее достигнуть человеку более высоких результатов в одном или нескольких видах деятельности по сравнению с другими людьми 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7067" y="3406877"/>
            <a:ext cx="7766936" cy="174085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дети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это дети, которые выделяются яркими, очевидными, иногда выдающимися достижениями (или имеют внутренние предпосылки для таких достижений) в том или ином виде деятельности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3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0" y="2160588"/>
            <a:ext cx="7742903" cy="428445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76982"/>
            <a:ext cx="8596313" cy="5865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Поддержка и развитие одаренных детей –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приоритетных задач дополнительного образования детей, которое предназначено для свободного выбора и освоения детьми дополнительных образовательных программ не зависимо от возраста и осваиваемой ими основной образовательной программы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1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Одаренность</a:t>
            </a:r>
            <a:r>
              <a:rPr lang="ru-RU" sz="2400" dirty="0" smtClean="0">
                <a:solidFill>
                  <a:srgbClr val="00B050"/>
                </a:solidFill>
              </a:rPr>
              <a:t> –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это не только интеллект, не только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творческость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и не только определенная мотивация. Это комплекс, включающий все три характеристики. (модель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Дж.Рензулли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2109020"/>
            <a:ext cx="7256206" cy="415904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2993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76981"/>
            <a:ext cx="8596668" cy="13421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Мотивация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М</a:t>
            </a:r>
            <a:r>
              <a:rPr lang="ru-RU" sz="2400" dirty="0" smtClean="0">
                <a:solidFill>
                  <a:srgbClr val="00B050"/>
                </a:solidFill>
              </a:rPr>
              <a:t>отив – психическое явление, становящееся побуждением к деятельности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5745" y="1415846"/>
            <a:ext cx="4185623" cy="1211443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Мотивы, заложенные в самой учебной деятельности, связанные с ее прямым продуктом: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5745" y="2418735"/>
            <a:ext cx="4185623" cy="36226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1400" dirty="0" smtClean="0"/>
              <a:t>Мотивация содержанием – мотивы, связанные с содержанием учения (пробуждает учиться, стремиться узнавать новые факты, овладевать знаниями, способами действий, проникать в суть явлений)</a:t>
            </a:r>
          </a:p>
          <a:p>
            <a:endParaRPr lang="ru-RU" sz="1400" dirty="0"/>
          </a:p>
          <a:p>
            <a:r>
              <a:rPr lang="ru-RU" sz="1400" dirty="0" smtClean="0"/>
              <a:t>Мотивация процессом – мотивы, связанные с самим процессом учения (увлекает процесс общения с учителем и другими детьми в учебной деятельности, процесс учения насыщен игровыми приемами, техническими средствами и др.)</a:t>
            </a: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88383" y="1519085"/>
            <a:ext cx="4185618" cy="781663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Мотивы, связанные с косвенным продуктом учения: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088384" y="2807595"/>
            <a:ext cx="4185617" cy="323376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Широкие социальные мотивы</a:t>
            </a:r>
          </a:p>
          <a:p>
            <a:pPr marL="0" indent="0">
              <a:buNone/>
            </a:pPr>
            <a:r>
              <a:rPr lang="ru-RU" sz="1400" dirty="0" smtClean="0"/>
              <a:t>      а) общественно ценные – мотивы долга, ответственности, чести (перед обществом, классом, учителем, родителями и т.д.)</a:t>
            </a:r>
          </a:p>
          <a:p>
            <a:pPr marL="0" indent="0">
              <a:buNone/>
            </a:pPr>
            <a:r>
              <a:rPr lang="ru-RU" sz="1400" dirty="0" smtClean="0"/>
              <a:t>      б) узколичные (престижная мотивация) – мотивы самоутверждения, самоопределения, самосовершенствования.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Мотивы избегания неприятностей – учение на основе принуждения, страха быть наказанным и т.п.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4568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77334" y="1070900"/>
            <a:ext cx="3854528" cy="429061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«Наиболее желательно с точки зрения одаренности доминирование мотивов, связанных с содержанием учения (ориентация на овладение новыми знаниями, фактами, явлениями, закономерностями; ориентация на усвоение способов приобретения знаний и т.п.) Доминирование этой группы мотивов характеризует одаренного ребенка.»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825912"/>
            <a:ext cx="4995596" cy="4925960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677334" y="5471652"/>
            <a:ext cx="3854528" cy="1002889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err="1" smtClean="0"/>
              <a:t>Дж.Рензулли</a:t>
            </a:r>
            <a:r>
              <a:rPr lang="ru-RU" dirty="0" smtClean="0"/>
              <a:t>, Е.П. </a:t>
            </a:r>
            <a:r>
              <a:rPr lang="ru-RU" dirty="0" err="1" smtClean="0"/>
              <a:t>Торранс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34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rgbClr val="FFC000"/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 какие мотивы воспитанника ориентируются педагоги и родители, реализуя свою деятельность?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Именно позиция педагогов и родителей во многом определяет то, как будет выглядеть иерархическая структура мотивационно –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потребностной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сферы.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Интерес к содержанию, процессу учения может пробудить только тот, кто сам увлечен этим содержанием, кто ориентирован на пробуждение детского интереса. Стремление сделать процесс учения увлекательным требует изобретательности и педагогического мастерства, а также большой подготовки.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7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7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162232"/>
            <a:ext cx="3854528" cy="10618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Сегодня многие исследователи склоняются к мысли: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1224116"/>
            <a:ext cx="4997149" cy="406977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77334" y="1224116"/>
            <a:ext cx="3854528" cy="522092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Ключевой характеристикой потенциала личности следует считать не выдающийся интеллект или высокую </a:t>
            </a:r>
            <a:r>
              <a:rPr lang="ru-RU" sz="1600" dirty="0" err="1" smtClean="0"/>
              <a:t>творческость</a:t>
            </a:r>
            <a:r>
              <a:rPr lang="ru-RU" sz="1600" dirty="0" smtClean="0"/>
              <a:t>, как считалось ранее, а мотивацию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Люди изначально менее способные, но целенаправленно решающие собственную, личностно значимую задачу, оказываются в конечном счете более продуктивными, чем более одаренные, но менее заинтересованные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Максимально реализует свой творческий потенциал , а следовательно, и достигает высот чаще не тот, кто был более развит, а тот, кто был более настойчив, кто упорно шел к выбранной цели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2863440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</TotalTime>
  <Words>1269</Words>
  <Application>Microsoft Office PowerPoint</Application>
  <PresentationFormat>Широкоэкранный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Times New Roman</vt:lpstr>
      <vt:lpstr>Trebuchet MS</vt:lpstr>
      <vt:lpstr>Wingdings</vt:lpstr>
      <vt:lpstr>Wingdings 3</vt:lpstr>
      <vt:lpstr>Грань</vt:lpstr>
      <vt:lpstr>Выполнила:  Чернышева Инна Александровна педагог – психолог МАУ ДОД ДДТ «Маленький принц» г. Хабаровск  Презентация на тему «Детская одаренность»  Цель: Просветительская деятельность. Формирование психологической культуры педагогических работников и родителей в учреждении дополнительного образования детей.</vt:lpstr>
      <vt:lpstr>ДЕТСКАЯ ОДАРЕННОСТЬ</vt:lpstr>
      <vt:lpstr>Одаренность – это системное, развивающееся в течении жизни качество психики, позволяющее достигнуть человеку более высоких результатов в одном или нескольких видах деятельности по сравнению с другими людьми </vt:lpstr>
      <vt:lpstr>Презентация PowerPoint</vt:lpstr>
      <vt:lpstr>Одаренность – это не только интеллект, не только творческость и не только определенная мотивация. Это комплекс, включающий все три характеристики. (модель Дж.Рензулли)</vt:lpstr>
      <vt:lpstr>Мотивация Мотив – психическое явление, становящееся побуждением к деятельности</vt:lpstr>
      <vt:lpstr>«Наиболее желательно с точки зрения одаренности доминирование мотивов, связанных с содержанием учения (ориентация на овладение новыми знаниями, фактами, явлениями, закономерностями; ориентация на усвоение способов приобретения знаний и т.п.) Доминирование этой группы мотивов характеризует одаренного ребенка.»</vt:lpstr>
      <vt:lpstr>На какие мотивы воспитанника ориентируются педагоги и родители, реализуя свою деятельность?    Именно позиция педагогов и родителей во многом определяет то, как будет выглядеть иерархическая структура мотивационно – потребностной сферы.   Интерес к содержанию, процессу учения может пробудить только тот, кто сам увлечен этим содержанием, кто ориентирован на пробуждение детского интереса. Стремление сделать процесс учения увлекательным требует изобретательности и педагогического мастерства, а также большой подготовки.</vt:lpstr>
      <vt:lpstr>Сегодня многие исследователи склоняются к мысли:</vt:lpstr>
      <vt:lpstr>Трудно определить степень творческой одаренности. Одаренные дети очень разные. Главное, что объединяет всех и что резко отличает их от обыкновенных детей – это высокая познавательная потребность.  Одаренные дети обладают  четко выраженной потребностью поиска. Они очень  эмоциональны,  целеустремлены,  способны к длительной концентрации внимания. </vt:lpstr>
      <vt:lpstr>ТВОРЧЕСКОСТЬ (креативность)</vt:lpstr>
      <vt:lpstr>Оценка креативности по Е.П.Торрансу и Дж.Гилфорду</vt:lpstr>
      <vt:lpstr>Интеллект  способность личности к познанию, осмыслению и разрешению задач</vt:lpstr>
      <vt:lpstr>Факторы развития детской одаренности</vt:lpstr>
      <vt:lpstr>Модель самореализации одаренных детей</vt:lpstr>
      <vt:lpstr>Формы работы с одаренными детьми</vt:lpstr>
      <vt:lpstr>В дополнительном образовании можно использовать такой мощный ресурс развития одаренности, как единство и взаимодействие искусств,  что в обычной  школе  затруднено  предметным расчленением  содержания образования </vt:lpstr>
      <vt:lpstr>Риски в работе с одаренными детьми</vt:lpstr>
      <vt:lpstr>Презентация PowerPoint</vt:lpstr>
      <vt:lpstr>Список литературы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ОДАРЕННОСТЬ</dc:title>
  <dc:creator>Инна</dc:creator>
  <cp:lastModifiedBy>Инна</cp:lastModifiedBy>
  <cp:revision>36</cp:revision>
  <dcterms:created xsi:type="dcterms:W3CDTF">2015-10-08T05:33:33Z</dcterms:created>
  <dcterms:modified xsi:type="dcterms:W3CDTF">2015-10-12T00:04:19Z</dcterms:modified>
</cp:coreProperties>
</file>