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sldIdLst>
    <p:sldId id="256" r:id="rId2"/>
    <p:sldId id="270" r:id="rId3"/>
    <p:sldId id="272" r:id="rId4"/>
    <p:sldId id="267" r:id="rId5"/>
    <p:sldId id="273" r:id="rId6"/>
    <p:sldId id="274" r:id="rId7"/>
    <p:sldId id="260" r:id="rId8"/>
    <p:sldId id="278" r:id="rId9"/>
    <p:sldId id="275" r:id="rId10"/>
    <p:sldId id="261" r:id="rId11"/>
    <p:sldId id="264" r:id="rId12"/>
    <p:sldId id="265" r:id="rId13"/>
    <p:sldId id="271" r:id="rId14"/>
    <p:sldId id="276" r:id="rId15"/>
    <p:sldId id="277" r:id="rId16"/>
    <p:sldId id="266" r:id="rId17"/>
    <p:sldId id="268" r:id="rId18"/>
    <p:sldId id="269" r:id="rId19"/>
    <p:sldId id="279" r:id="rId20"/>
    <p:sldId id="280" r:id="rId21"/>
  </p:sldIdLst>
  <p:sldSz cx="9144000" cy="6858000" type="screen4x3"/>
  <p:notesSz cx="67564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3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463" y="0"/>
            <a:ext cx="29273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7F325-941F-4B14-A0B1-B3308199E621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03850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73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463" y="9372600"/>
            <a:ext cx="29273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F14EC-F591-4610-AE25-807A3882D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F14EC-F591-4610-AE25-807A3882D74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843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4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FAB5-E358-4FA4-A305-4DBA1270D29B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FA23-E428-423B-93B1-C1BA610F0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77CE-FDC7-4FED-BD26-7C690488D26B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1E75E-6EE7-45ED-87E8-032D82CE7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B41AC-40A7-4F3F-89F1-5B8277D081D8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A66E1-463B-46AE-B12B-068E128DA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0E08-6AFF-4A06-8B3A-235A9614428C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B108A-1EC9-4A63-B3B0-B9E2EF39C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0B21-0E5B-4B05-BF25-6BDF5DBB6040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C764-ED9E-4FDC-B6A4-BA9B09403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091F-9010-426E-B09E-FB1FAFBB2620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EB511-065E-4ACD-A486-27AEDD98B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AE296-5F17-4619-813F-69834147525B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C17B-1C1D-4F21-B29B-88BF0ECEA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2332C-34B2-403F-AE87-BAA5C3D2153A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3DAA4-24BA-4D31-9500-61733DD8C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5E7A9-F7BA-41D6-B907-B25D69F5A7CB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B45F-8295-47C3-BBA3-B093A3322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645DA-9158-4318-B820-E27CBCF5160F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98D7D-7394-41F6-B88B-339573989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9A9B-8AB2-4B06-B6CD-C90198296752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CC8DE-AE34-49DE-9B9A-627F207E3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832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30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3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7690183-2630-4CA8-82F4-7CE0BFDB811A}" type="datetimeFigureOut">
              <a:rPr lang="ru-RU"/>
              <a:pPr>
                <a:defRPr/>
              </a:pPr>
              <a:t>23.12.2015</a:t>
            </a:fld>
            <a:endParaRPr lang="ru-RU"/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3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685BE49-672B-4ED1-B262-E2CF69D8A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H:\&#1050;&#1072;&#1090;&#1103;\&#1040;&#1093;,%20&#1057;&#1072;&#1084;&#1072;&#1088;&#1072;-&#1075;&#1086;&#1088;&#1086;&#1076;&#1086;&#1082;3.mi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596" y="5000636"/>
            <a:ext cx="8286808" cy="1143008"/>
          </a:xfrm>
        </p:spPr>
        <p:txBody>
          <a:bodyPr/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Ключникова Инна Александровна,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МБОУ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СОШ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№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22 города Озёрска, учитель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технологии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hlinkClick r:id="rId3" action="ppaction://program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58" y="1142984"/>
            <a:ext cx="8358188" cy="2714644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FFFF00"/>
                </a:solidFill>
                <a:latin typeface="Segoe Print" pitchFamily="2" charset="0"/>
              </a:rPr>
              <a:t>Техника «Синель» </a:t>
            </a:r>
            <a:br>
              <a:rPr lang="ru-RU" sz="4800" dirty="0" smtClean="0">
                <a:solidFill>
                  <a:srgbClr val="FFFF00"/>
                </a:solidFill>
                <a:latin typeface="Segoe Print" pitchFamily="2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Segoe Print" pitchFamily="2" charset="0"/>
              </a:rPr>
              <a:t>в изготовлении </a:t>
            </a:r>
            <a:r>
              <a:rPr lang="ru-RU" sz="4800" dirty="0" smtClean="0">
                <a:solidFill>
                  <a:srgbClr val="FFFF00"/>
                </a:solidFill>
                <a:latin typeface="Segoe Print" pitchFamily="2" charset="0"/>
              </a:rPr>
              <a:t>одежды</a:t>
            </a:r>
            <a:br>
              <a:rPr lang="ru-RU" sz="4800" dirty="0" smtClean="0">
                <a:solidFill>
                  <a:srgbClr val="FFFF00"/>
                </a:solidFill>
                <a:latin typeface="Segoe Print" pitchFamily="2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Segoe Print" pitchFamily="2" charset="0"/>
              </a:rPr>
              <a:t/>
            </a:r>
            <a:br>
              <a:rPr lang="ru-RU" sz="4800" dirty="0" smtClean="0">
                <a:solidFill>
                  <a:srgbClr val="FFFF00"/>
                </a:solidFill>
                <a:latin typeface="Segoe Print" pitchFamily="2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Segoe Print" pitchFamily="2" charset="0"/>
              </a:rPr>
              <a:t>(мастер-класс)</a:t>
            </a:r>
            <a:endParaRPr lang="ru-RU" sz="32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285750" y="285750"/>
            <a:ext cx="8572500" cy="62865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IMGP0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13" y="3232150"/>
            <a:ext cx="4452937" cy="33401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71438"/>
            <a:ext cx="3900487" cy="15001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latin typeface="Segoe Print" pitchFamily="2" charset="0"/>
              </a:rPr>
              <a:t>Разметка верхней ткани</a:t>
            </a:r>
            <a:endParaRPr lang="ru-RU" sz="32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6148" name="Рисунок 2" descr="02.JPG"/>
          <p:cNvPicPr>
            <a:picLocks noChangeAspect="1"/>
          </p:cNvPicPr>
          <p:nvPr/>
        </p:nvPicPr>
        <p:blipFill>
          <a:blip r:embed="rId4"/>
          <a:srcRect l="3198" t="2148"/>
          <a:stretch>
            <a:fillRect/>
          </a:stretch>
        </p:blipFill>
        <p:spPr bwMode="auto">
          <a:xfrm>
            <a:off x="285750" y="285750"/>
            <a:ext cx="4429125" cy="3359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3" y="5002213"/>
            <a:ext cx="364331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Выполнение параллельных строчек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95288" y="5876925"/>
            <a:ext cx="35925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Разлохмачивание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171" name="Рисунок 4" descr="04.JPG"/>
          <p:cNvPicPr>
            <a:picLocks noChangeAspect="1"/>
          </p:cNvPicPr>
          <p:nvPr/>
        </p:nvPicPr>
        <p:blipFill>
          <a:blip r:embed="rId3"/>
          <a:srcRect l="5424" t="6667"/>
          <a:stretch>
            <a:fillRect/>
          </a:stretch>
        </p:blipFill>
        <p:spPr bwMode="auto">
          <a:xfrm>
            <a:off x="287338" y="285750"/>
            <a:ext cx="4429125" cy="327818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172" name="Рисунок 3" descr="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286125"/>
            <a:ext cx="4429125" cy="33226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464175" y="404813"/>
            <a:ext cx="3571875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Разрезание верхних слоёв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latin typeface="Segoe Print" pitchFamily="2" charset="0"/>
              </a:rPr>
              <a:t>Раскрой деталей</a:t>
            </a:r>
            <a:endParaRPr lang="ru-RU" sz="32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8195" name="Рисунок 2" descr="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285875"/>
            <a:ext cx="7000875" cy="52514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1500174"/>
            <a:ext cx="814393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Жилет: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CF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косой бейкой все срезы средней части полочки и спинки.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Выполнить плечевые швы.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косой бейкой пройму.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косой бейкой вырез горловины вместе с продольным срезом левой боковой части полочки.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Выполнить боковые швы.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косой бейкой нижние срезы боковых частей полочки и спинки.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На спинке и полочке выполнить продольные рельефные швы, наложив средние части переда и спинки на боковые части жилета, и оставив левый передний шов под застёжку.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Пришить пуговицы.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Краткое описание технологической обработки изделия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294760"/>
            <a:ext cx="800105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Юбка: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вытачки.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косой бейкой все срезы передней детали.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косой бейкой продольные срезы и нижний срез задней детали.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косой бейкой нижние срезы боковых деталей юбки.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Изготовить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петли из косой бейки для юбки и жилета.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Приметать петли к передней детали.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косой бейкой передний продольный срез (участок под застёжку) левой боковой детали.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Выполнить передние и задние рельефные швы, наложив переднюю и заднюю детали на боковые, и оставив в левом переднем шве открытый участок под застёжку.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косой бейкой срез по талии.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Пришить пуговицы.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15238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CF600"/>
                </a:solidFill>
                <a:latin typeface="Segoe Print" pitchFamily="2" charset="0"/>
              </a:rPr>
              <a:t>Обработка открытых срезов на </a:t>
            </a:r>
            <a:r>
              <a:rPr lang="ru-RU" sz="3200" dirty="0" err="1" smtClean="0">
                <a:solidFill>
                  <a:srgbClr val="FCF600"/>
                </a:solidFill>
                <a:latin typeface="Segoe Print" pitchFamily="2" charset="0"/>
              </a:rPr>
              <a:t>оверлоке</a:t>
            </a:r>
            <a:endParaRPr lang="ru-RU" sz="3200" dirty="0">
              <a:solidFill>
                <a:srgbClr val="FCF600"/>
              </a:solidFill>
              <a:latin typeface="Segoe Print" pitchFamily="2" charset="0"/>
            </a:endParaRPr>
          </a:p>
        </p:txBody>
      </p:sp>
      <p:pic>
        <p:nvPicPr>
          <p:cNvPr id="7" name="Рисунок 6" descr="05.jpg"/>
          <p:cNvPicPr>
            <a:picLocks noChangeAspect="1"/>
          </p:cNvPicPr>
          <p:nvPr/>
        </p:nvPicPr>
        <p:blipFill>
          <a:blip r:embed="rId3"/>
          <a:srcRect l="20024" t="22490" r="25256" b="22933"/>
          <a:stretch>
            <a:fillRect/>
          </a:stretch>
        </p:blipFill>
        <p:spPr>
          <a:xfrm>
            <a:off x="1071538" y="1357298"/>
            <a:ext cx="6971417" cy="5214974"/>
          </a:xfrm>
          <a:prstGeom prst="rect">
            <a:avLst/>
          </a:prstGeom>
          <a:ln w="9525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0" y="714375"/>
            <a:ext cx="35004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Обработка деталей косой бейкой</a:t>
            </a:r>
          </a:p>
        </p:txBody>
      </p:sp>
      <p:pic>
        <p:nvPicPr>
          <p:cNvPr id="9219" name="Рисунок 5" descr="IMGP0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214688"/>
            <a:ext cx="4476750" cy="33575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220" name="Рисунок 4" descr="IMGP001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4429125" cy="33226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3" y="1000125"/>
            <a:ext cx="378618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latin typeface="Segoe Print" pitchFamily="2" charset="0"/>
              </a:rPr>
              <a:t>Изготовление петель</a:t>
            </a:r>
            <a:endParaRPr lang="ru-RU" sz="32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10243" name="Рисунок 2" descr="IMGP00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197225"/>
            <a:ext cx="4500562" cy="3375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244" name="Рисунок 3" descr="IMGP00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4500563" cy="3375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IMGP00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214688"/>
            <a:ext cx="4500562" cy="33750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14938" y="785813"/>
            <a:ext cx="33575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Смётывание и стачивание деталей</a:t>
            </a:r>
          </a:p>
        </p:txBody>
      </p:sp>
      <p:pic>
        <p:nvPicPr>
          <p:cNvPr id="11268" name="Рисунок 4" descr="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4476750" cy="33575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500042"/>
            <a:ext cx="657229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В данной технике можно выполнить различные швейные изделия: пледы, сумки, косметички, пеналы, прихватки, колпаки на заварной чайник, чехлы на стулья и т. 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Желаю успеха в творчестве!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" y="142852"/>
            <a:ext cx="3714745" cy="207168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  <a:latin typeface="Segoe Print" pitchFamily="2" charset="0"/>
              </a:rPr>
              <a:t>Комплект «Сударушка»</a:t>
            </a:r>
            <a:endParaRPr lang="ru-RU" sz="40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4099" name="Picture 5" descr="IMGP0025"/>
          <p:cNvPicPr>
            <a:picLocks noChangeAspect="1" noChangeArrowheads="1"/>
          </p:cNvPicPr>
          <p:nvPr/>
        </p:nvPicPr>
        <p:blipFill>
          <a:blip r:embed="rId3"/>
          <a:srcRect l="6154" t="6922" r="7692" b="-360"/>
          <a:stretch>
            <a:fillRect/>
          </a:stretch>
        </p:blipFill>
        <p:spPr bwMode="auto">
          <a:xfrm>
            <a:off x="4429124" y="269144"/>
            <a:ext cx="4357718" cy="630312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00042"/>
            <a:ext cx="835824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Источники информации: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http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://postila.ru/id4466003/tehnika-sinel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http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+mn-cs"/>
              </a:rPr>
              <a:t>://brjunetka.ru/sekretyi-neobyichnoy-tehniki-sinel/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72494" cy="6286544"/>
          </a:xfrm>
        </p:spPr>
        <p:txBody>
          <a:bodyPr/>
          <a:lstStyle/>
          <a:p>
            <a:r>
              <a:rPr lang="ru-RU" sz="2800" dirty="0" smtClean="0">
                <a:latin typeface="Segoe Print" pitchFamily="2" charset="0"/>
              </a:rPr>
              <a:t>Техника </a:t>
            </a:r>
            <a:r>
              <a:rPr lang="ru-RU" sz="2800" dirty="0" smtClean="0">
                <a:solidFill>
                  <a:srgbClr val="FFFF00"/>
                </a:solidFill>
                <a:latin typeface="Segoe Print" pitchFamily="2" charset="0"/>
              </a:rPr>
              <a:t>«Синель» </a:t>
            </a:r>
            <a:r>
              <a:rPr lang="ru-RU" sz="2800" dirty="0" smtClean="0">
                <a:latin typeface="Segoe Print" pitchFamily="2" charset="0"/>
              </a:rPr>
              <a:t>представляет собой имитацию мелкого лоскутного набора из полосок ткани и воспринимается как ворсовая ткань.</a:t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>Для этой техники необходимы ткани </a:t>
            </a:r>
            <a:r>
              <a:rPr lang="ru-RU" sz="2800" dirty="0" smtClean="0">
                <a:solidFill>
                  <a:srgbClr val="FFFF00"/>
                </a:solidFill>
                <a:latin typeface="Segoe Print" pitchFamily="2" charset="0"/>
              </a:rPr>
              <a:t>полотняного переплетения</a:t>
            </a:r>
            <a:r>
              <a:rPr lang="ru-RU" sz="2800" dirty="0" smtClean="0">
                <a:latin typeface="Segoe Print" pitchFamily="2" charset="0"/>
              </a:rPr>
              <a:t>, которые укладываются слоями.</a:t>
            </a:r>
            <a:br>
              <a:rPr lang="ru-RU" sz="2800" dirty="0" smtClean="0">
                <a:latin typeface="Segoe Print" pitchFamily="2" charset="0"/>
              </a:rPr>
            </a:br>
            <a:r>
              <a:rPr lang="ru-RU" sz="2800" dirty="0" smtClean="0">
                <a:latin typeface="Segoe Print" pitchFamily="2" charset="0"/>
              </a:rPr>
              <a:t>Название модели </a:t>
            </a:r>
            <a:r>
              <a:rPr lang="ru-RU" sz="2800" dirty="0" smtClean="0">
                <a:solidFill>
                  <a:srgbClr val="FFFF00"/>
                </a:solidFill>
                <a:latin typeface="Segoe Print" pitchFamily="2" charset="0"/>
              </a:rPr>
              <a:t>«Сударушка» </a:t>
            </a:r>
            <a:r>
              <a:rPr lang="ru-RU" sz="2800" dirty="0" smtClean="0">
                <a:latin typeface="Segoe Print" pitchFamily="2" charset="0"/>
              </a:rPr>
              <a:t>обосновано самой техникой «Синель», нарядным бархатистым эффектом и расцветкой верхней ткани – такая одежда несёт в себе черты истинно русского стиля.</a:t>
            </a:r>
            <a:endParaRPr lang="ru-RU" sz="28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Segoe Print" pitchFamily="2" charset="0"/>
              </a:rPr>
              <a:t>Техника «Синель»</a:t>
            </a:r>
            <a:endParaRPr lang="ru-RU" sz="3600" dirty="0"/>
          </a:p>
        </p:txBody>
      </p:sp>
      <p:pic>
        <p:nvPicPr>
          <p:cNvPr id="3" name="Рисунок 5" descr="04.JPG"/>
          <p:cNvPicPr>
            <a:picLocks noChangeAspect="1"/>
          </p:cNvPicPr>
          <p:nvPr/>
        </p:nvPicPr>
        <p:blipFill>
          <a:blip r:embed="rId3" cstate="print"/>
          <a:srcRect l="39229" t="55707" r="27851" b="16537"/>
          <a:stretch>
            <a:fillRect/>
          </a:stretch>
        </p:blipFill>
        <p:spPr bwMode="auto">
          <a:xfrm>
            <a:off x="714348" y="1214422"/>
            <a:ext cx="7715304" cy="529049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714380"/>
          </a:xfrm>
        </p:spPr>
        <p:txBody>
          <a:bodyPr/>
          <a:lstStyle/>
          <a:p>
            <a:r>
              <a:rPr lang="ru-RU" sz="3200" dirty="0" smtClean="0">
                <a:solidFill>
                  <a:srgbClr val="FCF600"/>
                </a:solidFill>
                <a:latin typeface="Segoe Print" pitchFamily="2" charset="0"/>
              </a:rPr>
              <a:t>Характеристика модели</a:t>
            </a:r>
            <a:endParaRPr lang="ru-RU" sz="3200" dirty="0">
              <a:solidFill>
                <a:srgbClr val="FCF600"/>
              </a:solidFill>
              <a:latin typeface="Segoe Print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317328"/>
          <a:ext cx="8572560" cy="53492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52113"/>
                <a:gridCol w="6320447"/>
              </a:tblGrid>
              <a:tr h="35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Название модели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Комплект «Сударушка»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/>
                </a:tc>
              </a:tr>
              <a:tr h="35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Вид изделия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Юбка и жилет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/>
                </a:tc>
              </a:tr>
              <a:tr h="35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Вид ткани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Бязь и ситец</a:t>
                      </a:r>
                      <a:endParaRPr lang="ru-RU" sz="1800" b="1">
                        <a:solidFill>
                          <a:schemeClr val="bg1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/>
                </a:tc>
              </a:tr>
              <a:tr h="35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Техника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Синель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/>
                </a:tc>
              </a:tr>
              <a:tr h="717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Силуэт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Жилет: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приталенный силуэт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Segoe Print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Юбка: силуэт трапеция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/>
                </a:tc>
              </a:tr>
              <a:tr h="35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Вид застёжки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Жилет и юбка: на пуговицах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спереди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/>
                </a:tc>
              </a:tr>
              <a:tr h="717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Оформление горловины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Вырез каре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/>
                </a:tc>
              </a:tr>
              <a:tr h="1076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Фасонные особенности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Юбка и жилет имеют продольные рельефные швы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Петли выполнены из косой бейки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Обработка срезов деталей – косой бейкой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/>
                </a:tc>
              </a:tr>
              <a:tr h="35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Segoe Print" pitchFamily="2" charset="0"/>
                        </a:rPr>
                        <a:t>Дополнение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Segoe Print" pitchFamily="2" charset="0"/>
                        </a:rPr>
                        <a:t>Сумочка в технике «Синель»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Segoe Print" pitchFamily="2" charset="0"/>
                        <a:ea typeface="Times New Roman"/>
                        <a:cs typeface="Times New Roman"/>
                      </a:endParaRPr>
                    </a:p>
                  </a:txBody>
                  <a:tcPr marL="61301" marR="6130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714380"/>
          </a:xfrm>
        </p:spPr>
        <p:txBody>
          <a:bodyPr/>
          <a:lstStyle/>
          <a:p>
            <a:pPr lvl="0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Подготовительная работа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1285860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Выполнить моделирование по основам чертежей юбки и лифа.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Изготовить выкройки.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Подобрать три основные составляющие «синели»,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учитывая цветовую гармонию: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  <a:p>
            <a:pPr lvl="2" eaLnBrk="0" hangingPunct="0">
              <a:buClr>
                <a:srgbClr val="FCF600"/>
              </a:buClr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нижняя ткань (основа),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  <a:p>
            <a:pPr lvl="2" eaLnBrk="0" hangingPunct="0">
              <a:buClr>
                <a:srgbClr val="FCF600"/>
              </a:buClr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средний слой (4 ткани – наполнители),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  <a:p>
            <a:pPr lvl="2" eaLnBrk="0" hangingPunct="0">
              <a:buClr>
                <a:srgbClr val="FCF600"/>
              </a:buClr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верхний красочный слой.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 startAt="4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Выполнить настил тканей для «синели» в определённом порядке, соблюдая расположение долевых нитей.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 startAt="4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Выполнить раскладку выкроек.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F600"/>
              </a:buClr>
              <a:buSzTx/>
              <a:buFont typeface="+mj-lt"/>
              <a:buAutoNum type="arabicPeriod" startAt="4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Произвести раскрой заготовок прямоугольной формы.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571481"/>
            <a:ext cx="4000528" cy="1000131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CF6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Моделирование</a:t>
            </a:r>
            <a:endParaRPr lang="ru-RU" sz="3200" dirty="0">
              <a:solidFill>
                <a:srgbClr val="FCF600"/>
              </a:solidFill>
              <a:latin typeface="Segoe Print" pitchFamily="2" charset="0"/>
            </a:endParaRPr>
          </a:p>
        </p:txBody>
      </p:sp>
      <p:pic>
        <p:nvPicPr>
          <p:cNvPr id="12289" name="Picture 1" descr="работа Кати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490551"/>
            <a:ext cx="4438650" cy="48672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290" name="Picture 2" descr="работа Кати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00306"/>
            <a:ext cx="4171950" cy="391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1000131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latin typeface="Segoe Print" pitchFamily="2" charset="0"/>
              </a:rPr>
              <a:t>Настил ткани и раскрой заготовок</a:t>
            </a:r>
            <a:endParaRPr lang="ru-RU" sz="32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5124" name="Рисунок 2" descr="01.JPG"/>
          <p:cNvPicPr>
            <a:picLocks noChangeAspect="1"/>
          </p:cNvPicPr>
          <p:nvPr/>
        </p:nvPicPr>
        <p:blipFill>
          <a:blip r:embed="rId3"/>
          <a:srcRect l="4132" t="2817" r="8281" b="8450"/>
          <a:stretch>
            <a:fillRect/>
          </a:stretch>
        </p:blipFill>
        <p:spPr bwMode="auto">
          <a:xfrm>
            <a:off x="1000100" y="1140168"/>
            <a:ext cx="7072362" cy="537398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4"/>
            <a:ext cx="8072494" cy="1428760"/>
          </a:xfrm>
        </p:spPr>
        <p:txBody>
          <a:bodyPr/>
          <a:lstStyle/>
          <a:p>
            <a:pPr lvl="0"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Изготовление заготовок в технике «Синель»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1500174"/>
            <a:ext cx="81439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Разметить верхнюю ткань.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Скрепить булавками и сметать между линий.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Проложить строчки по размеченным через 1см линиям под углом 45°.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Прорезать все слои между строчек, кроме нижнего слоя.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Обработать срезы строчкой зигзаг.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Разлохматить заготовки.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Раскроить из заготовок детали юбки (передняя, задняя и боковые части) и жилета (средние части полочки и спинки; боковые части полочки и спинки).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0</TotalTime>
  <Words>555</Words>
  <PresentationFormat>Экран (4:3)</PresentationFormat>
  <Paragraphs>107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Тема3</vt:lpstr>
      <vt:lpstr>Техника «Синель»  в изготовлении одежды  (мастер-класс)</vt:lpstr>
      <vt:lpstr>Комплект «Сударушка»</vt:lpstr>
      <vt:lpstr>Техника «Синель» представляет собой имитацию мелкого лоскутного набора из полосок ткани и воспринимается как ворсовая ткань. Для этой техники необходимы ткани полотняного переплетения, которые укладываются слоями. Название модели «Сударушка» обосновано самой техникой «Синель», нарядным бархатистым эффектом и расцветкой верхней ткани – такая одежда несёт в себе черты истинно русского стиля.</vt:lpstr>
      <vt:lpstr>Техника «Синель»</vt:lpstr>
      <vt:lpstr>Характеристика модели</vt:lpstr>
      <vt:lpstr>Подготовительная работа</vt:lpstr>
      <vt:lpstr>Моделирование</vt:lpstr>
      <vt:lpstr>Настил ткани и раскрой заготовок</vt:lpstr>
      <vt:lpstr>Изготовление заготовок в технике «Синель»</vt:lpstr>
      <vt:lpstr>Разметка верхней ткани</vt:lpstr>
      <vt:lpstr>Слайд 11</vt:lpstr>
      <vt:lpstr>Раскрой деталей</vt:lpstr>
      <vt:lpstr>Краткое описание технологической обработки изделия</vt:lpstr>
      <vt:lpstr>Слайд 14</vt:lpstr>
      <vt:lpstr>Обработка открытых срезов на оверлоке</vt:lpstr>
      <vt:lpstr>Слайд 16</vt:lpstr>
      <vt:lpstr>Изготовление петель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"Синель"</dc:title>
  <dc:creator/>
  <cp:lastModifiedBy/>
  <cp:revision>1</cp:revision>
  <dcterms:created xsi:type="dcterms:W3CDTF">2015-06-02T10:44:38Z</dcterms:created>
  <dcterms:modified xsi:type="dcterms:W3CDTF">2015-12-23T09:26:30Z</dcterms:modified>
</cp:coreProperties>
</file>