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Рабочий стол\Конкурс УМК\Масленица\i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2656"/>
            <a:ext cx="4499992" cy="577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55316"/>
            <a:ext cx="59401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+mj-lt"/>
              </a:rPr>
              <a:t>ШИРОКАЯ</a:t>
            </a:r>
            <a:endParaRPr lang="ru-RU" sz="60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ru-RU" sz="6000" b="1" dirty="0" smtClean="0">
                <a:solidFill>
                  <a:srgbClr val="FF0000"/>
                </a:solidFill>
                <a:latin typeface="+mj-lt"/>
              </a:rPr>
              <a:t>МАСЛЕНИЦА</a:t>
            </a:r>
            <a:endParaRPr lang="ru-RU" sz="6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3907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42493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Прощание с Масленицей завершалось в первый день Великого поста ‑ Чистый понедельник, который считали днем очищения от греха и скоромной пищи. В Чистый понедельник обязательно мылись в бане, а женщины мыли посуду и "парили" молочную утварь, очищая ее от жира и остатков скоромного.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С днями Масленицы связано много шуток, прибауток, песен, пословиц и поговорок: "Без блина не </a:t>
            </a:r>
            <a:r>
              <a:rPr lang="ru-RU" sz="2400" dirty="0" err="1">
                <a:solidFill>
                  <a:srgbClr val="FF0000"/>
                </a:solidFill>
              </a:rPr>
              <a:t>масляна</a:t>
            </a:r>
            <a:r>
              <a:rPr lang="ru-RU" sz="2400" dirty="0">
                <a:solidFill>
                  <a:srgbClr val="FF0000"/>
                </a:solidFill>
              </a:rPr>
              <a:t>", "На горах покататься, в блинах поваляться", "Не житье, а масленица", "Масленица </a:t>
            </a:r>
            <a:r>
              <a:rPr lang="ru-RU" sz="2400" dirty="0" err="1">
                <a:solidFill>
                  <a:srgbClr val="FF0000"/>
                </a:solidFill>
              </a:rPr>
              <a:t>объедуха</a:t>
            </a:r>
            <a:r>
              <a:rPr lang="ru-RU" sz="2400" dirty="0">
                <a:solidFill>
                  <a:srgbClr val="FF0000"/>
                </a:solidFill>
              </a:rPr>
              <a:t>, деньги </a:t>
            </a:r>
            <a:r>
              <a:rPr lang="ru-RU" sz="2400" dirty="0" err="1">
                <a:solidFill>
                  <a:srgbClr val="FF0000"/>
                </a:solidFill>
              </a:rPr>
              <a:t>приберуха</a:t>
            </a:r>
            <a:r>
              <a:rPr lang="ru-RU" sz="2400" dirty="0">
                <a:solidFill>
                  <a:srgbClr val="FF0000"/>
                </a:solidFill>
              </a:rPr>
              <a:t>", "Хоть с себя все заложить, а масленицу проводить", "Не все коту масленица, а будет и Великий Пост", "Боится Масленица горькой редьки да пареной репы" (т.е. поста).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99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User\Рабочий стол\Конкурс УМК\Масленица\i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50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4969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rgbClr val="FF0000"/>
                </a:solidFill>
              </a:rPr>
              <a:t>По </a:t>
            </a:r>
            <a:r>
              <a:rPr lang="ru-RU" sz="2400" dirty="0">
                <a:solidFill>
                  <a:srgbClr val="FF0000"/>
                </a:solidFill>
              </a:rPr>
              <a:t>одной из версий, название "масленица"  возникло потому, что на этой неделе, по православному обычаю, мясо уже исключалось из пищи, а молочные продукты еще можно было употреблять.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Масленица ‑ самый веселый и сытный народный праздник, длящийся целую неделю.  Народ его всегда любил и ласково называл "касаточка", "сахарные уста", "</a:t>
            </a:r>
            <a:r>
              <a:rPr lang="ru-RU" sz="2400" dirty="0" err="1">
                <a:solidFill>
                  <a:srgbClr val="FF0000"/>
                </a:solidFill>
              </a:rPr>
              <a:t>целовальница</a:t>
            </a:r>
            <a:r>
              <a:rPr lang="ru-RU" sz="2400" dirty="0">
                <a:solidFill>
                  <a:srgbClr val="FF0000"/>
                </a:solidFill>
              </a:rPr>
              <a:t>", "честная масленица", "веселая", "</a:t>
            </a:r>
            <a:r>
              <a:rPr lang="ru-RU" sz="2400" dirty="0" err="1">
                <a:solidFill>
                  <a:srgbClr val="FF0000"/>
                </a:solidFill>
              </a:rPr>
              <a:t>пеpепелочка</a:t>
            </a:r>
            <a:r>
              <a:rPr lang="ru-RU" sz="2400" dirty="0">
                <a:solidFill>
                  <a:srgbClr val="FF0000"/>
                </a:solidFill>
              </a:rPr>
              <a:t>", "</a:t>
            </a:r>
            <a:r>
              <a:rPr lang="ru-RU" sz="2400" dirty="0" err="1">
                <a:solidFill>
                  <a:srgbClr val="FF0000"/>
                </a:solidFill>
              </a:rPr>
              <a:t>пеpебуха</a:t>
            </a:r>
            <a:r>
              <a:rPr lang="ru-RU" sz="2400" dirty="0">
                <a:solidFill>
                  <a:srgbClr val="FF0000"/>
                </a:solidFill>
              </a:rPr>
              <a:t>", "</a:t>
            </a:r>
            <a:r>
              <a:rPr lang="ru-RU" sz="2400" dirty="0" err="1">
                <a:solidFill>
                  <a:srgbClr val="FF0000"/>
                </a:solidFill>
              </a:rPr>
              <a:t>объедуха</a:t>
            </a:r>
            <a:r>
              <a:rPr lang="ru-RU" sz="2400" dirty="0">
                <a:solidFill>
                  <a:srgbClr val="FF0000"/>
                </a:solidFill>
              </a:rPr>
              <a:t>", "ясочка".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73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Конкурс УМК\Масленица\003630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233488"/>
            <a:ext cx="9134475" cy="932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8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568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Каждый день в масленичную неделю имеет свое название и проходит по определенному ритуалу</a:t>
            </a:r>
            <a:r>
              <a:rPr lang="ru-RU" sz="2400" dirty="0" smtClean="0">
                <a:solidFill>
                  <a:srgbClr val="FF0000"/>
                </a:solidFill>
              </a:rPr>
              <a:t>: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Понедельник — первый день, «встреча». Соломенную куклу </a:t>
            </a:r>
            <a:r>
              <a:rPr lang="ru-RU" sz="2400" dirty="0" err="1">
                <a:solidFill>
                  <a:srgbClr val="FF0000"/>
                </a:solidFill>
              </a:rPr>
              <a:t>Маслену</a:t>
            </a:r>
            <a:r>
              <a:rPr lang="ru-RU" sz="2400" dirty="0">
                <a:solidFill>
                  <a:srgbClr val="FF0000"/>
                </a:solidFill>
              </a:rPr>
              <a:t> наряжали в женские одежды и отвозили на самую высокую гору, чтобы не просмотрела, откуда весна придет. Первый блин </a:t>
            </a:r>
            <a:r>
              <a:rPr lang="ru-RU" sz="2400" dirty="0" err="1">
                <a:solidFill>
                  <a:srgbClr val="FF0000"/>
                </a:solidFill>
              </a:rPr>
              <a:t>маслены</a:t>
            </a:r>
            <a:r>
              <a:rPr lang="ru-RU" sz="2400" dirty="0">
                <a:solidFill>
                  <a:srgbClr val="FF0000"/>
                </a:solidFill>
              </a:rPr>
              <a:t> отдавали нищим — поминать умерших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Вторник — </a:t>
            </a:r>
            <a:r>
              <a:rPr lang="ru-RU" sz="2400" dirty="0" err="1">
                <a:solidFill>
                  <a:srgbClr val="FF0000"/>
                </a:solidFill>
              </a:rPr>
              <a:t>заигрыши</a:t>
            </a:r>
            <a:r>
              <a:rPr lang="ru-RU" sz="2400" dirty="0">
                <a:solidFill>
                  <a:srgbClr val="FF0000"/>
                </a:solidFill>
              </a:rPr>
              <a:t>. Парни приглашали девушек кататься с гор, ходили в гости, приглядывали невест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Среда — лакомка. Тещи угощают своих зятьев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Четверг назывался широким. Гулянье набирало силу, катались на тройках, устраивали кулачные </a:t>
            </a:r>
            <a:r>
              <a:rPr lang="ru-RU" sz="2400" dirty="0" err="1">
                <a:solidFill>
                  <a:srgbClr val="FF0000"/>
                </a:solidFill>
              </a:rPr>
              <a:t>бои,пели</a:t>
            </a:r>
            <a:r>
              <a:rPr lang="ru-RU" sz="2400" dirty="0">
                <a:solidFill>
                  <a:srgbClr val="FF0000"/>
                </a:solidFill>
              </a:rPr>
              <a:t>, пили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36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Рабочий стол\Конкурс УМК\Масленица\bc9b913915119a68c4defc26ef083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89" y="0"/>
            <a:ext cx="95471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0296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Пятница </a:t>
            </a:r>
            <a:r>
              <a:rPr lang="ru-RU" sz="2000" dirty="0">
                <a:solidFill>
                  <a:srgbClr val="FF0000"/>
                </a:solidFill>
              </a:rPr>
              <a:t>— тещины вечерки. В этот день угощать тещ блинами надлежит зятьям.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Приглашение </a:t>
            </a:r>
            <a:r>
              <a:rPr lang="ru-RU" sz="2000" dirty="0">
                <a:solidFill>
                  <a:srgbClr val="FF0000"/>
                </a:solidFill>
              </a:rPr>
              <a:t>отсылали заранее. Если теща не получала приглашение, то это считалось оскорблением на всю жизнь, и загладить свою вину зять уже никак не мог. Накануне теща отсылала всю нужную для готовки блинов утварь, а тесть — продукты</a:t>
            </a:r>
            <a:r>
              <a:rPr lang="ru-RU" sz="2000" dirty="0" smtClean="0">
                <a:solidFill>
                  <a:srgbClr val="FF0000"/>
                </a:solidFill>
              </a:rPr>
              <a:t>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Суббота — </a:t>
            </a:r>
            <a:r>
              <a:rPr lang="ru-RU" sz="2000" dirty="0" err="1">
                <a:solidFill>
                  <a:srgbClr val="FF0000"/>
                </a:solidFill>
              </a:rPr>
              <a:t>золовкины</a:t>
            </a:r>
            <a:r>
              <a:rPr lang="ru-RU" sz="2000" dirty="0">
                <a:solidFill>
                  <a:srgbClr val="FF0000"/>
                </a:solidFill>
              </a:rPr>
              <a:t> посиделки. Молодая невестка приглашала в гости всех родных, а те придирчиво приглядывались: «Ну-ка покажи, какая ты хозяйка». Неженатые парни и девушки строили снежные города и отвоевывали их друг у друга</a:t>
            </a:r>
            <a:r>
              <a:rPr lang="ru-RU" sz="2000" dirty="0" smtClean="0">
                <a:solidFill>
                  <a:srgbClr val="FF0000"/>
                </a:solidFill>
              </a:rPr>
              <a:t>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Воскресенье — Прощеное воскресенье, «заговенье», последний день Масленицы, когда разрешалось пить спиртное и веселиться до упаду. Вечером с низкими поклонами и поцелуями просили друг у друга прощенья за все обиды, причиненные в течение года, при этом люди говорили друг другу: «Прости меня, если я в чем перед тобой виноват».</a:t>
            </a:r>
          </a:p>
        </p:txBody>
      </p:sp>
    </p:spTree>
    <p:extLst>
      <p:ext uri="{BB962C8B-B14F-4D97-AF65-F5344CB8AC3E}">
        <p14:creationId xmlns:p14="http://schemas.microsoft.com/office/powerpoint/2010/main" val="3258361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\Рабочий стол\Конкурс УМК\Масленица\i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188640"/>
            <a:ext cx="5192017" cy="609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188640"/>
            <a:ext cx="35929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Чревоугодие и веселье в масленичную неделю являлись залогом будущего благополучия, процветания и успеха во всех деловых, домашних и хозяйственных начинаниях.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Традиционное угощение на масленицу – это блины. С различной начинкой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(с мясом, рыбой, вареньем и медом </a:t>
            </a:r>
            <a:r>
              <a:rPr lang="ru-RU" sz="2000" dirty="0" err="1" smtClean="0">
                <a:solidFill>
                  <a:srgbClr val="FF0000"/>
                </a:solidFill>
              </a:rPr>
              <a:t>и.т.д</a:t>
            </a:r>
            <a:r>
              <a:rPr lang="ru-RU" sz="2000" dirty="0" smtClean="0">
                <a:solidFill>
                  <a:srgbClr val="FF0000"/>
                </a:solidFill>
              </a:rPr>
              <a:t>.)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91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108" y="116632"/>
            <a:ext cx="856895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rgbClr val="FF0000"/>
              </a:solidFill>
            </a:endParaRP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Неотъемлемой </a:t>
            </a:r>
            <a:r>
              <a:rPr lang="ru-RU" sz="2000" dirty="0">
                <a:solidFill>
                  <a:srgbClr val="FF0000"/>
                </a:solidFill>
              </a:rPr>
              <a:t>частью праздника были катания на лошадях, на которых надевали самую лучшую сбрую. Парни, которые собирались жениться, специально к этому катанию покупали сани. В катанье непременно участвовали все молодые парочки. Также широко, как и праздничная езда на лошадях, распространено было катание молодежи с ледяных гор. Среди обычаев сельской молодежи на Масленицу были также прыжки через костер и взятие снежного городка.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Масленица на протяжении многих веков сохранила характер народного гулянья. Все традиции Масленицы направлены на то, чтобы прогнать зиму и разбудить природу ото сна. Масленицу встречали с величальными песнями на снежных горках. Символом Масленицы было чучело из соломы, обряженное в женские одежды, с которым вместе веселились, а затем хоронили или сжигали на костре вместе с блином, которое чучело держало в руке.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79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User\Рабочий стол\Конкурс УМК\Масленица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002" y="116632"/>
            <a:ext cx="9214001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061536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185</TotalTime>
  <Words>656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Spring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psih1</cp:lastModifiedBy>
  <cp:revision>4</cp:revision>
  <dcterms:modified xsi:type="dcterms:W3CDTF">2016-03-28T05:58:16Z</dcterms:modified>
</cp:coreProperties>
</file>