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8306351-158F-4355-92C3-A29148380834}" type="datetimeFigureOut">
              <a:rPr lang="ru-RU" smtClean="0"/>
              <a:pPr/>
              <a:t>16.10.2016</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16CE7E6-1B47-466F-AF89-A101EFBE2884}"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6CE7E6-1B47-466F-AF89-A101EFBE2884}"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6CE7E6-1B47-466F-AF89-A101EFBE2884}"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6CE7E6-1B47-466F-AF89-A101EFBE2884}"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6CE7E6-1B47-466F-AF89-A101EFBE288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6CE7E6-1B47-466F-AF89-A101EFBE2884}"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6CE7E6-1B47-466F-AF89-A101EFBE2884}"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6CE7E6-1B47-466F-AF89-A101EFBE2884}"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6CE7E6-1B47-466F-AF89-A101EFBE288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6CE7E6-1B47-466F-AF89-A101EFBE288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306351-158F-4355-92C3-A29148380834}" type="datetimeFigureOut">
              <a:rPr lang="ru-RU" smtClean="0"/>
              <a:pPr/>
              <a:t>16.10.2016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6CE7E6-1B47-466F-AF89-A101EFBE288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8306351-158F-4355-92C3-A29148380834}" type="datetimeFigureOut">
              <a:rPr lang="ru-RU" smtClean="0"/>
              <a:pPr/>
              <a:t>16.10.2016</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16CE7E6-1B47-466F-AF89-A101EFBE288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Вепсская кукла</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xmlns="" val="97047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35696" y="188640"/>
            <a:ext cx="5574952" cy="6336704"/>
          </a:xfrm>
        </p:spPr>
      </p:pic>
    </p:spTree>
    <p:extLst>
      <p:ext uri="{BB962C8B-B14F-4D97-AF65-F5344CB8AC3E}">
        <p14:creationId xmlns:p14="http://schemas.microsoft.com/office/powerpoint/2010/main" xmlns="" val="17132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132856"/>
            <a:ext cx="7905201" cy="3877815"/>
          </a:xfrm>
        </p:spPr>
        <p:txBody>
          <a:bodyPr>
            <a:noAutofit/>
          </a:bodyPr>
          <a:lstStyle/>
          <a:p>
            <a:pPr algn="just"/>
            <a:r>
              <a:rPr lang="ru-RU" sz="2000" dirty="0">
                <a:solidFill>
                  <a:srgbClr val="444444"/>
                </a:solidFill>
                <a:latin typeface="Droid Sans"/>
              </a:rPr>
              <a:t>Раскатайте из ватки шарик размером с голову вашей будущей куклы. Положите его на середину лоскутка, предназначенного для головы «</a:t>
            </a:r>
            <a:r>
              <a:rPr lang="ru-RU" sz="2000" dirty="0" err="1">
                <a:solidFill>
                  <a:srgbClr val="444444"/>
                </a:solidFill>
                <a:latin typeface="Droid Sans"/>
              </a:rPr>
              <a:t>капустки</a:t>
            </a:r>
            <a:r>
              <a:rPr lang="ru-RU" sz="2000" dirty="0">
                <a:solidFill>
                  <a:srgbClr val="444444"/>
                </a:solidFill>
                <a:latin typeface="Droid Sans"/>
              </a:rPr>
              <a:t>». Обязательно разгладьте все неровности, чтобы ее лицо выглядело опрятно. Можно приговаривать такие слова:</a:t>
            </a:r>
            <a:r>
              <a:rPr lang="ru-RU" sz="2000" dirty="0"/>
              <a:t/>
            </a:r>
            <a:br>
              <a:rPr lang="ru-RU" sz="2000" dirty="0"/>
            </a:br>
            <a:r>
              <a:rPr lang="ru-RU" sz="2000" dirty="0">
                <a:solidFill>
                  <a:srgbClr val="444444"/>
                </a:solidFill>
                <a:latin typeface="Droid Sans"/>
              </a:rPr>
              <a:t>«Мои мысли чистые, светлые, добрые. Голова умная, чистая, здоровая. Кожа молодая, гладкая, румяная</a:t>
            </a:r>
            <a:r>
              <a:rPr lang="ru-RU" sz="2000" dirty="0" smtClean="0">
                <a:solidFill>
                  <a:srgbClr val="444444"/>
                </a:solidFill>
                <a:latin typeface="Droid Sans"/>
              </a:rPr>
              <a:t>».</a:t>
            </a:r>
          </a:p>
          <a:p>
            <a:pPr algn="just"/>
            <a:r>
              <a:rPr lang="ru-RU" sz="2000" dirty="0">
                <a:solidFill>
                  <a:srgbClr val="444444"/>
                </a:solidFill>
                <a:latin typeface="Droid Sans"/>
              </a:rPr>
              <a:t>Обверните ватный шарик тканью, а затем перевяжите его внизу при помощи красной нитки. Это будет голова и шея у вашей куколки. Обязательно помните очень важную деталь. Количество оборотов нитки вокруг ткани должно быть четным, а узелков – нечетным. Остаток нитки нужно откусывать или отрывать руками. Ни в коем случае не отрезайте ее</a:t>
            </a:r>
            <a:r>
              <a:rPr lang="ru-RU" sz="2000" dirty="0" smtClean="0">
                <a:solidFill>
                  <a:srgbClr val="444444"/>
                </a:solidFill>
                <a:latin typeface="Droid Sans"/>
              </a:rPr>
              <a:t>.</a:t>
            </a:r>
            <a:r>
              <a:rPr lang="ru-RU" sz="2000" dirty="0"/>
              <a:t/>
            </a:r>
            <a:br>
              <a:rPr lang="ru-RU" sz="2000" dirty="0"/>
            </a:br>
            <a:endParaRPr lang="ru-RU" sz="2000" dirty="0"/>
          </a:p>
        </p:txBody>
      </p:sp>
      <p:sp>
        <p:nvSpPr>
          <p:cNvPr id="3" name="Заголовок 2"/>
          <p:cNvSpPr>
            <a:spLocks noGrp="1"/>
          </p:cNvSpPr>
          <p:nvPr>
            <p:ph type="title"/>
          </p:nvPr>
        </p:nvSpPr>
        <p:spPr/>
        <p:txBody>
          <a:bodyPr/>
          <a:lstStyle/>
          <a:p>
            <a:pPr algn="l"/>
            <a:r>
              <a:rPr lang="ru-RU" dirty="0" smtClean="0"/>
              <a:t>Голова</a:t>
            </a:r>
            <a:endParaRPr lang="ru-RU" dirty="0"/>
          </a:p>
        </p:txBody>
      </p:sp>
    </p:spTree>
    <p:extLst>
      <p:ext uri="{BB962C8B-B14F-4D97-AF65-F5344CB8AC3E}">
        <p14:creationId xmlns:p14="http://schemas.microsoft.com/office/powerpoint/2010/main" xmlns="" val="3281855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060848"/>
            <a:ext cx="7745505" cy="3877815"/>
          </a:xfrm>
        </p:spPr>
        <p:txBody>
          <a:bodyPr>
            <a:normAutofit fontScale="85000" lnSpcReduction="20000"/>
          </a:bodyPr>
          <a:lstStyle/>
          <a:p>
            <a:r>
              <a:rPr lang="ru-RU" dirty="0">
                <a:solidFill>
                  <a:srgbClr val="444444"/>
                </a:solidFill>
                <a:latin typeface="Droid Sans"/>
              </a:rPr>
              <a:t>Возьмите следующий лоскут ткани и аналогично голове изготовьте вашей куколке грудь. История гласит, что чем будет больше грудь у вепсской куклы, тем семья будет жить благополучнее и счастливее. Поэтому, все дело за вами. Приговаривайте так:</a:t>
            </a:r>
            <a:r>
              <a:rPr lang="ru-RU" dirty="0"/>
              <a:t/>
            </a:r>
            <a:br>
              <a:rPr lang="ru-RU" dirty="0"/>
            </a:br>
            <a:r>
              <a:rPr lang="ru-RU" dirty="0">
                <a:solidFill>
                  <a:srgbClr val="444444"/>
                </a:solidFill>
                <a:latin typeface="Droid Sans"/>
              </a:rPr>
              <a:t>«Грудь красивая, упругая, молодая, молока много, дети сыты, вся семья в достатке, во всём изобилие</a:t>
            </a:r>
            <a:r>
              <a:rPr lang="ru-RU" dirty="0" smtClean="0">
                <a:solidFill>
                  <a:srgbClr val="444444"/>
                </a:solidFill>
                <a:latin typeface="Droid Sans"/>
              </a:rPr>
              <a:t>».</a:t>
            </a:r>
          </a:p>
          <a:p>
            <a:r>
              <a:rPr lang="ru-RU" dirty="0">
                <a:solidFill>
                  <a:srgbClr val="444444"/>
                </a:solidFill>
                <a:latin typeface="Droid Sans"/>
              </a:rPr>
              <a:t>Далее вам нужно сделать вашей кукле руки и ноги. Для этого можно применить лоскутки, а можно воспользоваться нитками. Из ниток можно сплести косички. Соедините детали куклы при помощи ниток красного цвета. При изготовлении ручек и ножек обязательно приговаривайте следующее:</a:t>
            </a:r>
            <a:r>
              <a:rPr lang="ru-RU" dirty="0"/>
              <a:t/>
            </a:r>
            <a:br>
              <a:rPr lang="ru-RU" dirty="0"/>
            </a:br>
            <a:r>
              <a:rPr lang="ru-RU" dirty="0">
                <a:solidFill>
                  <a:srgbClr val="444444"/>
                </a:solidFill>
                <a:latin typeface="Droid Sans"/>
              </a:rPr>
              <a:t>«Ручки ловкие, умелые, быстрые, здоровые, красивые».</a:t>
            </a:r>
            <a:r>
              <a:rPr lang="ru-RU" dirty="0"/>
              <a:t/>
            </a:r>
            <a:br>
              <a:rPr lang="ru-RU" dirty="0"/>
            </a:br>
            <a:endParaRPr lang="ru-RU" dirty="0"/>
          </a:p>
        </p:txBody>
      </p:sp>
      <p:sp>
        <p:nvSpPr>
          <p:cNvPr id="3" name="Заголовок 2"/>
          <p:cNvSpPr>
            <a:spLocks noGrp="1"/>
          </p:cNvSpPr>
          <p:nvPr>
            <p:ph type="title"/>
          </p:nvPr>
        </p:nvSpPr>
        <p:spPr/>
        <p:txBody>
          <a:bodyPr/>
          <a:lstStyle/>
          <a:p>
            <a:pPr algn="l"/>
            <a:r>
              <a:rPr lang="ru-RU" dirty="0" smtClean="0"/>
              <a:t>Туловище</a:t>
            </a:r>
            <a:endParaRPr lang="ru-RU" dirty="0"/>
          </a:p>
        </p:txBody>
      </p:sp>
    </p:spTree>
    <p:extLst>
      <p:ext uri="{BB962C8B-B14F-4D97-AF65-F5344CB8AC3E}">
        <p14:creationId xmlns:p14="http://schemas.microsoft.com/office/powerpoint/2010/main" xmlns="" val="353052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solidFill>
                  <a:srgbClr val="444444"/>
                </a:solidFill>
                <a:latin typeface="Droid Sans"/>
              </a:rPr>
              <a:t>Кукла « </a:t>
            </a:r>
            <a:r>
              <a:rPr lang="ru-RU" dirty="0" err="1" smtClean="0">
                <a:solidFill>
                  <a:srgbClr val="444444"/>
                </a:solidFill>
                <a:latin typeface="Droid Sans"/>
              </a:rPr>
              <a:t>капустка</a:t>
            </a:r>
            <a:r>
              <a:rPr lang="ru-RU" dirty="0" smtClean="0">
                <a:solidFill>
                  <a:srgbClr val="444444"/>
                </a:solidFill>
                <a:latin typeface="Droid Sans"/>
              </a:rPr>
              <a:t>» </a:t>
            </a:r>
            <a:r>
              <a:rPr lang="ru-RU" dirty="0">
                <a:solidFill>
                  <a:srgbClr val="444444"/>
                </a:solidFill>
                <a:latin typeface="Droid Sans"/>
              </a:rPr>
              <a:t>готова, теперь ее необходимо украсить. Сделайте из оставшейся материи платье или сарафан, повяжите платочек на голову. Вместо пояса повяжите атласную ленточку. Обязательно приделайте «</a:t>
            </a:r>
            <a:r>
              <a:rPr lang="ru-RU" dirty="0" err="1">
                <a:solidFill>
                  <a:srgbClr val="444444"/>
                </a:solidFill>
                <a:latin typeface="Droid Sans"/>
              </a:rPr>
              <a:t>капустке</a:t>
            </a:r>
            <a:r>
              <a:rPr lang="ru-RU" dirty="0">
                <a:solidFill>
                  <a:srgbClr val="444444"/>
                </a:solidFill>
                <a:latin typeface="Droid Sans"/>
              </a:rPr>
              <a:t>» передник. Он нужен ей не только для красоты, но и для защиты от порчи и дурного глаза. Все зависит от вашей фантазии.</a:t>
            </a:r>
            <a:r>
              <a:rPr lang="ru-RU" dirty="0"/>
              <a:t/>
            </a:r>
            <a:br>
              <a:rPr lang="ru-RU" dirty="0"/>
            </a:br>
            <a:endParaRPr lang="ru-RU" dirty="0"/>
          </a:p>
        </p:txBody>
      </p:sp>
      <p:sp>
        <p:nvSpPr>
          <p:cNvPr id="3" name="Заголовок 2"/>
          <p:cNvSpPr>
            <a:spLocks noGrp="1"/>
          </p:cNvSpPr>
          <p:nvPr>
            <p:ph type="title"/>
          </p:nvPr>
        </p:nvSpPr>
        <p:spPr/>
        <p:txBody>
          <a:bodyPr/>
          <a:lstStyle/>
          <a:p>
            <a:pPr algn="l"/>
            <a:r>
              <a:rPr lang="ru-RU" dirty="0" smtClean="0"/>
              <a:t>Отделка</a:t>
            </a:r>
            <a:endParaRPr lang="ru-RU" dirty="0"/>
          </a:p>
        </p:txBody>
      </p:sp>
    </p:spTree>
    <p:extLst>
      <p:ext uri="{BB962C8B-B14F-4D97-AF65-F5344CB8AC3E}">
        <p14:creationId xmlns:p14="http://schemas.microsoft.com/office/powerpoint/2010/main" xmlns="" val="84856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07704" y="2204864"/>
            <a:ext cx="5320365" cy="3990274"/>
          </a:xfrm>
        </p:spPr>
      </p:pic>
    </p:spTree>
    <p:extLst>
      <p:ext uri="{BB962C8B-B14F-4D97-AF65-F5344CB8AC3E}">
        <p14:creationId xmlns:p14="http://schemas.microsoft.com/office/powerpoint/2010/main" xmlns="" val="10933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r>
              <a:rPr lang="ru-RU" dirty="0">
                <a:solidFill>
                  <a:srgbClr val="444444"/>
                </a:solidFill>
                <a:latin typeface="Droid Sans"/>
              </a:rPr>
              <a:t>Чтобы  наделить куколку большей энергетикой вам необходимо сделать кольцо Велеса. Таким образом, вы сможете уберечься от несчастья. Для этого необходимо обвернуть нитку дважды вокруг талии и, не отрывая ее обмотать восемь раз вокруг груди следующим образом. Сначала обмотайте ниткой левую грудь сверху, правую – снизу, вокруг нее и обратно. Далее обмотайте снизу левую грудь и перейдите на шею, притянув грудь ближе к шее и голове. Опустите нитку на правую грудь со стороны спины обмотайте под обеими грудями и закрепите нитку. </a:t>
            </a:r>
            <a:endParaRPr lang="ru-RU" dirty="0" smtClean="0">
              <a:solidFill>
                <a:srgbClr val="444444"/>
              </a:solidFill>
              <a:latin typeface="Droid Sans"/>
            </a:endParaRPr>
          </a:p>
          <a:p>
            <a:r>
              <a:rPr lang="ru-RU" dirty="0" smtClean="0">
                <a:solidFill>
                  <a:srgbClr val="444444"/>
                </a:solidFill>
                <a:latin typeface="Droid Sans"/>
              </a:rPr>
              <a:t>Количество </a:t>
            </a:r>
            <a:r>
              <a:rPr lang="ru-RU" dirty="0">
                <a:solidFill>
                  <a:srgbClr val="444444"/>
                </a:solidFill>
                <a:latin typeface="Droid Sans"/>
              </a:rPr>
              <a:t>таких оборотов должно быть обязательно нечетным</a:t>
            </a:r>
            <a:r>
              <a:rPr lang="ru-RU" dirty="0" smtClean="0">
                <a:solidFill>
                  <a:srgbClr val="444444"/>
                </a:solidFill>
                <a:latin typeface="Droid Sans"/>
              </a:rPr>
              <a:t>.</a:t>
            </a:r>
            <a:endParaRPr lang="ru-RU" dirty="0"/>
          </a:p>
        </p:txBody>
      </p:sp>
      <p:sp>
        <p:nvSpPr>
          <p:cNvPr id="3" name="Заголовок 2"/>
          <p:cNvSpPr>
            <a:spLocks noGrp="1"/>
          </p:cNvSpPr>
          <p:nvPr>
            <p:ph type="title"/>
          </p:nvPr>
        </p:nvSpPr>
        <p:spPr/>
        <p:txBody>
          <a:bodyPr/>
          <a:lstStyle/>
          <a:p>
            <a:pPr algn="l"/>
            <a:r>
              <a:rPr lang="ru-RU" dirty="0" smtClean="0"/>
              <a:t>Энергия</a:t>
            </a:r>
            <a:endParaRPr lang="ru-RU" dirty="0"/>
          </a:p>
        </p:txBody>
      </p:sp>
    </p:spTree>
    <p:extLst>
      <p:ext uri="{BB962C8B-B14F-4D97-AF65-F5344CB8AC3E}">
        <p14:creationId xmlns:p14="http://schemas.microsoft.com/office/powerpoint/2010/main" xmlns="" val="275250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Мира и добра!</a:t>
            </a:r>
          </a:p>
          <a:p>
            <a:endParaRPr lang="ru-RU" dirty="0" smtClean="0"/>
          </a:p>
          <a:p>
            <a:r>
              <a:rPr lang="ru-RU" dirty="0" smtClean="0"/>
              <a:t>Спасибо за внимание</a:t>
            </a:r>
            <a:endParaRPr lang="ru-RU" dirty="0"/>
          </a:p>
        </p:txBody>
      </p:sp>
      <p:sp>
        <p:nvSpPr>
          <p:cNvPr id="3" name="Заголовок 2"/>
          <p:cNvSpPr>
            <a:spLocks noGrp="1"/>
          </p:cNvSpPr>
          <p:nvPr>
            <p:ph type="title"/>
          </p:nvPr>
        </p:nvSpPr>
        <p:spPr/>
        <p:txBody>
          <a:bodyPr/>
          <a:lstStyle/>
          <a:p>
            <a:pPr algn="l"/>
            <a:r>
              <a:rPr lang="ru-RU" dirty="0" smtClean="0"/>
              <a:t>Конец</a:t>
            </a:r>
            <a:endParaRPr lang="ru-RU" dirty="0"/>
          </a:p>
        </p:txBody>
      </p:sp>
    </p:spTree>
    <p:extLst>
      <p:ext uri="{BB962C8B-B14F-4D97-AF65-F5344CB8AC3E}">
        <p14:creationId xmlns:p14="http://schemas.microsoft.com/office/powerpoint/2010/main" xmlns="" val="282235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29361" y="2247900"/>
            <a:ext cx="5485278" cy="3878263"/>
          </a:xfrm>
        </p:spPr>
      </p:pic>
    </p:spTree>
    <p:extLst>
      <p:ext uri="{BB962C8B-B14F-4D97-AF65-F5344CB8AC3E}">
        <p14:creationId xmlns:p14="http://schemas.microsoft.com/office/powerpoint/2010/main" xmlns="" val="296697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1600" dirty="0">
                <a:solidFill>
                  <a:srgbClr val="444444"/>
                </a:solidFill>
                <a:latin typeface="Droid Sans"/>
              </a:rPr>
              <a:t>С древнейших времен различные народы мира изготавливали обереги и талисманы для собственной защиты и своего жилища. Среди множества оберегов можно выделить одну куколку. Она была очень популярным оберегом в каждой славянской семье, и называли ее вепсской куклой.</a:t>
            </a:r>
            <a:r>
              <a:rPr lang="ru-RU" sz="1600" dirty="0"/>
              <a:t/>
            </a:r>
            <a:br>
              <a:rPr lang="ru-RU" sz="1600" dirty="0"/>
            </a:br>
            <a:endParaRPr lang="ru-RU" sz="1600" dirty="0" smtClean="0"/>
          </a:p>
          <a:p>
            <a:r>
              <a:rPr lang="ru-RU" sz="1600" dirty="0">
                <a:solidFill>
                  <a:srgbClr val="444444"/>
                </a:solidFill>
                <a:latin typeface="Droid Sans"/>
              </a:rPr>
              <a:t>Вепсская кукла – это один из самых лучших женских оберегов. Ее основное действие направлено на защиту малышей от дурного глаза и семейного очага от негативной энергетики.</a:t>
            </a:r>
            <a:r>
              <a:rPr lang="ru-RU" sz="1600" dirty="0"/>
              <a:t/>
            </a:r>
            <a:br>
              <a:rPr lang="ru-RU" sz="1600" dirty="0"/>
            </a:br>
            <a:endParaRPr lang="ru-RU" sz="1600" dirty="0"/>
          </a:p>
        </p:txBody>
      </p:sp>
      <p:sp>
        <p:nvSpPr>
          <p:cNvPr id="3" name="Заголовок 2"/>
          <p:cNvSpPr>
            <a:spLocks noGrp="1"/>
          </p:cNvSpPr>
          <p:nvPr>
            <p:ph type="title"/>
          </p:nvPr>
        </p:nvSpPr>
        <p:spPr/>
        <p:txBody>
          <a:bodyPr/>
          <a:lstStyle/>
          <a:p>
            <a:pPr algn="l"/>
            <a:r>
              <a:rPr lang="ru-RU" dirty="0" smtClean="0"/>
              <a:t>Из истории</a:t>
            </a:r>
            <a:endParaRPr lang="ru-RU" dirty="0"/>
          </a:p>
        </p:txBody>
      </p:sp>
    </p:spTree>
    <p:extLst>
      <p:ext uri="{BB962C8B-B14F-4D97-AF65-F5344CB8AC3E}">
        <p14:creationId xmlns:p14="http://schemas.microsoft.com/office/powerpoint/2010/main" xmlns="" val="58058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r>
              <a:rPr lang="ru-RU" sz="1600" dirty="0">
                <a:solidFill>
                  <a:srgbClr val="444444"/>
                </a:solidFill>
                <a:latin typeface="Droid Sans"/>
              </a:rPr>
              <a:t>Такую куколку принято было изготавливать незадолго до рождения малыша в молодой семье. Куклу могла сделать своими руками, как будущая мамочка, так и бабушка и тетя. Ее изготавливали только женщины. Кукла </a:t>
            </a:r>
            <a:r>
              <a:rPr lang="ru-RU" sz="1600" dirty="0" err="1">
                <a:solidFill>
                  <a:srgbClr val="444444"/>
                </a:solidFill>
                <a:latin typeface="Droid Sans"/>
              </a:rPr>
              <a:t>капустка</a:t>
            </a:r>
            <a:r>
              <a:rPr lang="ru-RU" sz="1600" dirty="0">
                <a:solidFill>
                  <a:srgbClr val="444444"/>
                </a:solidFill>
                <a:latin typeface="Droid Sans"/>
              </a:rPr>
              <a:t> – это еще одно название вепсской куклы. Незадолго до рождения малыша, куколку клали в кроватку. Таким образом она согревала ее и оберегала от дурного глаза. Когда малыш родился, ее подвешивали над кроваткой. Подросшему малышу кукла заменяла игрушки. Малыш с ней мог спать и играть. </a:t>
            </a:r>
            <a:endParaRPr lang="ru-RU" sz="1600" dirty="0" smtClean="0">
              <a:solidFill>
                <a:srgbClr val="444444"/>
              </a:solidFill>
              <a:latin typeface="Droid Sans"/>
            </a:endParaRPr>
          </a:p>
          <a:p>
            <a:r>
              <a:rPr lang="ru-RU" sz="1600" dirty="0" smtClean="0">
                <a:solidFill>
                  <a:srgbClr val="444444"/>
                </a:solidFill>
                <a:latin typeface="Droid Sans"/>
              </a:rPr>
              <a:t>«</a:t>
            </a:r>
            <a:r>
              <a:rPr lang="ru-RU" sz="1600" dirty="0" err="1">
                <a:solidFill>
                  <a:srgbClr val="444444"/>
                </a:solidFill>
                <a:latin typeface="Droid Sans"/>
              </a:rPr>
              <a:t>Капустка</a:t>
            </a:r>
            <a:r>
              <a:rPr lang="ru-RU" sz="1600" dirty="0">
                <a:solidFill>
                  <a:srgbClr val="444444"/>
                </a:solidFill>
                <a:latin typeface="Droid Sans"/>
              </a:rPr>
              <a:t>» была необходима малышу до тех пор, пока она не начинала портиться и рваться. После чего ее сжигали. </a:t>
            </a:r>
            <a:endParaRPr lang="ru-RU" sz="1600" dirty="0" smtClean="0">
              <a:solidFill>
                <a:srgbClr val="444444"/>
              </a:solidFill>
              <a:latin typeface="Droid Sans"/>
            </a:endParaRPr>
          </a:p>
          <a:p>
            <a:r>
              <a:rPr lang="ru-RU" sz="1600" dirty="0" smtClean="0">
                <a:solidFill>
                  <a:srgbClr val="444444"/>
                </a:solidFill>
                <a:latin typeface="Droid Sans"/>
              </a:rPr>
              <a:t>«</a:t>
            </a:r>
            <a:r>
              <a:rPr lang="ru-RU" sz="1600" dirty="0" err="1">
                <a:solidFill>
                  <a:srgbClr val="444444"/>
                </a:solidFill>
                <a:latin typeface="Droid Sans"/>
              </a:rPr>
              <a:t>Капустка</a:t>
            </a:r>
            <a:r>
              <a:rPr lang="ru-RU" sz="1600" dirty="0">
                <a:solidFill>
                  <a:srgbClr val="444444"/>
                </a:solidFill>
                <a:latin typeface="Droid Sans"/>
              </a:rPr>
              <a:t>» помогала и незамужним девушкам. С ней они быстро находили себе достойного жениха и выходили замуж. </a:t>
            </a:r>
            <a:endParaRPr lang="ru-RU" sz="1600" dirty="0" smtClean="0">
              <a:solidFill>
                <a:srgbClr val="444444"/>
              </a:solidFill>
              <a:latin typeface="Droid Sans"/>
            </a:endParaRPr>
          </a:p>
          <a:p>
            <a:r>
              <a:rPr lang="ru-RU" sz="1600" dirty="0" smtClean="0">
                <a:solidFill>
                  <a:srgbClr val="444444"/>
                </a:solidFill>
                <a:latin typeface="Droid Sans"/>
              </a:rPr>
              <a:t>Бесплодным </a:t>
            </a:r>
            <a:r>
              <a:rPr lang="ru-RU" sz="1600" dirty="0">
                <a:solidFill>
                  <a:srgbClr val="444444"/>
                </a:solidFill>
                <a:latin typeface="Droid Sans"/>
              </a:rPr>
              <a:t>и не имеющим детей женщинам такая куколка помогала обрести материнское счастье</a:t>
            </a:r>
            <a:r>
              <a:rPr lang="ru-RU" sz="1600" dirty="0" smtClean="0">
                <a:solidFill>
                  <a:srgbClr val="444444"/>
                </a:solidFill>
                <a:latin typeface="Droid Sans"/>
              </a:rPr>
              <a:t>.</a:t>
            </a:r>
            <a:endParaRPr lang="ru-RU" sz="1600" dirty="0"/>
          </a:p>
        </p:txBody>
      </p:sp>
      <p:sp>
        <p:nvSpPr>
          <p:cNvPr id="3" name="Заголовок 2"/>
          <p:cNvSpPr>
            <a:spLocks noGrp="1"/>
          </p:cNvSpPr>
          <p:nvPr>
            <p:ph type="title"/>
          </p:nvPr>
        </p:nvSpPr>
        <p:spPr/>
        <p:txBody>
          <a:bodyPr/>
          <a:lstStyle/>
          <a:p>
            <a:pPr algn="l"/>
            <a:r>
              <a:rPr lang="ru-RU" dirty="0" smtClean="0"/>
              <a:t>Из истории</a:t>
            </a:r>
            <a:endParaRPr lang="ru-RU" dirty="0"/>
          </a:p>
        </p:txBody>
      </p:sp>
    </p:spTree>
    <p:extLst>
      <p:ext uri="{BB962C8B-B14F-4D97-AF65-F5344CB8AC3E}">
        <p14:creationId xmlns:p14="http://schemas.microsoft.com/office/powerpoint/2010/main" xmlns="" val="355281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dirty="0">
                <a:solidFill>
                  <a:srgbClr val="444444"/>
                </a:solidFill>
                <a:latin typeface="Droid Sans"/>
              </a:rPr>
              <a:t>Очень важным аспектом при изготовлении куклы является отсутствие колющих и режущих предметов. Это означает одно. Когда женщина будет делать куколку своими руками она не должна применять ни ножницы, ни иголки, ни булавки. Делают ее только руками. При необходимости материал или ткань рвут на необходимые части, скручивают его, рвут вручную. Но ни в коем случае не режут</a:t>
            </a:r>
            <a:r>
              <a:rPr lang="ru-RU" sz="2000" dirty="0" smtClean="0">
                <a:solidFill>
                  <a:srgbClr val="444444"/>
                </a:solidFill>
                <a:latin typeface="Droid Sans"/>
              </a:rPr>
              <a:t>.</a:t>
            </a:r>
          </a:p>
          <a:p>
            <a:r>
              <a:rPr lang="ru-RU" sz="2000" dirty="0">
                <a:solidFill>
                  <a:srgbClr val="444444"/>
                </a:solidFill>
                <a:latin typeface="Droid Sans"/>
              </a:rPr>
              <a:t>Отсутствие таких предметов очень важно. Таким образом, вы оберегаете жизнь будущего дитя. Она не будет «ни колотая и не резаная».</a:t>
            </a:r>
            <a:r>
              <a:rPr lang="ru-RU" sz="2000" dirty="0"/>
              <a:t/>
            </a:r>
            <a:br>
              <a:rPr lang="ru-RU" sz="2000" dirty="0"/>
            </a:br>
            <a:endParaRPr lang="ru-RU" sz="2000" dirty="0"/>
          </a:p>
        </p:txBody>
      </p:sp>
      <p:sp>
        <p:nvSpPr>
          <p:cNvPr id="3" name="Заголовок 2"/>
          <p:cNvSpPr>
            <a:spLocks noGrp="1"/>
          </p:cNvSpPr>
          <p:nvPr>
            <p:ph type="title"/>
          </p:nvPr>
        </p:nvSpPr>
        <p:spPr/>
        <p:txBody>
          <a:bodyPr/>
          <a:lstStyle/>
          <a:p>
            <a:pPr algn="l"/>
            <a:r>
              <a:rPr lang="ru-RU" dirty="0" smtClean="0"/>
              <a:t>Особенности</a:t>
            </a:r>
            <a:endParaRPr lang="ru-RU" dirty="0"/>
          </a:p>
        </p:txBody>
      </p:sp>
    </p:spTree>
    <p:extLst>
      <p:ext uri="{BB962C8B-B14F-4D97-AF65-F5344CB8AC3E}">
        <p14:creationId xmlns:p14="http://schemas.microsoft.com/office/powerpoint/2010/main" xmlns="" val="112258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dirty="0">
                <a:solidFill>
                  <a:srgbClr val="444444"/>
                </a:solidFill>
                <a:latin typeface="Droid Sans"/>
              </a:rPr>
              <a:t>При выборе материала руководствуются следующим. Ткань берут со старой поношенной одежды. Новая ткань для вепсской куколки не подойдет. В качестве ниток подойдут остатки пряжи. Желательно брать нитки, которые можно легко порвать или перекусить зубами. Чересчур плотные и крепкие нити не подходят. </a:t>
            </a:r>
            <a:endParaRPr lang="ru-RU" sz="2000" dirty="0" smtClean="0">
              <a:solidFill>
                <a:srgbClr val="444444"/>
              </a:solidFill>
              <a:latin typeface="Droid Sans"/>
            </a:endParaRPr>
          </a:p>
          <a:p>
            <a:r>
              <a:rPr lang="ru-RU" sz="2000" dirty="0" smtClean="0">
                <a:solidFill>
                  <a:srgbClr val="444444"/>
                </a:solidFill>
                <a:latin typeface="Droid Sans"/>
              </a:rPr>
              <a:t>Вепсская </a:t>
            </a:r>
            <a:r>
              <a:rPr lang="ru-RU" sz="2000" dirty="0">
                <a:solidFill>
                  <a:srgbClr val="444444"/>
                </a:solidFill>
                <a:latin typeface="Droid Sans"/>
              </a:rPr>
              <a:t>кукла – это кукла без лица. Она обязательно должна быть безликой.  В противном случае в нее может вселиться чья-то душа. Именно так считали наши предки. И мы не можем с ними  не согласиться</a:t>
            </a:r>
            <a:r>
              <a:rPr lang="ru-RU" sz="2000" dirty="0" smtClean="0">
                <a:solidFill>
                  <a:srgbClr val="444444"/>
                </a:solidFill>
                <a:latin typeface="Droid Sans"/>
              </a:rPr>
              <a:t>.</a:t>
            </a:r>
            <a:endParaRPr lang="ru-RU" sz="2000" dirty="0"/>
          </a:p>
        </p:txBody>
      </p:sp>
      <p:sp>
        <p:nvSpPr>
          <p:cNvPr id="3" name="Заголовок 2"/>
          <p:cNvSpPr>
            <a:spLocks noGrp="1"/>
          </p:cNvSpPr>
          <p:nvPr>
            <p:ph type="title"/>
          </p:nvPr>
        </p:nvSpPr>
        <p:spPr/>
        <p:txBody>
          <a:bodyPr/>
          <a:lstStyle/>
          <a:p>
            <a:pPr algn="l"/>
            <a:r>
              <a:rPr lang="ru-RU" dirty="0" smtClean="0"/>
              <a:t>Особенности</a:t>
            </a:r>
            <a:endParaRPr lang="ru-RU" dirty="0"/>
          </a:p>
        </p:txBody>
      </p:sp>
    </p:spTree>
    <p:extLst>
      <p:ext uri="{BB962C8B-B14F-4D97-AF65-F5344CB8AC3E}">
        <p14:creationId xmlns:p14="http://schemas.microsoft.com/office/powerpoint/2010/main" xmlns="" val="46691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23728" y="2204864"/>
            <a:ext cx="5249357" cy="3496072"/>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xmlns="" val="168768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dirty="0">
                <a:solidFill>
                  <a:srgbClr val="444444"/>
                </a:solidFill>
                <a:latin typeface="Droid Sans"/>
              </a:rPr>
              <a:t>Перед изготовлением куколки очень важно правильно настроиться. Не стоит приступать к работе в плохом или угнетенном настроении. Помните, весь ваш негативный настрой может передаться будущему оберегу. </a:t>
            </a:r>
            <a:endParaRPr lang="ru-RU" sz="2000" dirty="0" smtClean="0">
              <a:solidFill>
                <a:srgbClr val="444444"/>
              </a:solidFill>
              <a:latin typeface="Droid Sans"/>
            </a:endParaRPr>
          </a:p>
          <a:p>
            <a:r>
              <a:rPr lang="ru-RU" sz="2000" dirty="0" smtClean="0">
                <a:solidFill>
                  <a:srgbClr val="444444"/>
                </a:solidFill>
                <a:latin typeface="Droid Sans"/>
              </a:rPr>
              <a:t>Тихая </a:t>
            </a:r>
            <a:r>
              <a:rPr lang="ru-RU" sz="2000" dirty="0">
                <a:solidFill>
                  <a:srgbClr val="444444"/>
                </a:solidFill>
                <a:latin typeface="Droid Sans"/>
              </a:rPr>
              <a:t>и спокойная обстановка также не менее важна. Для этого процесса вы можете привлечь своих детишек. Мальчиков и мужчин к этой работе не допускаются. Они не должны находиться в комнате в момент изготовления куклы. А вот вашим дочкам будет очень занятно изготовить семейный оберег своими маленькими ручками</a:t>
            </a:r>
            <a:r>
              <a:rPr lang="ru-RU" sz="2000" dirty="0" smtClean="0">
                <a:solidFill>
                  <a:srgbClr val="444444"/>
                </a:solidFill>
                <a:latin typeface="Droid Sans"/>
              </a:rPr>
              <a:t>.</a:t>
            </a:r>
            <a:endParaRPr lang="ru-RU" sz="2000" dirty="0"/>
          </a:p>
        </p:txBody>
      </p:sp>
      <p:sp>
        <p:nvSpPr>
          <p:cNvPr id="3" name="Заголовок 2"/>
          <p:cNvSpPr>
            <a:spLocks noGrp="1"/>
          </p:cNvSpPr>
          <p:nvPr>
            <p:ph type="title"/>
          </p:nvPr>
        </p:nvSpPr>
        <p:spPr/>
        <p:txBody>
          <a:bodyPr/>
          <a:lstStyle/>
          <a:p>
            <a:pPr algn="l"/>
            <a:r>
              <a:rPr lang="ru-RU" dirty="0" smtClean="0"/>
              <a:t>Особенности</a:t>
            </a:r>
            <a:endParaRPr lang="ru-RU" dirty="0"/>
          </a:p>
        </p:txBody>
      </p:sp>
    </p:spTree>
    <p:extLst>
      <p:ext uri="{BB962C8B-B14F-4D97-AF65-F5344CB8AC3E}">
        <p14:creationId xmlns:p14="http://schemas.microsoft.com/office/powerpoint/2010/main" xmlns="" val="258149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dirty="0">
                <a:solidFill>
                  <a:srgbClr val="444444"/>
                </a:solidFill>
                <a:latin typeface="Droid Sans"/>
              </a:rPr>
              <a:t>Возьмите небольшой лоскут ткани. Это должен быть квадрат со сторонами по пятнадцать сантиметров. </a:t>
            </a:r>
            <a:endParaRPr lang="ru-RU" sz="2000" dirty="0" smtClean="0">
              <a:solidFill>
                <a:srgbClr val="444444"/>
              </a:solidFill>
              <a:latin typeface="Droid Sans"/>
            </a:endParaRPr>
          </a:p>
          <a:p>
            <a:r>
              <a:rPr lang="ru-RU" sz="2000" dirty="0" smtClean="0">
                <a:solidFill>
                  <a:srgbClr val="444444"/>
                </a:solidFill>
                <a:latin typeface="Droid Sans"/>
              </a:rPr>
              <a:t>Еще </a:t>
            </a:r>
            <a:r>
              <a:rPr lang="ru-RU" sz="2000" dirty="0">
                <a:solidFill>
                  <a:srgbClr val="444444"/>
                </a:solidFill>
                <a:latin typeface="Droid Sans"/>
              </a:rPr>
              <a:t>вам понадобится три квадратных лоскутка по двадцать сантиметров для изготовления косынки, треугольный лоскуток для головного убора и несколько небольших лоскутов ткани для передника. </a:t>
            </a:r>
            <a:endParaRPr lang="ru-RU" sz="2000" dirty="0" smtClean="0">
              <a:solidFill>
                <a:srgbClr val="444444"/>
              </a:solidFill>
              <a:latin typeface="Droid Sans"/>
            </a:endParaRPr>
          </a:p>
          <a:p>
            <a:r>
              <a:rPr lang="ru-RU" sz="2000" dirty="0" smtClean="0">
                <a:solidFill>
                  <a:srgbClr val="444444"/>
                </a:solidFill>
                <a:latin typeface="Droid Sans"/>
              </a:rPr>
              <a:t>Для </a:t>
            </a:r>
            <a:r>
              <a:rPr lang="ru-RU" sz="2000" dirty="0">
                <a:solidFill>
                  <a:srgbClr val="444444"/>
                </a:solidFill>
                <a:latin typeface="Droid Sans"/>
              </a:rPr>
              <a:t>украшения можно подготовить ленточки или тесьму, красные нитки, синтепон или вата для набивки, а также пряжа.</a:t>
            </a:r>
            <a:r>
              <a:rPr lang="ru-RU" sz="2000" dirty="0"/>
              <a:t/>
            </a:r>
            <a:br>
              <a:rPr lang="ru-RU" sz="2000" dirty="0"/>
            </a:br>
            <a:endParaRPr lang="ru-RU" sz="2000" dirty="0"/>
          </a:p>
        </p:txBody>
      </p:sp>
      <p:sp>
        <p:nvSpPr>
          <p:cNvPr id="3" name="Заголовок 2"/>
          <p:cNvSpPr>
            <a:spLocks noGrp="1"/>
          </p:cNvSpPr>
          <p:nvPr>
            <p:ph type="title"/>
          </p:nvPr>
        </p:nvSpPr>
        <p:spPr/>
        <p:txBody>
          <a:bodyPr/>
          <a:lstStyle/>
          <a:p>
            <a:pPr algn="l"/>
            <a:r>
              <a:rPr lang="ru-RU" dirty="0" smtClean="0"/>
              <a:t>Как изготовить</a:t>
            </a:r>
            <a:endParaRPr lang="ru-RU" dirty="0"/>
          </a:p>
        </p:txBody>
      </p:sp>
    </p:spTree>
    <p:extLst>
      <p:ext uri="{BB962C8B-B14F-4D97-AF65-F5344CB8AC3E}">
        <p14:creationId xmlns:p14="http://schemas.microsoft.com/office/powerpoint/2010/main" xmlns="" val="15021435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79</TotalTime>
  <Words>648</Words>
  <Application>Microsoft Office PowerPoint</Application>
  <PresentationFormat>Экран (4:3)</PresentationFormat>
  <Paragraphs>37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Твердый переплет</vt:lpstr>
      <vt:lpstr>Вепсская кукла</vt:lpstr>
      <vt:lpstr>Слайд 2</vt:lpstr>
      <vt:lpstr>Из истории</vt:lpstr>
      <vt:lpstr>Из истории</vt:lpstr>
      <vt:lpstr>Особенности</vt:lpstr>
      <vt:lpstr>Особенности</vt:lpstr>
      <vt:lpstr>Слайд 7</vt:lpstr>
      <vt:lpstr>Особенности</vt:lpstr>
      <vt:lpstr>Как изготовить</vt:lpstr>
      <vt:lpstr>Слайд 10</vt:lpstr>
      <vt:lpstr>Голова</vt:lpstr>
      <vt:lpstr>Туловище</vt:lpstr>
      <vt:lpstr>Отделка</vt:lpstr>
      <vt:lpstr>Слайд 14</vt:lpstr>
      <vt:lpstr>Энергия</vt:lpstr>
      <vt:lpstr>Конец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Вепсская кукла</dc:title>
  <dc:creator>Солопова Галина Сергеевна</dc:creator>
  <cp:lastModifiedBy>Дом</cp:lastModifiedBy>
  <cp:revision>9</cp:revision>
  <dcterms:created xsi:type="dcterms:W3CDTF">2016-10-13T11:35:47Z</dcterms:created>
  <dcterms:modified xsi:type="dcterms:W3CDTF">2016-10-16T16:56:56Z</dcterms:modified>
</cp:coreProperties>
</file>