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68" r:id="rId7"/>
    <p:sldId id="263" r:id="rId8"/>
    <p:sldId id="267" r:id="rId9"/>
    <p:sldId id="259" r:id="rId10"/>
    <p:sldId id="260" r:id="rId11"/>
    <p:sldId id="261" r:id="rId12"/>
    <p:sldId id="262" r:id="rId13"/>
    <p:sldId id="265" r:id="rId14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>
      <p:cViewPr varScale="1">
        <p:scale>
          <a:sx n="93" d="100"/>
          <a:sy n="93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4/7/2015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67148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4/7/2015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73876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350509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Необходимо хорошо мотивировать учащегося, вызвать интерес к деятельности.</a:t>
            </a:r>
            <a:br>
              <a:rPr lang="ru-RU" dirty="0" smtClean="0"/>
            </a:br>
            <a:r>
              <a:rPr lang="ru-RU" dirty="0" smtClean="0"/>
              <a:t>1 задание – найти</a:t>
            </a:r>
            <a:r>
              <a:rPr lang="ru-RU" baseline="0" dirty="0" smtClean="0"/>
              <a:t> материал об истории десертов.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 задание - провести опрос «Какой десерт из предложенных вам больше нравится?».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070725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652727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Выбрали первый – «Фруктовый рай»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242078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Технологическая карта придумывалась совместно, оформлена учителем, готовила</a:t>
            </a:r>
            <a:r>
              <a:rPr lang="ru-RU" baseline="0" dirty="0" smtClean="0"/>
              <a:t> ученица по карте самостоятельно.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936214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4/7/2015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8147248" cy="5400601"/>
          </a:xfrm>
        </p:spPr>
        <p:txBody>
          <a:bodyPr>
            <a:normAutofit/>
          </a:bodyPr>
          <a:lstStyle/>
          <a:p>
            <a:endParaRPr lang="ru-RU" b="1" i="1" dirty="0" smtClean="0"/>
          </a:p>
          <a:p>
            <a:r>
              <a:rPr lang="ru-RU" b="1" i="1" dirty="0" smtClean="0"/>
              <a:t>ПРОЕКТ</a:t>
            </a:r>
            <a:endParaRPr lang="ru-RU" dirty="0" smtClean="0"/>
          </a:p>
          <a:p>
            <a:r>
              <a:rPr lang="ru-RU" b="1" dirty="0" smtClean="0"/>
              <a:t>«</a:t>
            </a:r>
            <a:r>
              <a:rPr lang="ru-RU" b="1" i="1" dirty="0" smtClean="0"/>
              <a:t>ОФОРМЛЕНИЕ </a:t>
            </a:r>
          </a:p>
          <a:p>
            <a:r>
              <a:rPr lang="ru-RU" b="1" i="1" dirty="0" smtClean="0"/>
              <a:t>ФРУКТОВОЙ </a:t>
            </a:r>
          </a:p>
          <a:p>
            <a:r>
              <a:rPr lang="ru-RU" b="1" i="1" dirty="0" smtClean="0"/>
              <a:t>ТАРЕЛКИ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 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                       </a:t>
            </a:r>
            <a:r>
              <a:rPr lang="ru-RU" sz="2000" b="1" dirty="0" smtClean="0"/>
              <a:t>Выполнили</a:t>
            </a:r>
            <a:endParaRPr lang="ru-RU" sz="2000" dirty="0" smtClean="0"/>
          </a:p>
          <a:p>
            <a:r>
              <a:rPr lang="ru-RU" sz="2000" dirty="0" smtClean="0"/>
              <a:t>воспитанники 7 класса</a:t>
            </a:r>
          </a:p>
          <a:p>
            <a:r>
              <a:rPr lang="ru-RU" sz="2000" b="1" dirty="0" smtClean="0"/>
              <a:t>       </a:t>
            </a:r>
          </a:p>
          <a:p>
            <a:pPr algn="ctr"/>
            <a:r>
              <a:rPr lang="ru-RU" sz="2000" b="1" dirty="0" smtClean="0"/>
              <a:t>                                        Руководитель </a:t>
            </a:r>
          </a:p>
          <a:p>
            <a:r>
              <a:rPr lang="ru-RU" sz="2000" dirty="0" smtClean="0"/>
              <a:t>Гафарова И.Ш.,</a:t>
            </a:r>
          </a:p>
          <a:p>
            <a:r>
              <a:rPr lang="ru-RU" sz="2000" dirty="0" smtClean="0"/>
              <a:t>учитель СБО.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363272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noProof="0" dirty="0" smtClean="0">
                <a:latin typeface="Times New Roman" pitchFamily="18" charset="0"/>
                <a:cs typeface="Times New Roman" pitchFamily="18" charset="0"/>
              </a:rPr>
              <a:t>ГБОУ Уфимская специальная (коррекционная) общеобразовательная</a:t>
            </a:r>
            <a:br>
              <a:rPr lang="ru-RU" sz="1800" noProof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noProof="0" dirty="0" smtClean="0">
                <a:latin typeface="Times New Roman" pitchFamily="18" charset="0"/>
                <a:cs typeface="Times New Roman" pitchFamily="18" charset="0"/>
              </a:rPr>
              <a:t> школа-интернат № 59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noProof="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800" noProof="0" dirty="0" smtClean="0">
                <a:latin typeface="Times New Roman" pitchFamily="18" charset="0"/>
                <a:cs typeface="Times New Roman" pitchFamily="18" charset="0"/>
              </a:rPr>
              <a:t> вида</a:t>
            </a:r>
            <a:br>
              <a:rPr lang="ru-RU" sz="1800" noProof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noProof="0" dirty="0" smtClean="0"/>
              <a:t/>
            </a:r>
            <a:br>
              <a:rPr lang="ru-RU" sz="1800" noProof="0" dirty="0" smtClean="0"/>
            </a:br>
            <a:r>
              <a:rPr lang="ru-RU" sz="1800" noProof="0" dirty="0" smtClean="0"/>
              <a:t/>
            </a:r>
            <a:br>
              <a:rPr lang="ru-RU" sz="1800" noProof="0" dirty="0" smtClean="0"/>
            </a:br>
            <a:endParaRPr lang="ru-RU" noProof="0" dirty="0"/>
          </a:p>
        </p:txBody>
      </p:sp>
      <p:pic>
        <p:nvPicPr>
          <p:cNvPr id="16386" name="Picture 2" descr="Красивая фруктовая нарезка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455295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48535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ВЫБОР СПОСОБА ПРЕЗЕНТАЦИИ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Урок СБО. Тема «Подготовка к приему гостей»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data:image/jpeg;base64,/9j/4AAQSkZJRgABAQAAAQABAAD/2wCEAAkGBxQTEhUUExQWFRUXGRoYGBcYFxwYGBgZGBwXGB0aHBgdHCggGB0lHRcXITEhJSkrLi4uFx8zODMsNygtLiwBCgoKDg0OGxAQGywmICQsLCwsLCwsLCwsLCwsLCwsLCwsLCwsLCwsLCwsLCwsLCwsLCwsLCwsLCwsLCwsLCwsLP/AABEIAMUBAAMBIgACEQEDEQH/xAAcAAABBQEBAQAAAAAAAAAAAAAFAgMEBgcBAAj/xAA6EAABAwIEBAQEBAUEAwEAAAABAgMRACEEEjFBBQZRYRMicYEykaHBQrHR8BQjUmLhB3KC8RVDkjP/xAAaAQACAwEBAAAAAAAAAAAAAAABAgADBAUG/8QAKBEAAgIBBAICAwACAwAAAAAAAAECEQMEEiExIkEFEzJRYRSBcZHR/9oADAMBAAIRAxEAPwCl5FlaQTJNoIlJFoM7UcWDlAIT7mATFo96rrXEiFz5SUkT2HpqT2FWgJC0jKPQrTpPbas2QuhyNsovIEDssSLjY/P2qUkToCD6dDG0inGnLWV1slA6/sVwMXupdxEZupmYTvtNUlyPMoiVkjuQCJ9Qd67hQ64tCWmjAN0wBA9TbppRrhHLanAfFBba2kkrUPT8NWhhpDScraQkdtT6mnjj9srnkS4QM4Zy6huFOwpUfCPhH60WU5sLDpSbmlhFXJUUuTYkImnEt04lFOJRRoUQlFLApYTTiUTpUChkIp5pgntTuUJ9aE808VUywVJMKUco7TN/pSZMmyLkX4sO+Sj7YL4/zN4a/DagkfErW/aqTxDHLdWVLUST9toqM+4qZOp/7rriy4ZAAtJjSRvXn8mSeR3JnrdPpceCKpc/s8l3vOwH1t0vSsPjFNqCgoyLi9eXhlJkSNNZ29KinW9JRc6aNI5X46cSFJXGdImRYEaTGxmjC01SuQVfzlAD8JkztI23vV4NdzR5HPH5HlfkMMceVqKI60VHW3U1QppSa2HOYOcbqDiGaMOt1FWioBf0EERelYjCoxKChdj+FQ1B/e1SHmoqAQUmRQol10VDifD1MryupBP4VRqBoQff2qJm80TfUGb9gYvHr0rRlJbxCPDdHodweo71SOLcFXh3DOZcjyKkZSOgHXtStFsZWDQsmUpJQdSQBa+0g/WpDD6fKSddNYnv3plhhUSEyZOaPwx1vXEIJkQY2107Hf2pWMTm3wpXmCQrTKqM1v6VfiHtT5ymdR3kp76g/WhIc0B30nfsZuDTrb56k94836KoUQDsZQlaVJWkgWJiFDWVDUmKtGD4k2iApUmBEAmSdoGhoI1gy6lDiEBaiIC9farryzyJAC8SAgTmDSTeepUIiegp5JSFT2neH4F15akoAySLgRHXMruZ0vVs4ZwZpgA2UvqdB6D71NTCRlQAlI0AsK5SxgkCWRs644TSQ3S0opwAAEkwAJJOgA3NOJZxCacSiqgvnEh5IgeFOgHmy9fXeKuGKxCW2lum6UpKvW1vnYe9VQzRldeiUQ+K8XZwwl1YB2QLrPtt6mq+f9QmpMMq/wDsD7VnvGcctxxS1GVKJJn7UAVxI7JPS/3qj7MmR+IUbKj/AFDY3ZX/APQ/SrRw3i6MQ0HGgoJ0uIMiPnXzm1jXCRKcoO9X9rn5xtptlltCEoATJ8yid1bCSZ2plOUX5sa6NSK6Ec1NBeGXInL5h6ig/JfML+KWUuJSUpSVFQEEdNLHpVrWgEEG4NjOhFWtrLjaRZinsmpfox4q6UpN6tnEOSzmJaJKTcJm47X1FVo4ZSTBBkW0+lcHLilj4kj1+DU48y8WdxSyddfaoihJqe43OkX66+napfCuBuuKEJsfxbD170kE5OkPOcYK2yx8jcPAQp06/D+RNWSo7rjWFZGYhCE77knoNST0FU7i/Ph0wyQBHxrEmeyZjpc13cW3DBJnktXm+3I5F5NJKayoc34sKu8f/lMekZYorg+eH5GcIWN/LBI9Rp8qb/Kh7MlF8UimHG6ewOMbfRnbVI36pPQjY04pFaE01aFoFut0OxDEUddbqG61RAAVJKbip7LqHk5HB6HcEaEd64+xUFSCLioS6BPMHLmVrL4hTlUF51KhKhI+K14GieoHWaQ3y6Uos4ScwUSEzmSNgLwTbSrS06h5BadAUk7H92pg4dTTgKlpSwhEIQAJdVoBf8WgCQbmNZtVJP0Xxkn2Z9xjCvocIyHwlRkUIgggEkLj4tYHTaoD+KW2pCVZSCQkEyCe5g/kIrRjgEYptC1tPoyrcVlUQiZg3SmCrVV5mxEmaqPGOFtsqSpw+IlS1ZUakFN4I/t0idaKaI79GkcF4KjDgEgKc6xZPZIoipwmmgSTUhtHWikUt2cQinAmlAU4lFNQBKU1V+d+L5B4CTFgXD63AH0J9qs+KxbbIzOrSgdzr6DU+1ZHzTxAvPuqSZQVmO6Zga9hWbUz8dqCiCnFhHnIMk6Ai4FzA69Pyo/xHmwq4e1hlhSX0qyOyIs3ER6kgHuk1R+IIUtYzJOUQNOmkiIJos7g0qQFpVKh8Q/fSs3EI8eyxK0DsZiCATY/Om+VMpdJXFLfEg/v6UNU2W1BSdzH+TVmNJwcfYE+bCvM3ER4sJFk2tud6HYXCPuxAMdYgU3jhdJ3PXvVl4ZxRKWCn8URTN7IqkMkpO2WjlPirfDcEPFlTrxzJQPiyJlIKifhBIJFRcXz9iFqlENJ6AA/MqBn6VVFkqOZaiTYX1sAB9ABTK8QlNJLJJ8IVsu/DOdcSlUqIcB/CoAfIpiKv2B8HEth0splX9SQTIsb71iWDxQkKBvtWj8pc2/C0/lCADDgEQReCBYzfS9JjlUqydDxyuPRZU8CYzZsntNvT0omhuBAEAbAWFUTmHnBS5SzKEbq0Wff8I9Kp6uKHqdZN6b7sWN+ERp5pz/Jh7/UdDyHwXCVIN29kgbiOvXraqIcZeJv+tFuI40vIyLWtSdYKiQD1F7VWsfhPDuLifl+zRgozlbKmHGVSINNMuFK1JvaPcHS9NYB4KiDPel45RDqY/pv9vvSbeXFkLVyvxNTb7ZzFKStKV9CkmDI31rWFt1gzS4EzRHGcxvuj+Y+tQI0zQn5CBTYcv1pojRrbmKakp8RsKGozpke00lbQOkH0M1irT6fpT2GxhSqUEpKdFAwfmKs/wAp+0LtNYeZofiGKhcs8zlxYafIJVZC4Av0VtfY/rVhxDEVpx5VNWhaK4tBBkUSwb6XE+G4ARt7aR3Gtcfw9QVtwZFWEXA7jczDqn8Q+vwkpsm+U31yJtInpOhoVxacQ0Mi0+e4X+JKSRGQFIUCQJna+oiLJg8SlxJbcgz1oXicE42VpdV4iSSW1ZYIT/ScsSR21FUzVcmjG74LM0in0ikhNOpFWozikCm+JY5GHbLi9NAN1HoP1qZh2pNZjzvjlO4lYklCFFCBsMvlNu5E1RqMv1x4DQL5h4yrEOFajGyU7AdBQFDpkn8Nr9+lcxzuUEn01+Ud5obh0LWfIJvM3OuWxBtaNO5rHjhvuUiUEP4jT0J+0UnENrIzNmFbiLH/ADQp9hbJSCDPT00nr1othH+siev7tTyhs5ROUzmCZU4pKbCT6wKsS+Rlm4WT1t/mmeW2QHVK7AjtGv771pOAUMoI9D7W/Wq5TpWjZhxxkuTGeMcGdZMLHl/qGnv0qDw9jVXsPua27jnCkOoMgEb+hrMsZwwIWpCTISYkGbVFnuNCZsOzlFe4g4R60X5b5TViU51mE7R+dKXw5KlJAC1KkWG5Og7+larwDlV2IdPht7NJ1jurprpfS9Xx3SjUCmO1dmY4DlYuPFtkqeHb4YG5VsKuGO5FxCEgpAXaYReD0jU1pWHwjbScraQkDp+7+prmKxSW0KcWoJSkFSj0AqyenUo+TA+TAeL521ZChWb5etQWMIvVSp7DSjPMXF1Yp5b65EwEjXKkaD7+pquPcXgwL/l7flWaEW+IIhK8PeuPImyhIoa1jl/0nt8yaJ4V4EZlaC3rFNKEo8kPYRoJWIsNvWnHIU4VHawt03BqdwjAqxKoSoIQNVH7DUmrzw3kthIiPE7qM/l9qqc+eS2GKUlZm+KfEQPftQdTy1nK2Jvtuf0rbsRyZhymFNNx/sE/OJqgY7Ds4LGKS2mRAJkzBJOn6VbjnFLjsMsLjy2VD+GxCNUqFt+wp/hGLM5TqNN46+p7mrnj+OJnKgJcBAJIBAvt5kgz7VXnMMFCMqU+Yqka3i1zECJsJvrT/apJqSordLomtLBFv1+tavyw8t3CpU4SVAlJJ1MRE94P0rJMICnvFatyTim/A8MOoUvMVZfhUJjY66aiar07rII+iW61UF/D0aebqK43XRFK+tsgyLGieDxIdT4a/Y/cd65iWKHOJKTI1qBTLUkU6gUhFOiiAcK9hQzF8FYcJKmgSdSCUzPXKRNEkpmuqWEgmQABJJsABuTSyjFrkllQ5h5SwZQpbzYQylM2UoKC5sU31ItGhrMlZUFQbzIRNhmvG0kRJqx84cznErhJPgo+EaZj/WR+XQepqj8Rx4E5deh+9YZPe9sOghBUbmb15lIIJoJh/GcEpSojqB0qfg2TlAWTrOsT6x6UJ4tq5YS68G4UUNjErcQ2lQltClAKcTmvCdYgEg71cP40IQEi+YAJixVI2+9ZW5jLyokm1ydtB7dq1LA4Qt4fDPmCFpCVCIKdonqYj2qhptUlwadPNJ8nFcJlEKJmPhkkekk3+lQsRwhlxJSUXixBKSAO81Y8K/nTKbgWnYx+dMOcPJMz8rD6aVRPxfB0E1NVIm8E4VhnGmj4KErYczpKZBSsAgKmZMg3BmaOqqv8Dd8N3ITZdr9RMfpVkUiuxgmpwTOXlx7JUMRVa/1GeyYFY3WpCfrm/JJq1AUA554QrEYaEyShWcAbwCDA3MGny3sdFRh2NFvhPbv9a7ydw9Cnz4omRIBFutzV1w/ILznmcCWkbrd29E6z8qtPDuH4LCZco8d6LLWISn2iEDtc1ihxBp8FsFzwrA2L5XDrdm0NoH/tWAEj0H4vTeovDOTWWygBSlJTm+NI8xVMkI2FzqZ0q0YjO+cyiFH8JI8qf9qfvr3p/CtZCAqQrvcH/ltWf7lFbYGxYPc/+iNw7gTKUBKW0hOkRJt1J3prF4NeG/mNHMgfEgkkpHUbkdtasaFD/G9QeK8QbYQVrOm25PQDc1W1fbHUqI3/AJZCmsw323FZBzO8VYguZbQASLixNqJ8Q4y4Q4huEJcUYJM+EFE6dYmh+DbAbCZmAbm8wTJ9T96th4q2Zss1JUgf/EJyyPKRUR3ifT5fn+tTOIYEKBgV3lnANBZQ+LE2kR7VfH69tszVzRFwfEgSBPX59KOMHMJ369Kjc38vJaAcaFiYIE3movCMWSADZXp+QpMkIyjvgM406NZ5T5g8YBl4/wA0WSo/j7H+78/XU843WVcOUpKkrSrzJIIPcXH5Vr5IWlKxooBQ9xNX6TM5JxfoRoGrboZjMPR1bdQ8SiRWwWia3T4TTTIp4GiAUTQPnFUYJ/8A2gfNQH3o0o0xjsKl1tTavhUCD77+32oTVxaRDA8Xp/iaDYdoeKnxACJ3/wCzVq4ngVNrW2oeZJIPS2/cb0Ia4UXXAkJKiSEiPxEn4QnasGCVXFjItHEMQ22ylLQAzWtsKqmJeyj9zV45p5ZOEaw6fiJSouL/AL7eUdAALdb1TMYyDIvVajtnTDJ2yFgGXcQ7lQP0E9a+hOB4FTnDGmlGXA3E750k/WRWH8ucWbwzsHNlVEyNFQJ9pmO1fQHKWMS7hG1oMpOaD/yNaVbyba4oeko2ipYXiGXuSNBt+lHsKFZQTrGlBsK3Dy5EHMsR0vMfU0aYxKSICgSDcC8dj0rmyik2joqXCIuLcKVAm5SQQekX+1W1tWYBWk3iqpxVQEK73n5VYuAO52E9RKT/AMTH6Vr0M+XEz6uPCkSSioPFeIJZF7rPwpmPcnYCiL7qUJKlEBIEkmqfiUJfeLpSogwEpPQbxWnUZfrj/SnDDe+ejqwt05lrk/Qf7UiwolhuGDLCgFdZFz60nD8MSRBHyt8qIqbKUyPYf5rmLdLyka5TUfGIPcwSW7oiTqnY9hsDUlp1KkyAI0M7HpQrE4gqg/8AQg9Kg8SxYwyC86oJSoGEqMKWof0p1Milg229qDPheTJvFsX4KCUmT9ulY9xPmBzEPKLkgAwlH9IG86Xo3xznhpaCEKlen+0bx+tU3CsKWc0kGZ6mO8zb0q/FjaTc1RRmmqpBRaMwoUhTjZhWhvFyR0tuI2HvRxhkxGpNvUmofMWQPZVE6AApANxFrkWnafamwNNuJQv2ONvTrv7m8XIGnpT6sPJ01tSsDg0J0EHcZYkzpIJnarFwLgysQ4lCdNVK6J3JqmT86iRq0cPDMQeHqcbHiJlQ8MSV5U7p1KvTX1qm8GwhMLiRJyquJ2uJ8v19a+iGMMhtCW0CEJEAff171XOO8ppVLjKR1UgWk6lQHXqN/XXdLE4YvHv2IpP2UDDojf8AfrWxNsw02BshI+QFUXl/lrx1+aQ2n4j1/tHQ/lWguREDQWqrQwlbkxpA9xNQnU0TeE0OxAroFY+mnE0y0r5U6k0wtCq7Xa9FEhWeaOVf4lQcbgLiFAmMwGl9jtT/ACnysnDfzXAC7okbNj7qPWrAKVVP0x3bgpArmnhxxGHUkCVCFJ7kbe4kVj+OwSkkgiDO40/Q1u4oVx3lxvEifhc/qG/+4b+utVajA5eUeyPgwl3ABZ0M/rtW7cjYNbWCwyB4fhhtMQTmMiSTNpJJMDTvVHe5LxCSf5ZIB1T5h9LxWkcr4QtYRpChCgDIOolSj96r07m5bZB9FZ4wyP4tSfwlQUfdMn60bwaAlEAQBsLfShXGmycWuFJEZb76C3rrREtqgQSdJNY872zZ08SuKO49uUaVN5UX5HBsFSPcCRUHHSkWv60zh+IFrDrKLFyMh7/CfcATQ0uTbktkzQ3Y6X7H+YXfGcDaVHIg+cAwCrpa5j79qcwODHSh2Aw1r5j1MkSf3vR3BpgSDI6H9aGTI8mSwbfrhSH1oyiZ02+1RHHyv0pTz5UYpeEw+ZUaAan8gKkYvLLauhPwW6QB41jFYZtS0IzKUqAs3SgwPw7qsdbWrMONuuYhRU8orVoCdQN4/p9q+gHcKhScikpKf6SJHyqscU5GaWZbVk7ESPY6j61rnpckEtjMUsm52YY1wkA6Gbn60UYwkD0+natIwv8Ap8vN51IAB2kz7RR5rlnD4ZtbikeKUJKoVocoJgDS8bzSfXmn+XALML4mXCqEynLIHUnKbn3j61CwuFXJUpRI1jsf2ZFWbHYdS3StUEqUVGNJUZP507h+FExAk7b/AE3qv79qpBTInD2b6fv0rWuS+EeC0XFWU4BA/t1BPckz8qCcn8qEqzupIQLwoQVHpB2q+rVNXabC3LfL/QWxlVcSqKURXIrogOhUaWvJ7nrXCa9XahCM5UTFC0/OpjwqFi1SPSoAi4R361NTQPCO0ZQqRNREZJTSopps0+BTAOAV0CugV0CgE4KWK8BXQKgBxCjS3FwlSugJ+QpCRTPGFlOHdI1CTSy4QUrZQcIc7zilHp7nW/XWrcp4JAneqjwrBySTKio36wO+woviXZeQ2BATO1cDNJnZjBOkT+IuAi3rVdacWlSEfEUyBm+FIJKrDfX6CjfFG/ITOgqFw9tS4WdYtIgC0D96VXC7Y6raGcK0siMwP/H/ADU3IpINtbzNcwDRESZ9qdxiyLdauikomOUm50iCp0lSUoEkm36/KasTDQSIH/fehfCWQFk9vYUYrq6LHUNxl1U7ltRyuV2uRWtmZHCaTPWuqNIN6QdEFfBMMVFRZbzHU5Rf1GlSWmEI+BCU+iQPyFOGvEUNqDtQlaiaQaVFcimRBBpJFOEVyKJBEV5dKph1dQAw8qh7yqkvroTjH7KNBhoGYN6R3o7gn9qrTrRaWUn/ALFFcG9vSha4D6akIqHhnZFS0GmTEHYruWlN0tcJBJIAGpOlEgiK6gUE4pzQ00mQkqB0Pwz6A3I7xQ1nnxuRLagOs1mlqsUXVm3HoM+SO6MS5ITQXnHGZGclxm1PYXj97UR4TxNt9OZsz1B1HqKqvNTxdxHhoAOSCon2t++9DPkSx2vYmHE/s2tdHuBoJibQkafrU04QhwubWA617gqSBcCSdjt8qKuup0iIrjSpm6U2pUBuKOeUJI1WAY6AT9op5lRIGVNp6x9qhcUd/mpGuVKlH10H50YwxHlmKEB5cRsn4ZZAuk+16iPP5ldxt0om1FB1qlRNXS9IyYuZNhjhTcJJ6n6D/M1OprDJhCREWFu9O13scdsEjn5JbpNnK5Fdr0UWIJVXMtKivUo6YgikkU5SSKAyYiKSRThFJimINxXIpw1HddqAOOrioL7ldfeoZicRFANHMW/QPGOFxQbRczTrrqnFZGxJP0pvjPFWeGtSSFvqslI1JPb1pRuh3CYlONw4WmzibKG4ULG3Teo+DdgwapPDObDhsU2olBChDoSTpqDBMSJ2uflWh8WwoUA83BSoA2770ZKuRYP0TsI7RhlU1VcDidt6O4N+gmM4hho1T+dOOKDgaT8KIKuhVtI3jp/irY0uATrasy4+uV663+grDrszjGl7Op8Vpo5MtyXQJxDynFFSiSe507dq4G/f01FcAO2m/ap7mKCEhLYvYlZFzobDauP3yz1Le3xgh/l3Gu4ZRdQCUwREG4MwdIsYP/dGOD4hsmVqkqMqUq0nWPW9Vd/Er8oJOk+uutLZxR3vffWneWlt9GaejWRuftmnKeQhM5hfSob/ABJqQCtM+oqh4rFqTlKZAiQJkDrY1GD8qkgdTAj8qRzsyw+LfbZcHMMVOyqbhKon8JJj8qP4HCpEQge9Z7hcaptQUgkpsCCfp6UTVzc7+BATHvpTqcUxM2gzSSUf/DQFMJymLHeKCcSfSyQRp07b1X8LzZiDNkK7aH262qFxfjZfItlimnmjVrspwfGZVPbPos+M56IV/LaGX+43Py0qbwznNtZAWnKf386z6aQVdaZfIZ07bNcvhtM40lX9NqadCgCkgg7il1l3L3MC2FCSS3fMn7joac4jz3iCZbCUJ6EST7104fI43C33+jiz+FzrI4x5X7NNNerP+Hc5KUAVLvIlKk2IPcCR61deH45LqZSfUbir8Wphl/Ew6jR5dP8AmiVXKUa5V9GZMRFJValLVFQnnqg6PPPVAferj78UKxmMAoWQcxWKjWhiErfVlRpudhT2DwC3vMo5WxqTvVd5q53S2f4TAAKcNiuQEjvO1TsPRP5m5nZ4cjw2v5mIVYAXMms/Zwjji14nFGXUmfMrKETpH9RFRnME5h3SpSvGfICidwT03iRS3MQ66DCVKIWC62tKYVF8ukgx3+VHoXsmF8+QllPlCUrkQqEi2liq3prrVp5J5iAcOFdByLEpJQUpSo6oEqNibj1iqvicAgJahJzlPiEmQUmyTCtCmTBMUhbTmXymVGQA0rxJJBVAjU767UwhonEcGWV/2nSp2DfFqH8p8VONw3hPpLeIQIIIieix1B7b2qMpxTa8qrEGD+tZ5+JrxL7OC74V2RVA41gShakkb+X02+kfI1a+GYqYqfjeGtvgZpBiJGsdO9YtVieWPHaOjo8/+PO30ZeCUpyWhUKNrmJGvTWkev7FEuI4DKs5lZRKgkH4lRaw6W1MCoKU9vQG9cmSa4Z6jFOM1cRxlgKIHS/7+dJeZSiZN9gBNu/S9OOOEi9/apDOH8YBKY8QA9goDY9/0qcMEm48voHFRMSLbDWP8966sX0iBECiHD8IkIKlKSmNZ27Ab+tIcRhz8LjgPoIn89aLXBFljdJPj+MhoVYif1phLyrgExpbejzOCQppJbfHigyQrQjqJFrUPDAPmOUGYIFpPUDvS7Wgw1EZN8CsJi0o+JIdkQoGwHYHc96QcOFAqRcC5Gio+8UziWSkkEEHoRFJw75QoEbfuKVu+GOsfG+D5HkrmuG8yoD6zTnEUSorQmEGDbST95qAqgNBb1ZILxA01FqS0kxfQ6b0225sdKcSMpiiNVHWl5Vg7fbpV44ZjvCeaUmyFgJUOl494I/OqSgyoW1Io8n/APNuPiUSe9zNvnV2CbjK0c75DEp0n/TVKQ4uKSpyBUDEP16bdaPEKIt9+huJxFN4nFUJW8pxWRsSeuw9aFjUdxmN2FydANTTrOAS2kvYpQSkXyk/n1r2OxGH4e2XX1AuRpP5dBVExLz/ABRed4qbwwNmxZS/X+lMe57UrdcsK/h3mLm17HrOHwf8tkGFOduwGp7VXWuBlPkaGdaUlS1f1kH1t6bVO4vlw6zmTkbKU5FNyMhSSBIm2p2vFLZxhL5La05EjzyPisZgbgazR3cAq2DMW44p1MrKXGxAIFyCRaLnb6VL8Q4dedRCw4QLBRIyixsD3mTpF6bSwE4hKiyfDEZsihmCzopKSq4tJGvSrI9hChZKkJcQoGE/juD+E2n0N+1Kx1wSeI8OZCXhmLrqAVKVoptDhKhkMWAIMATGW9ZzxRSmvD8JZbUV5wUnzEp8ub+8wfertglylbeIWpaVjypBIcSMuVUrAlUmTCutAxw5bjqQWYyglsqI/D8QIFgo5p/42qxMpo7wrjr6sSh4FLZQCVpOZOdRgSQfhzdiYia0vE5Mbh04hm5i4/MHuKz7huHDq3EqYUFIOXzA5TIPm9BapfJ3Gk8OU0y4CgLSkLTBy5t1gx11mPpcSjuVBhNwlaLPwzFZbVYXuIhDSlE7TbX2+YoPzHw4oPitQUqv2HeuutF1ktj4hB9Y2rm5nKEXR2MWzK030+ytYh1TqipVyfoNhXW8OdSKJ4PhiifhPvai54RIEyJtYXPoNSfaO9cmGKc+Tv5NbixJRXRVEMk70lgwqQYg61aOIcB8NsuZcoECCqVH2AI+vXSqw9INgB7zQnjlB+SLdPqYZ09pFeQVKJkD1mkfwx6ipUpJEqI6x0toKfTh0kwg5r+hI6UEafsceAaCUkbEUZ4ekPp8OUpXrJ/F27GmE4YLUU5YVqP0P61GYSUOgE5SlUE9IqLhi5GskXXDXIb4rxVJYQ2tAU4Pic1IA6HckdbUK/iGQICFnqSoT3jy17ijfnUQRlkgdesR70NUginc23yVafTwUOG/32FXWQpP8pwqEmUkZco2tMH1qItspMKEeu36UzhcUUKCkmCL/wCKkPqzkqGilfU3+9K6LoxlCVXwRnE1IWmUpPsabSnUVKQjyp7kmkLJyqmeweGukmw1mrlwLhoK0qIMJiO0X/OPlU/h3Bm0ttFQBITcbyb+xqa5ikoEJAArdp9LLdul0ea1vyP23GK/hIxeJig+MxoG9qHYviCnFZEAqPaiDXD0Mp8XFKAj8Ow/WuzGVnFnFRI+GwLj5n4G+p1PpQ/mHm1nBJ8HDJ8R42AFzP3oPx3nN7GKLGBGVAMLcIOVI9Rqew94pjhfCBhFeIqF5hC3DJWVExGWIQkdj60zaRV2QP8Awz7jnj41AfCv/VmkJntopX0q24TAoQlKEgpQBYfit63NMjAul5tbZAak+IlWsbQN+lReccKwpgqWAFpzBtepQ5eLyIGaLaXqiU9zSHiq5A/EuCoecOIs21kUFlcmYghQAMJFVjHPltCkoKvIsp+IpzAgRIAmCD9KNu4jENstIUXC2/IDrahDahBEg77lJPXWor7DqVIZWElUTIEylMRBt8jV64FfIKw7TrqRI2EJUEytKbhJULk99R86seKUrEIQ62mBOQpV8aFDywSDpO/SoXEiUoTlCAuRlKwSAqDoQDlPc05ynxFsuhvwiFvA5wZspPQe8g2N96n9A/0QeLvLLpcC1DLIyz8QuIURBNJ4Op1xQR4qkpAXYX0A1vcdu9er1P6K2Gk4ZSsi1uLJUUKVlOXNYJymPwzcjrTfEUgqTYTJExJ7+xjSvV6j6FXZa/8ATziCn23MO5dLcBJNzlULD20psgtPltJtMA9q9Xqy6ldM3aJu5IsuAfJ1ophkAEnc7716vUkUi2YxzGiWDtBHvWd4pvevV6uZrvz/ANHY+Gfg/wDkjFuk5O9er1YGd5MnMuZgUmJAKgre23pXcKyF66gAk7m2k9LV6vU6dmTL43RHxGGSTAEHXX7U/wAUwraQgJTBIkmZ6bV6vUzEUnuhyBsQiL1IwaZSrsJr1eoLo3S/ElYbDhZTtJj7VYeC4BC3rjyt6DWY6+969XqfAk5q/wBnM105KDp+g/jsQUi1APEU64ETEmvV6uyzgxSpljxTaMCwXEICldTqaybE497iT6g66UoSoDKnee82H7mvV6tXS4OZbb5LbhsOhlxKG05UiISD5QF9o2jrXWn1jiBZzJ8INhWXLeTf4pmvV6q5dP8A4DHsIqVlWhN1SSMxN4FwO+tBOLOeKy4lwBQCVGNB5Bawr1eqrGuS99FawuMcQmEq8hUhRSbg3iL6a60U4n/OcCgSgpTAgzp/1HvXq9Wl9lK6Bqxny7BV41vRPlXDNpzvhA8QSkqk3FtRXa9SsP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data:image/jpeg;base64,/9j/4AAQSkZJRgABAQAAAQABAAD/2wCEAAkGBxQTEhUUExQWFRUXGRoYGBcYFxwYGBgZGBwXGB0aHBgdHCggGB0lHRcXITEhJSkrLi4uFx8zODMsNygtLiwBCgoKDg0OGxAQGywmICQsLCwsLCwsLCwsLCwsLCwsLCwsLCwsLCwsLCwsLCwsLCwsLCwsLCwsLCwsLCwsLCwsLP/AABEIAMUBAAMBIgACEQEDEQH/xAAcAAABBQEBAQAAAAAAAAAAAAAFAgMEBgcBAAj/xAA6EAABAwIEBAQEBAUEAwEAAAABAgMRACEEEjFBBQZRYRMicYEykaHBQrHR8BQjUmLhB3KC8RVDkjP/xAAaAQACAwEBAAAAAAAAAAAAAAABAgADBAUG/8QAKBEAAgIBBAICAwACAwAAAAAAAAECEQMEEiExIkEFEzJRYRSBcZHR/9oADAMBAAIRAxEAPwCl5FlaQTJNoIlJFoM7UcWDlAIT7mATFo96rrXEiFz5SUkT2HpqT2FWgJC0jKPQrTpPbas2QuhyNsovIEDssSLjY/P2qUkToCD6dDG0inGnLWV1slA6/sVwMXupdxEZupmYTvtNUlyPMoiVkjuQCJ9Qd67hQ64tCWmjAN0wBA9TbppRrhHLanAfFBba2kkrUPT8NWhhpDScraQkdtT6mnjj9srnkS4QM4Zy6huFOwpUfCPhH60WU5sLDpSbmlhFXJUUuTYkImnEt04lFOJRRoUQlFLApYTTiUTpUChkIp5pgntTuUJ9aE808VUywVJMKUco7TN/pSZMmyLkX4sO+Sj7YL4/zN4a/DagkfErW/aqTxDHLdWVLUST9toqM+4qZOp/7rriy4ZAAtJjSRvXn8mSeR3JnrdPpceCKpc/s8l3vOwH1t0vSsPjFNqCgoyLi9eXhlJkSNNZ29KinW9JRc6aNI5X46cSFJXGdImRYEaTGxmjC01SuQVfzlAD8JkztI23vV4NdzR5HPH5HlfkMMceVqKI60VHW3U1QppSa2HOYOcbqDiGaMOt1FWioBf0EERelYjCoxKChdj+FQ1B/e1SHmoqAQUmRQol10VDifD1MryupBP4VRqBoQff2qJm80TfUGb9gYvHr0rRlJbxCPDdHodweo71SOLcFXh3DOZcjyKkZSOgHXtStFsZWDQsmUpJQdSQBa+0g/WpDD6fKSddNYnv3plhhUSEyZOaPwx1vXEIJkQY2107Hf2pWMTm3wpXmCQrTKqM1v6VfiHtT5ymdR3kp76g/WhIc0B30nfsZuDTrb56k94836KoUQDsZQlaVJWkgWJiFDWVDUmKtGD4k2iApUmBEAmSdoGhoI1gy6lDiEBaiIC9farryzyJAC8SAgTmDSTeepUIiegp5JSFT2neH4F15akoAySLgRHXMruZ0vVs4ZwZpgA2UvqdB6D71NTCRlQAlI0AsK5SxgkCWRs644TSQ3S0opwAAEkwAJJOgA3NOJZxCacSiqgvnEh5IgeFOgHmy9fXeKuGKxCW2lum6UpKvW1vnYe9VQzRldeiUQ+K8XZwwl1YB2QLrPtt6mq+f9QmpMMq/wDsD7VnvGcctxxS1GVKJJn7UAVxI7JPS/3qj7MmR+IUbKj/AFDY3ZX/APQ/SrRw3i6MQ0HGgoJ0uIMiPnXzm1jXCRKcoO9X9rn5xtptlltCEoATJ8yid1bCSZ2plOUX5sa6NSK6Ec1NBeGXInL5h6ig/JfML+KWUuJSUpSVFQEEdNLHpVrWgEEG4NjOhFWtrLjaRZinsmpfox4q6UpN6tnEOSzmJaJKTcJm47X1FVo4ZSTBBkW0+lcHLilj4kj1+DU48y8WdxSyddfaoihJqe43OkX66+napfCuBuuKEJsfxbD170kE5OkPOcYK2yx8jcPAQp06/D+RNWSo7rjWFZGYhCE77knoNST0FU7i/Ph0wyQBHxrEmeyZjpc13cW3DBJnktXm+3I5F5NJKayoc34sKu8f/lMekZYorg+eH5GcIWN/LBI9Rp8qb/Kh7MlF8UimHG6ewOMbfRnbVI36pPQjY04pFaE01aFoFut0OxDEUddbqG61RAAVJKbip7LqHk5HB6HcEaEd64+xUFSCLioS6BPMHLmVrL4hTlUF51KhKhI+K14GieoHWaQ3y6Uos4ScwUSEzmSNgLwTbSrS06h5BadAUk7H92pg4dTTgKlpSwhEIQAJdVoBf8WgCQbmNZtVJP0Xxkn2Z9xjCvocIyHwlRkUIgggEkLj4tYHTaoD+KW2pCVZSCQkEyCe5g/kIrRjgEYptC1tPoyrcVlUQiZg3SmCrVV5mxEmaqPGOFtsqSpw+IlS1ZUakFN4I/t0idaKaI79GkcF4KjDgEgKc6xZPZIoipwmmgSTUhtHWikUt2cQinAmlAU4lFNQBKU1V+d+L5B4CTFgXD63AH0J9qs+KxbbIzOrSgdzr6DU+1ZHzTxAvPuqSZQVmO6Zga9hWbUz8dqCiCnFhHnIMk6Ai4FzA69Pyo/xHmwq4e1hlhSX0qyOyIs3ER6kgHuk1R+IIUtYzJOUQNOmkiIJos7g0qQFpVKh8Q/fSs3EI8eyxK0DsZiCATY/Om+VMpdJXFLfEg/v6UNU2W1BSdzH+TVmNJwcfYE+bCvM3ER4sJFk2tud6HYXCPuxAMdYgU3jhdJ3PXvVl4ZxRKWCn8URTN7IqkMkpO2WjlPirfDcEPFlTrxzJQPiyJlIKifhBIJFRcXz9iFqlENJ6AA/MqBn6VVFkqOZaiTYX1sAB9ABTK8QlNJLJJ8IVsu/DOdcSlUqIcB/CoAfIpiKv2B8HEth0splX9SQTIsb71iWDxQkKBvtWj8pc2/C0/lCADDgEQReCBYzfS9JjlUqydDxyuPRZU8CYzZsntNvT0omhuBAEAbAWFUTmHnBS5SzKEbq0Wff8I9Kp6uKHqdZN6b7sWN+ERp5pz/Jh7/UdDyHwXCVIN29kgbiOvXraqIcZeJv+tFuI40vIyLWtSdYKiQD1F7VWsfhPDuLifl+zRgozlbKmHGVSINNMuFK1JvaPcHS9NYB4KiDPel45RDqY/pv9vvSbeXFkLVyvxNTb7ZzFKStKV9CkmDI31rWFt1gzS4EzRHGcxvuj+Y+tQI0zQn5CBTYcv1pojRrbmKakp8RsKGozpke00lbQOkH0M1irT6fpT2GxhSqUEpKdFAwfmKs/wAp+0LtNYeZofiGKhcs8zlxYafIJVZC4Av0VtfY/rVhxDEVpx5VNWhaK4tBBkUSwb6XE+G4ARt7aR3Gtcfw9QVtwZFWEXA7jczDqn8Q+vwkpsm+U31yJtInpOhoVxacQ0Mi0+e4X+JKSRGQFIUCQJna+oiLJg8SlxJbcgz1oXicE42VpdV4iSSW1ZYIT/ScsSR21FUzVcmjG74LM0in0ikhNOpFWozikCm+JY5GHbLi9NAN1HoP1qZh2pNZjzvjlO4lYklCFFCBsMvlNu5E1RqMv1x4DQL5h4yrEOFajGyU7AdBQFDpkn8Nr9+lcxzuUEn01+Ud5obh0LWfIJvM3OuWxBtaNO5rHjhvuUiUEP4jT0J+0UnENrIzNmFbiLH/ADQp9hbJSCDPT00nr1othH+siev7tTyhs5ROUzmCZU4pKbCT6wKsS+Rlm4WT1t/mmeW2QHVK7AjtGv771pOAUMoI9D7W/Wq5TpWjZhxxkuTGeMcGdZMLHl/qGnv0qDw9jVXsPua27jnCkOoMgEb+hrMsZwwIWpCTISYkGbVFnuNCZsOzlFe4g4R60X5b5TViU51mE7R+dKXw5KlJAC1KkWG5Og7+larwDlV2IdPht7NJ1jurprpfS9Xx3SjUCmO1dmY4DlYuPFtkqeHb4YG5VsKuGO5FxCEgpAXaYReD0jU1pWHwjbScraQkDp+7+prmKxSW0KcWoJSkFSj0AqyenUo+TA+TAeL521ZChWb5etQWMIvVSp7DSjPMXF1Yp5b65EwEjXKkaD7+pquPcXgwL/l7flWaEW+IIhK8PeuPImyhIoa1jl/0nt8yaJ4V4EZlaC3rFNKEo8kPYRoJWIsNvWnHIU4VHawt03BqdwjAqxKoSoIQNVH7DUmrzw3kthIiPE7qM/l9qqc+eS2GKUlZm+KfEQPftQdTy1nK2Jvtuf0rbsRyZhymFNNx/sE/OJqgY7Ds4LGKS2mRAJkzBJOn6VbjnFLjsMsLjy2VD+GxCNUqFt+wp/hGLM5TqNN46+p7mrnj+OJnKgJcBAJIBAvt5kgz7VXnMMFCMqU+Yqka3i1zECJsJvrT/apJqSordLomtLBFv1+tavyw8t3CpU4SVAlJJ1MRE94P0rJMICnvFatyTim/A8MOoUvMVZfhUJjY66aiar07rII+iW61UF/D0aebqK43XRFK+tsgyLGieDxIdT4a/Y/cd65iWKHOJKTI1qBTLUkU6gUhFOiiAcK9hQzF8FYcJKmgSdSCUzPXKRNEkpmuqWEgmQABJJsABuTSyjFrkllQ5h5SwZQpbzYQylM2UoKC5sU31ItGhrMlZUFQbzIRNhmvG0kRJqx84cznErhJPgo+EaZj/WR+XQepqj8Rx4E5deh+9YZPe9sOghBUbmb15lIIJoJh/GcEpSojqB0qfg2TlAWTrOsT6x6UJ4tq5YS68G4UUNjErcQ2lQltClAKcTmvCdYgEg71cP40IQEi+YAJixVI2+9ZW5jLyokm1ydtB7dq1LA4Qt4fDPmCFpCVCIKdonqYj2qhptUlwadPNJ8nFcJlEKJmPhkkekk3+lQsRwhlxJSUXixBKSAO81Y8K/nTKbgWnYx+dMOcPJMz8rD6aVRPxfB0E1NVIm8E4VhnGmj4KErYczpKZBSsAgKmZMg3BmaOqqv8Dd8N3ITZdr9RMfpVkUiuxgmpwTOXlx7JUMRVa/1GeyYFY3WpCfrm/JJq1AUA554QrEYaEyShWcAbwCDA3MGny3sdFRh2NFvhPbv9a7ydw9Cnz4omRIBFutzV1w/ILznmcCWkbrd29E6z8qtPDuH4LCZco8d6LLWISn2iEDtc1ihxBp8FsFzwrA2L5XDrdm0NoH/tWAEj0H4vTeovDOTWWygBSlJTm+NI8xVMkI2FzqZ0q0YjO+cyiFH8JI8qf9qfvr3p/CtZCAqQrvcH/ltWf7lFbYGxYPc/+iNw7gTKUBKW0hOkRJt1J3prF4NeG/mNHMgfEgkkpHUbkdtasaFD/G9QeK8QbYQVrOm25PQDc1W1fbHUqI3/AJZCmsw323FZBzO8VYguZbQASLixNqJ8Q4y4Q4huEJcUYJM+EFE6dYmh+DbAbCZmAbm8wTJ9T96th4q2Zss1JUgf/EJyyPKRUR3ifT5fn+tTOIYEKBgV3lnANBZQ+LE2kR7VfH69tszVzRFwfEgSBPX59KOMHMJ369Kjc38vJaAcaFiYIE3movCMWSADZXp+QpMkIyjvgM406NZ5T5g8YBl4/wA0WSo/j7H+78/XU843WVcOUpKkrSrzJIIPcXH5Vr5IWlKxooBQ9xNX6TM5JxfoRoGrboZjMPR1bdQ8SiRWwWia3T4TTTIp4GiAUTQPnFUYJ/8A2gfNQH3o0o0xjsKl1tTavhUCD77+32oTVxaRDA8Xp/iaDYdoeKnxACJ3/wCzVq4ngVNrW2oeZJIPS2/cb0Ia4UXXAkJKiSEiPxEn4QnasGCVXFjItHEMQ22ylLQAzWtsKqmJeyj9zV45p5ZOEaw6fiJSouL/AL7eUdAALdb1TMYyDIvVajtnTDJ2yFgGXcQ7lQP0E9a+hOB4FTnDGmlGXA3E750k/WRWH8ucWbwzsHNlVEyNFQJ9pmO1fQHKWMS7hG1oMpOaD/yNaVbyba4oeko2ipYXiGXuSNBt+lHsKFZQTrGlBsK3Dy5EHMsR0vMfU0aYxKSICgSDcC8dj0rmyik2joqXCIuLcKVAm5SQQekX+1W1tWYBWk3iqpxVQEK73n5VYuAO52E9RKT/AMTH6Vr0M+XEz6uPCkSSioPFeIJZF7rPwpmPcnYCiL7qUJKlEBIEkmqfiUJfeLpSogwEpPQbxWnUZfrj/SnDDe+ejqwt05lrk/Qf7UiwolhuGDLCgFdZFz60nD8MSRBHyt8qIqbKUyPYf5rmLdLyka5TUfGIPcwSW7oiTqnY9hsDUlp1KkyAI0M7HpQrE4gqg/8AQg9Kg8SxYwyC86oJSoGEqMKWof0p1Milg229qDPheTJvFsX4KCUmT9ulY9xPmBzEPKLkgAwlH9IG86Xo3xznhpaCEKlen+0bx+tU3CsKWc0kGZ6mO8zb0q/FjaTc1RRmmqpBRaMwoUhTjZhWhvFyR0tuI2HvRxhkxGpNvUmofMWQPZVE6AApANxFrkWnafamwNNuJQv2ONvTrv7m8XIGnpT6sPJ01tSsDg0J0EHcZYkzpIJnarFwLgysQ4lCdNVK6J3JqmT86iRq0cPDMQeHqcbHiJlQ8MSV5U7p1KvTX1qm8GwhMLiRJyquJ2uJ8v19a+iGMMhtCW0CEJEAff171XOO8ppVLjKR1UgWk6lQHXqN/XXdLE4YvHv2IpP2UDDojf8AfrWxNsw02BshI+QFUXl/lrx1+aQ2n4j1/tHQ/lWguREDQWqrQwlbkxpA9xNQnU0TeE0OxAroFY+mnE0y0r5U6k0wtCq7Xa9FEhWeaOVf4lQcbgLiFAmMwGl9jtT/ACnysnDfzXAC7okbNj7qPWrAKVVP0x3bgpArmnhxxGHUkCVCFJ7kbe4kVj+OwSkkgiDO40/Q1u4oVx3lxvEifhc/qG/+4b+utVajA5eUeyPgwl3ABZ0M/rtW7cjYNbWCwyB4fhhtMQTmMiSTNpJJMDTvVHe5LxCSf5ZIB1T5h9LxWkcr4QtYRpChCgDIOolSj96r07m5bZB9FZ4wyP4tSfwlQUfdMn60bwaAlEAQBsLfShXGmycWuFJEZb76C3rrREtqgQSdJNY872zZ08SuKO49uUaVN5UX5HBsFSPcCRUHHSkWv60zh+IFrDrKLFyMh7/CfcATQ0uTbktkzQ3Y6X7H+YXfGcDaVHIg+cAwCrpa5j79qcwODHSh2Aw1r5j1MkSf3vR3BpgSDI6H9aGTI8mSwbfrhSH1oyiZ02+1RHHyv0pTz5UYpeEw+ZUaAan8gKkYvLLauhPwW6QB41jFYZtS0IzKUqAs3SgwPw7qsdbWrMONuuYhRU8orVoCdQN4/p9q+gHcKhScikpKf6SJHyqscU5GaWZbVk7ESPY6j61rnpckEtjMUsm52YY1wkA6Gbn60UYwkD0+natIwv8Ap8vN51IAB2kz7RR5rlnD4ZtbikeKUJKoVocoJgDS8bzSfXmn+XALML4mXCqEynLIHUnKbn3j61CwuFXJUpRI1jsf2ZFWbHYdS3StUEqUVGNJUZP507h+FExAk7b/AE3qv79qpBTInD2b6fv0rWuS+EeC0XFWU4BA/t1BPckz8qCcn8qEqzupIQLwoQVHpB2q+rVNXabC3LfL/QWxlVcSqKURXIrogOhUaWvJ7nrXCa9XahCM5UTFC0/OpjwqFi1SPSoAi4R361NTQPCO0ZQqRNREZJTSopps0+BTAOAV0CugV0CgE4KWK8BXQKgBxCjS3FwlSugJ+QpCRTPGFlOHdI1CTSy4QUrZQcIc7zilHp7nW/XWrcp4JAneqjwrBySTKio36wO+woviXZeQ2BATO1cDNJnZjBOkT+IuAi3rVdacWlSEfEUyBm+FIJKrDfX6CjfFG/ITOgqFw9tS4WdYtIgC0D96VXC7Y6raGcK0siMwP/H/ADU3IpINtbzNcwDRESZ9qdxiyLdauikomOUm50iCp0lSUoEkm36/KasTDQSIH/fehfCWQFk9vYUYrq6LHUNxl1U7ltRyuV2uRWtmZHCaTPWuqNIN6QdEFfBMMVFRZbzHU5Rf1GlSWmEI+BCU+iQPyFOGvEUNqDtQlaiaQaVFcimRBBpJFOEVyKJBEV5dKph1dQAw8qh7yqkvroTjH7KNBhoGYN6R3o7gn9qrTrRaWUn/ALFFcG9vSha4D6akIqHhnZFS0GmTEHYruWlN0tcJBJIAGpOlEgiK6gUE4pzQ00mQkqB0Pwz6A3I7xQ1nnxuRLagOs1mlqsUXVm3HoM+SO6MS5ITQXnHGZGclxm1PYXj97UR4TxNt9OZsz1B1HqKqvNTxdxHhoAOSCon2t++9DPkSx2vYmHE/s2tdHuBoJibQkafrU04QhwubWA617gqSBcCSdjt8qKuup0iIrjSpm6U2pUBuKOeUJI1WAY6AT9op5lRIGVNp6x9qhcUd/mpGuVKlH10H50YwxHlmKEB5cRsn4ZZAuk+16iPP5ldxt0om1FB1qlRNXS9IyYuZNhjhTcJJ6n6D/M1OprDJhCREWFu9O13scdsEjn5JbpNnK5Fdr0UWIJVXMtKivUo6YgikkU5SSKAyYiKSRThFJimINxXIpw1HddqAOOrioL7ldfeoZicRFANHMW/QPGOFxQbRczTrrqnFZGxJP0pvjPFWeGtSSFvqslI1JPb1pRuh3CYlONw4WmzibKG4ULG3Teo+DdgwapPDObDhsU2olBChDoSTpqDBMSJ2uflWh8WwoUA83BSoA2770ZKuRYP0TsI7RhlU1VcDidt6O4N+gmM4hho1T+dOOKDgaT8KIKuhVtI3jp/irY0uATrasy4+uV663+grDrszjGl7Op8Vpo5MtyXQJxDynFFSiSe507dq4G/f01FcAO2m/ap7mKCEhLYvYlZFzobDauP3yz1Le3xgh/l3Gu4ZRdQCUwREG4MwdIsYP/dGOD4hsmVqkqMqUq0nWPW9Vd/Er8oJOk+uutLZxR3vffWneWlt9GaejWRuftmnKeQhM5hfSob/ABJqQCtM+oqh4rFqTlKZAiQJkDrY1GD8qkgdTAj8qRzsyw+LfbZcHMMVOyqbhKon8JJj8qP4HCpEQge9Z7hcaptQUgkpsCCfp6UTVzc7+BATHvpTqcUxM2gzSSUf/DQFMJymLHeKCcSfSyQRp07b1X8LzZiDNkK7aH262qFxfjZfItlimnmjVrspwfGZVPbPos+M56IV/LaGX+43Py0qbwznNtZAWnKf386z6aQVdaZfIZ07bNcvhtM40lX9NqadCgCkgg7il1l3L3MC2FCSS3fMn7joac4jz3iCZbCUJ6EST7104fI43C33+jiz+FzrI4x5X7NNNerP+Hc5KUAVLvIlKk2IPcCR61deH45LqZSfUbir8Wphl/Ew6jR5dP8AmiVXKUa5V9GZMRFJValLVFQnnqg6PPPVAferj78UKxmMAoWQcxWKjWhiErfVlRpudhT2DwC3vMo5WxqTvVd5q53S2f4TAAKcNiuQEjvO1TsPRP5m5nZ4cjw2v5mIVYAXMms/Zwjji14nFGXUmfMrKETpH9RFRnME5h3SpSvGfICidwT03iRS3MQ66DCVKIWC62tKYVF8ukgx3+VHoXsmF8+QllPlCUrkQqEi2liq3prrVp5J5iAcOFdByLEpJQUpSo6oEqNibj1iqvicAgJahJzlPiEmQUmyTCtCmTBMUhbTmXymVGQA0rxJJBVAjU767UwhonEcGWV/2nSp2DfFqH8p8VONw3hPpLeIQIIIieix1B7b2qMpxTa8qrEGD+tZ5+JrxL7OC74V2RVA41gShakkb+X02+kfI1a+GYqYqfjeGtvgZpBiJGsdO9YtVieWPHaOjo8/+PO30ZeCUpyWhUKNrmJGvTWkev7FEuI4DKs5lZRKgkH4lRaw6W1MCoKU9vQG9cmSa4Z6jFOM1cRxlgKIHS/7+dJeZSiZN9gBNu/S9OOOEi9/apDOH8YBKY8QA9goDY9/0qcMEm48voHFRMSLbDWP8966sX0iBECiHD8IkIKlKSmNZ27Ab+tIcRhz8LjgPoIn89aLXBFljdJPj+MhoVYif1phLyrgExpbejzOCQppJbfHigyQrQjqJFrUPDAPmOUGYIFpPUDvS7Wgw1EZN8CsJi0o+JIdkQoGwHYHc96QcOFAqRcC5Gio+8UziWSkkEEHoRFJw75QoEbfuKVu+GOsfG+D5HkrmuG8yoD6zTnEUSorQmEGDbST95qAqgNBb1ZILxA01FqS0kxfQ6b0225sdKcSMpiiNVHWl5Vg7fbpV44ZjvCeaUmyFgJUOl494I/OqSgyoW1Io8n/APNuPiUSe9zNvnV2CbjK0c75DEp0n/TVKQ4uKSpyBUDEP16bdaPEKIt9+huJxFN4nFUJW8pxWRsSeuw9aFjUdxmN2FydANTTrOAS2kvYpQSkXyk/n1r2OxGH4e2XX1AuRpP5dBVExLz/ABRed4qbwwNmxZS/X+lMe57UrdcsK/h3mLm17HrOHwf8tkGFOduwGp7VXWuBlPkaGdaUlS1f1kH1t6bVO4vlw6zmTkbKU5FNyMhSSBIm2p2vFLZxhL5La05EjzyPisZgbgazR3cAq2DMW44p1MrKXGxAIFyCRaLnb6VL8Q4dedRCw4QLBRIyixsD3mTpF6bSwE4hKiyfDEZsihmCzopKSq4tJGvSrI9hChZKkJcQoGE/juD+E2n0N+1Kx1wSeI8OZCXhmLrqAVKVoptDhKhkMWAIMATGW9ZzxRSmvD8JZbUV5wUnzEp8ub+8wfertglylbeIWpaVjypBIcSMuVUrAlUmTCutAxw5bjqQWYyglsqI/D8QIFgo5p/42qxMpo7wrjr6sSh4FLZQCVpOZOdRgSQfhzdiYia0vE5Mbh04hm5i4/MHuKz7huHDq3EqYUFIOXzA5TIPm9BapfJ3Gk8OU0y4CgLSkLTBy5t1gx11mPpcSjuVBhNwlaLPwzFZbVYXuIhDSlE7TbX2+YoPzHw4oPitQUqv2HeuutF1ktj4hB9Y2rm5nKEXR2MWzK030+ytYh1TqipVyfoNhXW8OdSKJ4PhiifhPvai54RIEyJtYXPoNSfaO9cmGKc+Tv5NbixJRXRVEMk70lgwqQYg61aOIcB8NsuZcoECCqVH2AI+vXSqw9INgB7zQnjlB+SLdPqYZ09pFeQVKJkD1mkfwx6ipUpJEqI6x0toKfTh0kwg5r+hI6UEafsceAaCUkbEUZ4ekPp8OUpXrJ/F27GmE4YLUU5YVqP0P61GYSUOgE5SlUE9IqLhi5GskXXDXIb4rxVJYQ2tAU4Pic1IA6HckdbUK/iGQICFnqSoT3jy17ijfnUQRlkgdesR70NUginc23yVafTwUOG/32FXWQpP8pwqEmUkZco2tMH1qItspMKEeu36UzhcUUKCkmCL/wCKkPqzkqGilfU3+9K6LoxlCVXwRnE1IWmUpPsabSnUVKQjyp7kmkLJyqmeweGukmw1mrlwLhoK0qIMJiO0X/OPlU/h3Bm0ttFQBITcbyb+xqa5ikoEJAArdp9LLdul0ea1vyP23GK/hIxeJig+MxoG9qHYviCnFZEAqPaiDXD0Mp8XFKAj8Ow/WuzGVnFnFRI+GwLj5n4G+p1PpQ/mHm1nBJ8HDJ8R42AFzP3oPx3nN7GKLGBGVAMLcIOVI9Rqew94pjhfCBhFeIqF5hC3DJWVExGWIQkdj60zaRV2QP8Awz7jnj41AfCv/VmkJntopX0q24TAoQlKEgpQBYfit63NMjAul5tbZAak+IlWsbQN+lReccKwpgqWAFpzBtepQ5eLyIGaLaXqiU9zSHiq5A/EuCoecOIs21kUFlcmYghQAMJFVjHPltCkoKvIsp+IpzAgRIAmCD9KNu4jENstIUXC2/IDrahDahBEg77lJPXWor7DqVIZWElUTIEylMRBt8jV64FfIKw7TrqRI2EJUEytKbhJULk99R86seKUrEIQ62mBOQpV8aFDywSDpO/SoXEiUoTlCAuRlKwSAqDoQDlPc05ynxFsuhvwiFvA5wZspPQe8g2N96n9A/0QeLvLLpcC1DLIyz8QuIURBNJ4Op1xQR4qkpAXYX0A1vcdu9er1P6K2Gk4ZSsi1uLJUUKVlOXNYJymPwzcjrTfEUgqTYTJExJ7+xjSvV6j6FXZa/8ATziCn23MO5dLcBJNzlULD20psgtPltJtMA9q9Xqy6ldM3aJu5IsuAfJ1ophkAEnc7716vUkUi2YxzGiWDtBHvWd4pvevV6uZrvz/ANHY+Gfg/wDkjFuk5O9er1YGd5MnMuZgUmJAKgre23pXcKyF66gAk7m2k9LV6vU6dmTL43RHxGGSTAEHXX7U/wAUwraQgJTBIkmZ6bV6vUzEUnuhyBsQiL1IwaZSrsJr1eoLo3S/ElYbDhZTtJj7VYeC4BC3rjyt6DWY6+969XqfAk5q/wBnM105KDp+g/jsQUi1APEU64ETEmvV6uyzgxSpljxTaMCwXEICldTqaybE497iT6g66UoSoDKnee82H7mvV6tXS4OZbb5LbhsOhlxKG05UiISD5QF9o2jrXWn1jiBZzJ8INhWXLeTf4pmvV6q5dP8A4DHsIqVlWhN1SSMxN4FwO+tBOLOeKy4lwBQCVGNB5Bawr1eqrGuS99FawuMcQmEq8hUhRSbg3iL6a60U4n/OcCgSgpTAgzp/1HvXq9Wl9lK6Bqxny7BV41vRPlXDNpzvhA8QSkqk3FtRXa9SsPZ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://ovkuse.com/img/pe9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4029645" cy="3312368"/>
          </a:xfrm>
          <a:prstGeom prst="rect">
            <a:avLst/>
          </a:prstGeom>
          <a:noFill/>
        </p:spPr>
      </p:pic>
      <p:pic>
        <p:nvPicPr>
          <p:cNvPr id="2052" name="Picture 4" descr="http://acoolakids.ru/upload-files/HOrz_EI8H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5592" y="2697879"/>
            <a:ext cx="4223256" cy="3899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1828800" lvl="3" indent="-457200" algn="l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1828800" lvl="3" indent="-457200" algn="l">
              <a:buNone/>
            </a:pPr>
            <a:r>
              <a:rPr lang="ru-RU" b="1" dirty="0" smtClean="0">
                <a:solidFill>
                  <a:schemeClr val="tx1"/>
                </a:solidFill>
              </a:rPr>
              <a:t>Проект  выполнен в рамках темы курса СБО «Подготовка к приему гостей»</a:t>
            </a:r>
          </a:p>
          <a:p>
            <a:pPr marL="1828800" lvl="3" indent="-457200" algn="l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1828800" lvl="3" indent="-45720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«Мы хотим самостоятельно приготовить фруктовую тарелку  для своих гостей или в подарок для кого-то».</a:t>
            </a:r>
          </a:p>
          <a:p>
            <a:pPr marL="1828800" lvl="3" indent="-457200" algn="l">
              <a:buFont typeface="+mj-lt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1828800" lvl="3" indent="-45720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 «Мы должны выяснить какие фрукты гости считают лучшими».</a:t>
            </a:r>
          </a:p>
          <a:p>
            <a:pPr marL="1828800" lvl="3" indent="-457200" algn="l">
              <a:buFont typeface="+mj-lt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1828800" lvl="3" indent="-457200" algn="l">
              <a:buFont typeface="+mj-lt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1828800" lvl="3" indent="-45720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«Мы выберем несложное оформление  из доступных продуктов».</a:t>
            </a:r>
          </a:p>
          <a:p>
            <a:pPr marL="1828800" lvl="3" indent="-457200" algn="l">
              <a:buFont typeface="+mj-lt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1828800" lvl="3" indent="-457200" algn="l">
              <a:buFont typeface="+mj-lt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1828800" lvl="3" indent="-457200" algn="l">
              <a:buNone/>
            </a:pP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ОПИСАНИЕ СИТУАЦИИ ПРОЕКТИРОВАНИЯ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89614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результат: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приготовление фруктовой тарелки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556791"/>
            <a:ext cx="8229600" cy="4968553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738630" lvl="5" indent="-274320">
              <a:buNone/>
              <a:defRPr/>
            </a:pP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17412" name="AutoShape 8"/>
          <p:cNvSpPr>
            <a:spLocks noChangeArrowheads="1"/>
          </p:cNvSpPr>
          <p:nvPr/>
        </p:nvSpPr>
        <p:spPr bwMode="auto">
          <a:xfrm>
            <a:off x="755650" y="5084763"/>
            <a:ext cx="685800" cy="6858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entury Schoolbook" pitchFamily="18" charset="0"/>
            </a:endParaRPr>
          </a:p>
        </p:txBody>
      </p:sp>
      <p:sp>
        <p:nvSpPr>
          <p:cNvPr id="17413" name="Oval 9"/>
          <p:cNvSpPr>
            <a:spLocks noChangeArrowheads="1"/>
          </p:cNvSpPr>
          <p:nvPr/>
        </p:nvSpPr>
        <p:spPr bwMode="auto">
          <a:xfrm>
            <a:off x="827088" y="4581525"/>
            <a:ext cx="503237" cy="411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entury Schoolbook" pitchFamily="18" charset="0"/>
            </a:endParaRPr>
          </a:p>
        </p:txBody>
      </p:sp>
      <p:sp>
        <p:nvSpPr>
          <p:cNvPr id="17414" name="Line 10"/>
          <p:cNvSpPr>
            <a:spLocks noChangeShapeType="1"/>
          </p:cNvSpPr>
          <p:nvPr/>
        </p:nvSpPr>
        <p:spPr bwMode="auto">
          <a:xfrm>
            <a:off x="971550" y="57340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5" name="Line 11"/>
          <p:cNvSpPr>
            <a:spLocks noChangeShapeType="1"/>
          </p:cNvSpPr>
          <p:nvPr/>
        </p:nvSpPr>
        <p:spPr bwMode="auto">
          <a:xfrm>
            <a:off x="1187450" y="57340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6" name="Line 12"/>
          <p:cNvSpPr>
            <a:spLocks noChangeShapeType="1"/>
          </p:cNvSpPr>
          <p:nvPr/>
        </p:nvSpPr>
        <p:spPr bwMode="auto">
          <a:xfrm flipH="1">
            <a:off x="684213" y="5229225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Line 13"/>
          <p:cNvSpPr>
            <a:spLocks noChangeShapeType="1"/>
          </p:cNvSpPr>
          <p:nvPr/>
        </p:nvSpPr>
        <p:spPr bwMode="auto">
          <a:xfrm>
            <a:off x="1187450" y="5229225"/>
            <a:ext cx="2889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0846" name="Rectangle 14"/>
          <p:cNvSpPr>
            <a:spLocks noChangeArrowheads="1"/>
          </p:cNvSpPr>
          <p:nvPr/>
        </p:nvSpPr>
        <p:spPr bwMode="auto">
          <a:xfrm>
            <a:off x="539750" y="3429000"/>
            <a:ext cx="129540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Цель</a:t>
            </a:r>
          </a:p>
        </p:txBody>
      </p:sp>
      <p:sp>
        <p:nvSpPr>
          <p:cNvPr id="120847" name="Oval 15"/>
          <p:cNvSpPr>
            <a:spLocks noChangeArrowheads="1"/>
          </p:cNvSpPr>
          <p:nvPr/>
        </p:nvSpPr>
        <p:spPr bwMode="auto">
          <a:xfrm>
            <a:off x="5868144" y="1196752"/>
            <a:ext cx="2663825" cy="14398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+mn-lt"/>
              </a:rPr>
              <a:t>Результат </a:t>
            </a:r>
            <a:endParaRPr lang="ru-RU" sz="3200" dirty="0">
              <a:latin typeface="+mn-lt"/>
            </a:endParaRPr>
          </a:p>
        </p:txBody>
      </p:sp>
      <p:sp>
        <p:nvSpPr>
          <p:cNvPr id="17420" name="Line 18"/>
          <p:cNvSpPr>
            <a:spLocks noChangeShapeType="1"/>
          </p:cNvSpPr>
          <p:nvPr/>
        </p:nvSpPr>
        <p:spPr bwMode="auto">
          <a:xfrm flipV="1">
            <a:off x="1331913" y="1628775"/>
            <a:ext cx="4608512" cy="30241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Line 19"/>
          <p:cNvSpPr>
            <a:spLocks noChangeShapeType="1"/>
          </p:cNvSpPr>
          <p:nvPr/>
        </p:nvSpPr>
        <p:spPr bwMode="auto">
          <a:xfrm flipV="1">
            <a:off x="1331913" y="2565400"/>
            <a:ext cx="6696075" cy="2159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Line 20"/>
          <p:cNvSpPr>
            <a:spLocks noChangeShapeType="1"/>
          </p:cNvSpPr>
          <p:nvPr/>
        </p:nvSpPr>
        <p:spPr bwMode="auto">
          <a:xfrm flipV="1">
            <a:off x="2195513" y="3933825"/>
            <a:ext cx="1655762" cy="1444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3" name="Line 21"/>
          <p:cNvSpPr>
            <a:spLocks noChangeShapeType="1"/>
          </p:cNvSpPr>
          <p:nvPr/>
        </p:nvSpPr>
        <p:spPr bwMode="auto">
          <a:xfrm flipV="1">
            <a:off x="3779838" y="2997200"/>
            <a:ext cx="2879725" cy="714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Line 22"/>
          <p:cNvSpPr>
            <a:spLocks noChangeShapeType="1"/>
          </p:cNvSpPr>
          <p:nvPr/>
        </p:nvSpPr>
        <p:spPr bwMode="auto">
          <a:xfrm>
            <a:off x="3132138" y="3500438"/>
            <a:ext cx="194468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Line 23"/>
          <p:cNvSpPr>
            <a:spLocks noChangeShapeType="1"/>
          </p:cNvSpPr>
          <p:nvPr/>
        </p:nvSpPr>
        <p:spPr bwMode="auto">
          <a:xfrm flipV="1">
            <a:off x="1763713" y="4365625"/>
            <a:ext cx="576262" cy="714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6" name="Rectangle 35"/>
          <p:cNvSpPr>
            <a:spLocks noChangeArrowheads="1"/>
          </p:cNvSpPr>
          <p:nvPr/>
        </p:nvSpPr>
        <p:spPr bwMode="auto">
          <a:xfrm rot="20530562">
            <a:off x="1954140" y="4615607"/>
            <a:ext cx="1397966" cy="161904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rgbClr val="FF3300"/>
                </a:solidFill>
                <a:latin typeface="Century Schoolbook" pitchFamily="18" charset="0"/>
              </a:rPr>
              <a:t>Задача1</a:t>
            </a:r>
          </a:p>
          <a:p>
            <a:pPr algn="ctr"/>
            <a:r>
              <a:rPr lang="ru-RU" sz="2000" dirty="0" smtClean="0">
                <a:latin typeface="Century Schoolbook" pitchFamily="18" charset="0"/>
              </a:rPr>
              <a:t>выбрать</a:t>
            </a:r>
            <a:br>
              <a:rPr lang="ru-RU" sz="2000" dirty="0" smtClean="0">
                <a:latin typeface="Century Schoolbook" pitchFamily="18" charset="0"/>
              </a:rPr>
            </a:br>
            <a:r>
              <a:rPr lang="ru-RU" sz="2000" dirty="0" smtClean="0">
                <a:latin typeface="Century Schoolbook" pitchFamily="18" charset="0"/>
              </a:rPr>
              <a:t> фрукты</a:t>
            </a:r>
          </a:p>
        </p:txBody>
      </p:sp>
      <p:sp>
        <p:nvSpPr>
          <p:cNvPr id="17427" name="Rectangle 37"/>
          <p:cNvSpPr>
            <a:spLocks noChangeArrowheads="1"/>
          </p:cNvSpPr>
          <p:nvPr/>
        </p:nvSpPr>
        <p:spPr bwMode="auto">
          <a:xfrm rot="20567527">
            <a:off x="3423188" y="4067557"/>
            <a:ext cx="1649551" cy="167521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rgbClr val="FF3300"/>
                </a:solidFill>
                <a:latin typeface="Century Schoolbook" pitchFamily="18" charset="0"/>
              </a:rPr>
              <a:t>Задача2</a:t>
            </a:r>
            <a:br>
              <a:rPr lang="ru-RU" sz="2000" dirty="0" smtClean="0">
                <a:solidFill>
                  <a:srgbClr val="FF3300"/>
                </a:solidFill>
                <a:latin typeface="Century Schoolbook" pitchFamily="18" charset="0"/>
              </a:rPr>
            </a:br>
            <a:r>
              <a:rPr lang="ru-RU" sz="2000" dirty="0" smtClean="0">
                <a:solidFill>
                  <a:srgbClr val="FF3300"/>
                </a:solidFill>
                <a:latin typeface="Century Schoolbook" pitchFamily="18" charset="0"/>
              </a:rPr>
              <a:t> </a:t>
            </a:r>
            <a:r>
              <a:rPr lang="ru-RU" sz="2000" dirty="0" smtClean="0">
                <a:latin typeface="Century Schoolbook" pitchFamily="18" charset="0"/>
              </a:rPr>
              <a:t>придумать</a:t>
            </a:r>
            <a:br>
              <a:rPr lang="ru-RU" sz="2000" dirty="0" smtClean="0">
                <a:latin typeface="Century Schoolbook" pitchFamily="18" charset="0"/>
              </a:rPr>
            </a:br>
            <a:r>
              <a:rPr lang="ru-RU" sz="2000" dirty="0" smtClean="0">
                <a:latin typeface="Century Schoolbook" pitchFamily="18" charset="0"/>
              </a:rPr>
              <a:t>оформление</a:t>
            </a:r>
            <a:br>
              <a:rPr lang="ru-RU" sz="2000" dirty="0" smtClean="0">
                <a:latin typeface="Century Schoolbook" pitchFamily="18" charset="0"/>
              </a:rPr>
            </a:br>
            <a:r>
              <a:rPr lang="ru-RU" sz="2000" dirty="0" smtClean="0">
                <a:latin typeface="Century Schoolbook" pitchFamily="18" charset="0"/>
              </a:rPr>
              <a:t>и название </a:t>
            </a:r>
            <a:br>
              <a:rPr lang="ru-RU" sz="2000" dirty="0" smtClean="0">
                <a:latin typeface="Century Schoolbook" pitchFamily="18" charset="0"/>
              </a:rPr>
            </a:br>
            <a:endParaRPr lang="ru-RU" sz="2000" dirty="0">
              <a:latin typeface="Century Schoolbook" pitchFamily="18" charset="0"/>
            </a:endParaRPr>
          </a:p>
        </p:txBody>
      </p:sp>
      <p:sp>
        <p:nvSpPr>
          <p:cNvPr id="17428" name="Rectangle 38"/>
          <p:cNvSpPr>
            <a:spLocks noChangeArrowheads="1"/>
          </p:cNvSpPr>
          <p:nvPr/>
        </p:nvSpPr>
        <p:spPr bwMode="auto">
          <a:xfrm rot="20575817">
            <a:off x="5067696" y="3491562"/>
            <a:ext cx="1641211" cy="155723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rgbClr val="FF3300"/>
                </a:solidFill>
                <a:latin typeface="Century Schoolbook" pitchFamily="18" charset="0"/>
              </a:rPr>
              <a:t>Задача3</a:t>
            </a:r>
          </a:p>
          <a:p>
            <a:pPr algn="ctr"/>
            <a:r>
              <a:rPr lang="ru-RU" sz="2000" dirty="0">
                <a:latin typeface="Century Schoolbook" pitchFamily="18" charset="0"/>
              </a:rPr>
              <a:t>р</a:t>
            </a:r>
            <a:r>
              <a:rPr lang="ru-RU" sz="2000" dirty="0" smtClean="0">
                <a:latin typeface="Century Schoolbook" pitchFamily="18" charset="0"/>
              </a:rPr>
              <a:t>азработать</a:t>
            </a:r>
            <a:br>
              <a:rPr lang="ru-RU" sz="2000" dirty="0" smtClean="0">
                <a:latin typeface="Century Schoolbook" pitchFamily="18" charset="0"/>
              </a:rPr>
            </a:br>
            <a:r>
              <a:rPr lang="ru-RU" sz="2000" dirty="0" smtClean="0">
                <a:latin typeface="Century Schoolbook" pitchFamily="18" charset="0"/>
              </a:rPr>
              <a:t>технологи –</a:t>
            </a:r>
            <a:br>
              <a:rPr lang="ru-RU" sz="2000" dirty="0" smtClean="0">
                <a:latin typeface="Century Schoolbook" pitchFamily="18" charset="0"/>
              </a:rPr>
            </a:br>
            <a:r>
              <a:rPr lang="ru-RU" sz="2000" dirty="0" err="1" smtClean="0">
                <a:latin typeface="Century Schoolbook" pitchFamily="18" charset="0"/>
              </a:rPr>
              <a:t>ческую</a:t>
            </a:r>
            <a:r>
              <a:rPr lang="ru-RU" sz="2000" dirty="0" smtClean="0">
                <a:latin typeface="Century Schoolbook" pitchFamily="18" charset="0"/>
              </a:rPr>
              <a:t/>
            </a:r>
            <a:br>
              <a:rPr lang="ru-RU" sz="2000" dirty="0" smtClean="0">
                <a:latin typeface="Century Schoolbook" pitchFamily="18" charset="0"/>
              </a:rPr>
            </a:br>
            <a:r>
              <a:rPr lang="ru-RU" sz="2000" dirty="0" smtClean="0">
                <a:latin typeface="Century Schoolbook" pitchFamily="18" charset="0"/>
              </a:rPr>
              <a:t> карту</a:t>
            </a:r>
            <a:endParaRPr lang="ru-RU" sz="2000" dirty="0">
              <a:latin typeface="Century Schoolbook" pitchFamily="18" charset="0"/>
            </a:endParaRPr>
          </a:p>
        </p:txBody>
      </p:sp>
      <p:sp>
        <p:nvSpPr>
          <p:cNvPr id="17429" name="Rectangle 40"/>
          <p:cNvSpPr>
            <a:spLocks noChangeArrowheads="1"/>
          </p:cNvSpPr>
          <p:nvPr/>
        </p:nvSpPr>
        <p:spPr bwMode="auto">
          <a:xfrm rot="20552672">
            <a:off x="6594381" y="2450140"/>
            <a:ext cx="1340564" cy="120707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rgbClr val="FF3300"/>
                </a:solidFill>
                <a:latin typeface="Century Schoolbook" pitchFamily="18" charset="0"/>
              </a:rPr>
              <a:t>Задача4</a:t>
            </a:r>
            <a:br>
              <a:rPr lang="ru-RU" sz="2000" dirty="0" smtClean="0">
                <a:solidFill>
                  <a:srgbClr val="FF3300"/>
                </a:solidFill>
                <a:latin typeface="Century Schoolbook" pitchFamily="18" charset="0"/>
              </a:rPr>
            </a:br>
            <a:r>
              <a:rPr lang="ru-RU" sz="2000" dirty="0" smtClean="0">
                <a:latin typeface="Century Schoolbook" pitchFamily="18" charset="0"/>
              </a:rPr>
              <a:t>купить</a:t>
            </a:r>
            <a:br>
              <a:rPr lang="ru-RU" sz="2000" dirty="0" smtClean="0">
                <a:latin typeface="Century Schoolbook" pitchFamily="18" charset="0"/>
              </a:rPr>
            </a:br>
            <a:r>
              <a:rPr lang="ru-RU" sz="2000" dirty="0" smtClean="0">
                <a:latin typeface="Century Schoolbook" pitchFamily="18" charset="0"/>
              </a:rPr>
              <a:t>продукты</a:t>
            </a:r>
            <a:endParaRPr lang="ru-RU" sz="2000" dirty="0">
              <a:latin typeface="Century Schoolbook" pitchFamily="18" charset="0"/>
            </a:endParaRPr>
          </a:p>
        </p:txBody>
      </p:sp>
      <p:sp>
        <p:nvSpPr>
          <p:cNvPr id="17430" name="AutoShape 41"/>
          <p:cNvSpPr>
            <a:spLocks noChangeArrowheads="1"/>
          </p:cNvSpPr>
          <p:nvPr/>
        </p:nvSpPr>
        <p:spPr bwMode="auto">
          <a:xfrm>
            <a:off x="1547813" y="4437063"/>
            <a:ext cx="358775" cy="1584325"/>
          </a:xfrm>
          <a:prstGeom prst="curvedRightArrow">
            <a:avLst>
              <a:gd name="adj1" fmla="val 88319"/>
              <a:gd name="adj2" fmla="val 176637"/>
              <a:gd name="adj3" fmla="val 33333"/>
            </a:avLst>
          </a:prstGeom>
          <a:solidFill>
            <a:schemeClr val="accent1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Century Schoolbook" pitchFamily="18" charset="0"/>
            </a:endParaRPr>
          </a:p>
        </p:txBody>
      </p:sp>
      <p:sp>
        <p:nvSpPr>
          <p:cNvPr id="120874" name="AutoShape 42"/>
          <p:cNvSpPr>
            <a:spLocks noChangeArrowheads="1"/>
          </p:cNvSpPr>
          <p:nvPr/>
        </p:nvSpPr>
        <p:spPr bwMode="auto">
          <a:xfrm rot="8296361">
            <a:off x="7885113" y="2133600"/>
            <a:ext cx="503237" cy="647700"/>
          </a:xfrm>
          <a:prstGeom prst="curvedRightArrow">
            <a:avLst>
              <a:gd name="adj1" fmla="val 25741"/>
              <a:gd name="adj2" fmla="val 51483"/>
              <a:gd name="adj3" fmla="val 3333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7432" name="Rectangle 43"/>
          <p:cNvSpPr>
            <a:spLocks noChangeArrowheads="1"/>
          </p:cNvSpPr>
          <p:nvPr/>
        </p:nvSpPr>
        <p:spPr bwMode="auto">
          <a:xfrm>
            <a:off x="1908175" y="476250"/>
            <a:ext cx="71438" cy="46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600" dirty="0">
              <a:latin typeface="Century Schoolbook" pitchFamily="18" charset="0"/>
            </a:endParaRPr>
          </a:p>
        </p:txBody>
      </p:sp>
      <p:sp>
        <p:nvSpPr>
          <p:cNvPr id="120876" name="Rectangle 44"/>
          <p:cNvSpPr>
            <a:spLocks noChangeArrowheads="1"/>
          </p:cNvSpPr>
          <p:nvPr/>
        </p:nvSpPr>
        <p:spPr bwMode="auto">
          <a:xfrm>
            <a:off x="2051721" y="1628775"/>
            <a:ext cx="1944018" cy="1150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tri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>
                <a:solidFill>
                  <a:srgbClr val="FF3300"/>
                </a:solidFill>
                <a:latin typeface="+mn-lt"/>
              </a:rPr>
              <a:t>?</a:t>
            </a:r>
          </a:p>
        </p:txBody>
      </p:sp>
      <p:sp>
        <p:nvSpPr>
          <p:cNvPr id="17434" name="Line 45"/>
          <p:cNvSpPr>
            <a:spLocks noChangeShapeType="1"/>
          </p:cNvSpPr>
          <p:nvPr/>
        </p:nvSpPr>
        <p:spPr bwMode="auto">
          <a:xfrm flipV="1">
            <a:off x="1979613" y="2852738"/>
            <a:ext cx="1152525" cy="792162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35" name="Line 46"/>
          <p:cNvSpPr>
            <a:spLocks noChangeShapeType="1"/>
          </p:cNvSpPr>
          <p:nvPr/>
        </p:nvSpPr>
        <p:spPr bwMode="auto">
          <a:xfrm flipV="1">
            <a:off x="4067175" y="1628775"/>
            <a:ext cx="1944688" cy="504825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" name="Rectangle 40"/>
          <p:cNvSpPr>
            <a:spLocks noChangeArrowheads="1"/>
          </p:cNvSpPr>
          <p:nvPr/>
        </p:nvSpPr>
        <p:spPr bwMode="auto">
          <a:xfrm rot="20503439">
            <a:off x="7049973" y="3673675"/>
            <a:ext cx="1313410" cy="131917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rgbClr val="FF3300"/>
                </a:solidFill>
                <a:latin typeface="Century Schoolbook" pitchFamily="18" charset="0"/>
              </a:rPr>
              <a:t>Задача5</a:t>
            </a:r>
            <a:br>
              <a:rPr lang="ru-RU" sz="2000" dirty="0" smtClean="0">
                <a:solidFill>
                  <a:srgbClr val="FF3300"/>
                </a:solidFill>
                <a:latin typeface="Century Schoolbook" pitchFamily="18" charset="0"/>
              </a:rPr>
            </a:br>
            <a:r>
              <a:rPr lang="ru-RU" sz="2000" dirty="0" smtClean="0">
                <a:latin typeface="Century Schoolbook" pitchFamily="18" charset="0"/>
              </a:rPr>
              <a:t>подобрать</a:t>
            </a:r>
            <a:br>
              <a:rPr lang="ru-RU" sz="2000" dirty="0" smtClean="0">
                <a:latin typeface="Century Schoolbook" pitchFamily="18" charset="0"/>
              </a:rPr>
            </a:br>
            <a:r>
              <a:rPr lang="ru-RU" sz="2000" dirty="0" smtClean="0">
                <a:latin typeface="Century Schoolbook" pitchFamily="18" charset="0"/>
              </a:rPr>
              <a:t>инвентарь</a:t>
            </a:r>
            <a:endParaRPr lang="ru-RU" sz="20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726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457200" indent="-457200">
              <a:buNone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1. Придумать название, выбрать оформление фруктовой тарелки                                                                          </a:t>
            </a:r>
          </a:p>
          <a:p>
            <a:pPr marL="457200" indent="-457200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«Фруктовый рай»</a:t>
            </a:r>
          </a:p>
          <a:p>
            <a:pPr marL="457200" indent="-457200">
              <a:buNone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</a:p>
          <a:p>
            <a:pPr marL="457200" indent="-457200">
              <a:buNone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«Праздничный»</a:t>
            </a:r>
          </a:p>
          <a:p>
            <a:pPr marL="457200" indent="-457200">
              <a:buNone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Покупаю продукты                                  3.  Подбираю  инвентарь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54925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ДЕЯТЕЛЬНОСТЬ ПО РЕШЕНИЮ ЗАДАЧ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Как создать картинку из фруктов на тарелке. Банановые пальмочки. &quot; The FAQ - Ответы на Вопрос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04864"/>
            <a:ext cx="2329409" cy="188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Оформление блюд - Чебоксар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348880"/>
            <a:ext cx="2257425" cy="169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Русские школы Германии или между нами, мамочками : Группа по интересам. Дети : Одноклассники"/>
          <p:cNvPicPr/>
          <p:nvPr/>
        </p:nvPicPr>
        <p:blipFill>
          <a:blip r:embed="rId5" cstate="print"/>
          <a:srcRect b="5338"/>
          <a:stretch>
            <a:fillRect/>
          </a:stretch>
        </p:blipFill>
        <p:spPr bwMode="auto">
          <a:xfrm>
            <a:off x="611560" y="4221088"/>
            <a:ext cx="2733675" cy="176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ОтРозетки.ru - Интернет магазин бытовой техники и электроники в Рязани. . -СУПЕРМАРКЕТ -ПОСУДА -СТЕКЛЯННАЯ ПОСУДА ШТУЧНО -Купить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4221088"/>
            <a:ext cx="1692275" cy="112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Бренды :: Joseph Joseph, Великобритания :: Разделочные доски :: Набор &quot;Нарежь и убери&quot;, разделочная доска и нож, зеленый, Joseph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4509120"/>
            <a:ext cx="1997075" cy="149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457200" indent="-457200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Цель:</a:t>
            </a:r>
          </a:p>
          <a:p>
            <a:pPr marL="457200" indent="-457200">
              <a:buNone/>
            </a:pPr>
            <a:endParaRPr lang="ru-RU" sz="2400" b="1" dirty="0" smtClean="0">
              <a:solidFill>
                <a:schemeClr val="accent2"/>
              </a:solidFill>
            </a:endParaRPr>
          </a:p>
          <a:p>
            <a:pPr marL="457200" indent="-457200"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         </a:t>
            </a:r>
            <a:r>
              <a:rPr lang="ru-RU" sz="2400" b="1" dirty="0" smtClean="0">
                <a:solidFill>
                  <a:schemeClr val="tx1"/>
                </a:solidFill>
              </a:rPr>
              <a:t>создать условия для </a:t>
            </a:r>
            <a:r>
              <a:rPr lang="ru-RU" sz="2400" b="1" dirty="0" smtClean="0"/>
              <a:t>достижения воспитанниками результативности через самостоятельно выстроенную последовательную проектную деятельность.</a:t>
            </a:r>
            <a:br>
              <a:rPr lang="ru-RU" sz="2400" b="1" dirty="0" smtClean="0"/>
            </a:br>
            <a:endParaRPr lang="ru-RU" sz="2400" b="1" dirty="0" smtClean="0"/>
          </a:p>
          <a:p>
            <a:pPr marL="457200" indent="-457200"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Задачи:</a:t>
            </a:r>
          </a:p>
          <a:p>
            <a:pPr marL="457200" indent="-457200">
              <a:buNone/>
            </a:pPr>
            <a:r>
              <a:rPr lang="ru-RU" sz="2400" dirty="0" smtClean="0"/>
              <a:t> </a:t>
            </a:r>
          </a:p>
          <a:p>
            <a:pPr marL="457200" indent="-457200" algn="l">
              <a:buNone/>
            </a:pPr>
            <a:r>
              <a:rPr lang="ru-RU" sz="2400" dirty="0" smtClean="0"/>
              <a:t>        - </a:t>
            </a:r>
            <a:r>
              <a:rPr lang="ru-RU" sz="2400" b="1" dirty="0" smtClean="0"/>
              <a:t>мотивировать воспитанника к проектной деятельности, </a:t>
            </a:r>
          </a:p>
          <a:p>
            <a:pPr marL="457200" indent="-457200" algn="l">
              <a:buNone/>
            </a:pPr>
            <a:endParaRPr lang="ru-RU" sz="2400" b="1" dirty="0" smtClean="0"/>
          </a:p>
          <a:p>
            <a:pPr marL="457200" indent="-457200" algn="l">
              <a:buNone/>
            </a:pPr>
            <a:r>
              <a:rPr lang="ru-RU" sz="2400" b="1" dirty="0" smtClean="0"/>
              <a:t>        - обучать  формам групповой работы,</a:t>
            </a:r>
          </a:p>
          <a:p>
            <a:pPr marL="457200" indent="-457200" algn="l">
              <a:buNone/>
            </a:pPr>
            <a:endParaRPr lang="ru-RU" sz="2400" b="1" dirty="0" smtClean="0"/>
          </a:p>
          <a:p>
            <a:pPr marL="457200" indent="-457200" algn="l">
              <a:buNone/>
            </a:pPr>
            <a:r>
              <a:rPr lang="ru-RU" sz="2400" b="1" dirty="0" smtClean="0"/>
              <a:t>        - обучать самостоятельному поиску решений,</a:t>
            </a:r>
          </a:p>
          <a:p>
            <a:pPr marL="457200" indent="-457200" algn="l">
              <a:buNone/>
            </a:pPr>
            <a:endParaRPr lang="ru-RU" sz="2400" b="1" dirty="0" smtClean="0"/>
          </a:p>
          <a:p>
            <a:pPr marL="457200" indent="-457200" algn="l">
              <a:buNone/>
            </a:pPr>
            <a:r>
              <a:rPr lang="ru-RU" sz="2400" b="1" dirty="0" smtClean="0"/>
              <a:t>        - формировать умение заменять отсутствующие вещи (продукты, инвентарь) либо действия (поиск в интернете на поиск в библиотеке) подобными,</a:t>
            </a:r>
          </a:p>
          <a:p>
            <a:pPr marL="457200" indent="-457200" algn="l">
              <a:buNone/>
            </a:pPr>
            <a:endParaRPr lang="ru-RU" sz="2400" b="1" dirty="0" smtClean="0"/>
          </a:p>
          <a:p>
            <a:pPr marL="457200" indent="-457200" algn="l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        -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сопровождать и консультировать </a:t>
            </a:r>
            <a:r>
              <a:rPr lang="ru-RU" sz="2400" b="1" dirty="0" smtClean="0"/>
              <a:t>на всех этапах работы.</a:t>
            </a:r>
          </a:p>
          <a:p>
            <a:pPr marL="457200" indent="-457200" algn="l">
              <a:buNone/>
            </a:pPr>
            <a:endParaRPr lang="ru-RU" sz="2400" b="1" dirty="0" smtClean="0">
              <a:solidFill>
                <a:schemeClr val="accent2"/>
              </a:solidFill>
            </a:endParaRPr>
          </a:p>
          <a:p>
            <a:pPr marL="457200" indent="-457200"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54925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И ЗАДАЧИ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/>
              <a:t>Организационно-подготовительный</a:t>
            </a:r>
            <a:r>
              <a:rPr lang="ru-RU" sz="2400" dirty="0" smtClean="0"/>
              <a:t> (выбор проекта, изучение  литературы,  обдумывание технологии,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экономический расчет</a:t>
            </a:r>
            <a:r>
              <a:rPr lang="ru-RU" sz="2400" dirty="0" smtClean="0"/>
              <a:t>).</a:t>
            </a:r>
          </a:p>
          <a:p>
            <a:pPr>
              <a:buNone/>
            </a:pPr>
            <a:r>
              <a:rPr lang="ru-RU" sz="2400" dirty="0" smtClean="0"/>
              <a:t>2. </a:t>
            </a:r>
            <a:r>
              <a:rPr lang="ru-RU" sz="2400" b="1" dirty="0" smtClean="0"/>
              <a:t>Технологический </a:t>
            </a:r>
            <a:r>
              <a:rPr lang="ru-RU" sz="2400" dirty="0" smtClean="0"/>
              <a:t>(подбор продуктов и инвентаря по рецепту, изготовление фруктовой тарелки в соответствие с технологической картой, составление полезных советов).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Заключительный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работы, реклама изделия, устная презентация на уроке и дегустация).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ЭТАПЫ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48531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Очистка фруктов от кожуры.</a:t>
            </a:r>
          </a:p>
          <a:p>
            <a:pPr marL="457200" indent="-457200" algn="l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Нарезка фруктов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(мандарины делим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дольки,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бананы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режем кружками, киви – дольками,).</a:t>
            </a:r>
          </a:p>
          <a:p>
            <a:pPr marL="457200" indent="-457200" algn="l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Оформление фруктовой тарелки.</a:t>
            </a:r>
          </a:p>
          <a:p>
            <a:pPr marL="457200" indent="-457200" algn="l">
              <a:buAutoNum type="arabicPeriod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0533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ПЛАНИРОВАНИЕ ДЕЯТЕЛЬНОСТИ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(технологическая карта)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РЕАЛИЗАЦИЯ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Веселые затеи на всю неделю - Babyblog.r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284984"/>
            <a:ext cx="3816424" cy="302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150 руб. (из бюджета семьи)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Информационные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библиотека, интернет, советы взрослых.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Материально-технические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оборудование кабинета СБО.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Кадровые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родители (финансы, выход в интернет), учитель СБО (руководство проектом), школьный библиотекарь (литература по теме проекта).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ПЛАНИРОВАНИЕ РЕСУРСОВ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3728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ВОЗМОЖНЫЕ РИСКИ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1776594"/>
              </p:ext>
            </p:extLst>
          </p:nvPr>
        </p:nvGraphicFramePr>
        <p:xfrm>
          <a:off x="1115616" y="2132856"/>
          <a:ext cx="6696744" cy="4377652"/>
        </p:xfrm>
        <a:graphic>
          <a:graphicData uri="http://schemas.openxmlformats.org/drawingml/2006/table">
            <a:tbl>
              <a:tblPr firstRow="1" bandRow="1"/>
              <a:tblGrid>
                <a:gridCol w="3456384"/>
                <a:gridCol w="3240360"/>
              </a:tblGrid>
              <a:tr h="66007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Риски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Пути преодоления</a:t>
                      </a:r>
                      <a:endParaRPr lang="ru-RU" b="1" dirty="0"/>
                    </a:p>
                  </a:txBody>
                  <a:tcPr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Неготовность воспитанников к проектной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Сопровождение педагога</a:t>
                      </a:r>
                      <a:endParaRPr lang="ru-RU" dirty="0"/>
                    </a:p>
                  </a:txBody>
                  <a:tcPr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Низкое качество продукта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Сопровождение педагога</a:t>
                      </a:r>
                      <a:endParaRPr lang="ru-RU" dirty="0"/>
                    </a:p>
                  </a:txBody>
                  <a:tcPr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Материально-технические проблемы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Взаимодействие с родителями, замена (в случае необходимости) отсутствующих технических средств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или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продуктов на подходящие.</a:t>
                      </a:r>
                      <a:endParaRPr lang="ru-RU" dirty="0"/>
                    </a:p>
                  </a:txBody>
                  <a:tcPr/>
                </a:tc>
              </a:tr>
              <a:tr h="6600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3DE0C0A57521F4D8DCFBF691E382745" ma:contentTypeVersion="47" ma:contentTypeDescription="Создание документа." ma:contentTypeScope="" ma:versionID="8b4439c14e951b05b9af3896f3e1e25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B1C781-CD00-44A1-B706-8C1032A9F4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377302D-570F-4782-A675-CEBEAD7691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17AE476-DF15-49D8-AF82-95339B34B7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355</Words>
  <Application>Microsoft Office PowerPoint</Application>
  <PresentationFormat>Экран (4:3)</PresentationFormat>
  <Paragraphs>107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DesignTemplate</vt:lpstr>
      <vt:lpstr>ГБОУ Уфимская специальная (коррекционная) общеобразовательная  школа-интернат № 59 VIII вида   </vt:lpstr>
      <vt:lpstr>                                                ОПИСАНИЕ СИТУАЦИИ ПРОЕКТИРОВАНИЯ</vt:lpstr>
      <vt:lpstr>  Цель - результат:  приготовление фруктовой тарелки</vt:lpstr>
      <vt:lpstr>ДЕЯТЕЛЬНОСТЬ ПО РЕШЕНИЮ ЗАДАЧ ПРОЕКТА</vt:lpstr>
      <vt:lpstr>ЦЕЛЬ И ЗАДАЧИ ПРОЕКТА</vt:lpstr>
      <vt:lpstr>ОСНОВНЫЕ ЭТАПЫ</vt:lpstr>
      <vt:lpstr>ПЛАНИРОВАНИЕ ДЕЯТЕЛЬНОСТИ  (технологическая карта)  И РЕАЛИЗАЦИЯ</vt:lpstr>
      <vt:lpstr>ПЛАНИРОВАНИЕ РЕСУРСОВ</vt:lpstr>
      <vt:lpstr>ВОЗМОЖНЫЕ РИСКИ</vt:lpstr>
      <vt:lpstr>ВЫБОР СПОСОБА ПРЕЗЕНТАЦИИ  Урок СБО. Тема «Подготовка к приему гостей»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2011-03-13T10:10:04Z</dcterms:created>
  <dcterms:modified xsi:type="dcterms:W3CDTF">2015-04-07T07:11:07Z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  <property fmtid="{D5CDD505-2E9C-101B-9397-08002B2CF9AE}" pid="3" name="ContentTypeId">
    <vt:lpwstr>0x01010023DE0C0A57521F4D8DCFBF691E382745</vt:lpwstr>
  </property>
</Properties>
</file>